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402" r:id="rId2"/>
    <p:sldId id="338" r:id="rId3"/>
    <p:sldId id="340" r:id="rId4"/>
    <p:sldId id="453" r:id="rId5"/>
    <p:sldId id="434" r:id="rId6"/>
    <p:sldId id="345" r:id="rId7"/>
    <p:sldId id="351" r:id="rId8"/>
    <p:sldId id="352" r:id="rId9"/>
    <p:sldId id="465" r:id="rId10"/>
    <p:sldId id="357" r:id="rId11"/>
    <p:sldId id="428" r:id="rId12"/>
    <p:sldId id="359" r:id="rId13"/>
    <p:sldId id="431" r:id="rId14"/>
    <p:sldId id="432" r:id="rId15"/>
    <p:sldId id="462" r:id="rId16"/>
    <p:sldId id="418" r:id="rId17"/>
    <p:sldId id="413" r:id="rId18"/>
    <p:sldId id="420" r:id="rId19"/>
    <p:sldId id="464" r:id="rId20"/>
    <p:sldId id="497" r:id="rId21"/>
    <p:sldId id="466" r:id="rId22"/>
    <p:sldId id="499" r:id="rId23"/>
    <p:sldId id="471" r:id="rId24"/>
    <p:sldId id="504" r:id="rId25"/>
    <p:sldId id="505" r:id="rId26"/>
    <p:sldId id="476" r:id="rId27"/>
    <p:sldId id="492" r:id="rId28"/>
    <p:sldId id="493" r:id="rId29"/>
    <p:sldId id="494" r:id="rId30"/>
    <p:sldId id="468" r:id="rId31"/>
    <p:sldId id="469" r:id="rId32"/>
    <p:sldId id="470" r:id="rId33"/>
    <p:sldId id="498" r:id="rId34"/>
    <p:sldId id="506" r:id="rId35"/>
    <p:sldId id="507" r:id="rId36"/>
    <p:sldId id="501" r:id="rId37"/>
    <p:sldId id="483" r:id="rId38"/>
    <p:sldId id="490" r:id="rId39"/>
    <p:sldId id="491" r:id="rId40"/>
    <p:sldId id="261" r:id="rId4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23"/>
    <a:srgbClr val="FEDDD5"/>
    <a:srgbClr val="D1D1D1"/>
    <a:srgbClr val="EFF8E9"/>
    <a:srgbClr val="006600"/>
    <a:srgbClr val="E6E6E6"/>
    <a:srgbClr val="FDBBAB"/>
    <a:srgbClr val="EEF7E8"/>
    <a:srgbClr val="495A73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39" autoAdjust="0"/>
    <p:restoredTop sz="96357" autoAdjust="0"/>
  </p:normalViewPr>
  <p:slideViewPr>
    <p:cSldViewPr snapToGrid="0">
      <p:cViewPr varScale="1">
        <p:scale>
          <a:sx n="115" d="100"/>
          <a:sy n="115" d="100"/>
        </p:scale>
        <p:origin x="76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E98F-710C-451B-8FA2-3F3CF8121B50}" type="datetimeFigureOut">
              <a:rPr lang="pl-PL" smtClean="0"/>
              <a:t>28.11.2024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F8F6-4D00-4E6D-A406-3A443E38E9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93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29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030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036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530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25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2018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367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8">
            <a:extLst>
              <a:ext uri="{FF2B5EF4-FFF2-40B4-BE49-F238E27FC236}">
                <a16:creationId xmlns:a16="http://schemas.microsoft.com/office/drawing/2014/main" id="{AE921C64-0565-41B9-8D4A-B4701B52F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4727" y="4116721"/>
            <a:ext cx="8422546" cy="9581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200">
                <a:latin typeface="Engram Warsaw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8096606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819900" y="6613800"/>
            <a:ext cx="484079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80549692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tekstu 14"/>
          <p:cNvSpPr>
            <a:spLocks noGrp="1"/>
          </p:cNvSpPr>
          <p:nvPr>
            <p:ph type="body" sz="quarter" idx="10"/>
          </p:nvPr>
        </p:nvSpPr>
        <p:spPr>
          <a:xfrm>
            <a:off x="498476" y="1286872"/>
            <a:ext cx="6506332" cy="4525962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latin typeface="Engram Warsaw" pitchFamily="50" charset="-18"/>
              </a:defRPr>
            </a:lvl1pPr>
            <a:lvl2pPr>
              <a:lnSpc>
                <a:spcPct val="125000"/>
              </a:lnSpc>
              <a:defRPr sz="1500">
                <a:latin typeface="Engram Warsaw" pitchFamily="50" charset="-18"/>
              </a:defRPr>
            </a:lvl2pPr>
            <a:lvl3pPr>
              <a:lnSpc>
                <a:spcPct val="125000"/>
              </a:lnSpc>
              <a:defRPr sz="1500">
                <a:latin typeface="Engram Warsaw" pitchFamily="50" charset="-18"/>
              </a:defRPr>
            </a:lvl3pPr>
            <a:lvl4pPr>
              <a:lnSpc>
                <a:spcPct val="125000"/>
              </a:lnSpc>
              <a:defRPr sz="1500">
                <a:latin typeface="Engram Warsaw" pitchFamily="50" charset="-18"/>
              </a:defRPr>
            </a:lvl4pPr>
            <a:lvl5pPr>
              <a:lnSpc>
                <a:spcPct val="125000"/>
              </a:lnSpc>
              <a:defRPr sz="1500"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7" name="Symbol zastępczy wykresu 16"/>
          <p:cNvSpPr>
            <a:spLocks noGrp="1"/>
          </p:cNvSpPr>
          <p:nvPr>
            <p:ph type="chart" sz="quarter" idx="11"/>
          </p:nvPr>
        </p:nvSpPr>
        <p:spPr>
          <a:xfrm>
            <a:off x="7794625" y="1286872"/>
            <a:ext cx="3884613" cy="4525962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467476" y="6613800"/>
            <a:ext cx="5193222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89327331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sz="quarter" idx="10"/>
          </p:nvPr>
        </p:nvSpPr>
        <p:spPr>
          <a:xfrm>
            <a:off x="498475" y="1266825"/>
            <a:ext cx="11180763" cy="45053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953250" y="6613800"/>
            <a:ext cx="470744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50981289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ion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7548594" y="0"/>
            <a:ext cx="464340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6862445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2864058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oziom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291398" y="1293017"/>
            <a:ext cx="6894000" cy="4400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4451031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7548594" y="6613800"/>
            <a:ext cx="4112103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00378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quarter" idx="10"/>
          </p:nvPr>
        </p:nvSpPr>
        <p:spPr>
          <a:xfrm>
            <a:off x="1904302" y="4328719"/>
            <a:ext cx="8422546" cy="21979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Engram Warsaw Light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007691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9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9" r:id="rId4"/>
    <p:sldLayoutId id="2147483660" r:id="rId5"/>
    <p:sldLayoutId id="2147483661" r:id="rId6"/>
    <p:sldLayoutId id="2147483654" r:id="rId7"/>
  </p:sldLayoutIdLst>
  <p:transition spd="slow">
    <p:cover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9845" y="2019301"/>
            <a:ext cx="11792310" cy="3705224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pl-PL" sz="3200" dirty="0">
                <a:latin typeface="+mn-lt"/>
              </a:rPr>
              <a:t>Projekty zmiany budżetu 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i Wieloletniej Prognozy Finansowej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na sesję Rady m.st. Warszawy </a:t>
            </a:r>
            <a:br>
              <a:rPr lang="pl-PL" sz="3200" dirty="0">
                <a:latin typeface="+mn-lt"/>
              </a:rPr>
            </a:br>
            <a:r>
              <a:rPr lang="pl-PL" sz="3200" b="0" dirty="0">
                <a:latin typeface="+mn-lt"/>
              </a:rPr>
              <a:t>w dniu 28 listopada 2024 r.</a:t>
            </a:r>
            <a:br>
              <a:rPr lang="pl-PL" sz="3200" b="0" dirty="0">
                <a:latin typeface="+mn-lt"/>
              </a:rPr>
            </a:br>
            <a:r>
              <a:rPr lang="pl-PL" sz="3200" dirty="0">
                <a:latin typeface="+mn-lt"/>
              </a:rPr>
              <a:t>wraz z autopoprawkami A i B</a:t>
            </a:r>
            <a:br>
              <a:rPr lang="pl-PL" sz="3200" dirty="0">
                <a:latin typeface="+mn-lt"/>
              </a:rPr>
            </a:br>
            <a:endParaRPr lang="pl-PL" sz="2400" dirty="0">
              <a:latin typeface="+mn-lt"/>
            </a:endParaRPr>
          </a:p>
        </p:txBody>
      </p:sp>
      <p:sp>
        <p:nvSpPr>
          <p:cNvPr id="5" name="Tytuł 1"/>
          <p:cNvSpPr>
            <a:spLocks noGrp="1"/>
          </p:cNvSpPr>
          <p:nvPr/>
        </p:nvSpPr>
        <p:spPr>
          <a:xfrm>
            <a:off x="3792855" y="6437207"/>
            <a:ext cx="4606290" cy="30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28 listopada 2024 r</a:t>
            </a:r>
            <a:r>
              <a:rPr lang="pl-PL" sz="1200" dirty="0">
                <a:latin typeface="Engram Warsaw" pitchFamily="50" charset="-18"/>
              </a:rPr>
              <a:t>.     |    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Warszawa</a:t>
            </a:r>
          </a:p>
        </p:txBody>
      </p:sp>
    </p:spTree>
    <p:extLst>
      <p:ext uri="{BB962C8B-B14F-4D97-AF65-F5344CB8AC3E}">
        <p14:creationId xmlns:p14="http://schemas.microsoft.com/office/powerpoint/2010/main" val="1908105004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734235" y="72000"/>
            <a:ext cx="8944685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Zmniejszenie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2024 r. o </a:t>
            </a:r>
            <a:r>
              <a:rPr lang="pl-PL" altLang="pl-PL" sz="2000" b="1" dirty="0">
                <a:latin typeface="+mj-lt"/>
              </a:rPr>
              <a:t>282,3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796988" y="649312"/>
            <a:ext cx="7608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u="sng" dirty="0">
                <a:latin typeface="+mj-lt"/>
              </a:rPr>
              <a:t>CZĘŚĆ DZIELNICOWA</a:t>
            </a:r>
            <a:r>
              <a:rPr lang="pl-PL" altLang="pl-PL" sz="1600" b="1" dirty="0">
                <a:latin typeface="+mj-lt"/>
              </a:rPr>
              <a:t>:  </a:t>
            </a:r>
            <a:r>
              <a:rPr lang="pl-PL" altLang="pl-PL" sz="2400" b="1" dirty="0">
                <a:solidFill>
                  <a:srgbClr val="C00000"/>
                </a:solidFill>
                <a:latin typeface="+mj-lt"/>
              </a:rPr>
              <a:t>-96,7 </a:t>
            </a:r>
            <a:r>
              <a:rPr lang="pl-PL" altLang="pl-PL" sz="20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23826"/>
              </p:ext>
            </p:extLst>
          </p:nvPr>
        </p:nvGraphicFramePr>
        <p:xfrm>
          <a:off x="338920" y="1343546"/>
          <a:ext cx="11340000" cy="609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2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-96.674.723 zł</a:t>
                      </a:r>
                      <a:br>
                        <a:rPr lang="pl-PL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20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dzielnicowej, z tego: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567350"/>
              </p:ext>
            </p:extLst>
          </p:nvPr>
        </p:nvGraphicFramePr>
        <p:xfrm>
          <a:off x="338920" y="1956618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Bemowo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539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89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-3.730.698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64253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-5.800.800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66974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-829.295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-1.261.602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Praga–Południe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581818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-5.985.566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Praga–Północ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87871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25985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5195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498110"/>
              </p:ext>
            </p:extLst>
          </p:nvPr>
        </p:nvGraphicFramePr>
        <p:xfrm>
          <a:off x="6008920" y="1956612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-3.632.935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940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-2.380.185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8076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-6.741.480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9773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-17.947.063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42302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-936.253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8820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-17.503.221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Wilanów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8323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87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-29.970.625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48190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Żoliborz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4245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13" name="Tytuł 2"/>
          <p:cNvSpPr txBox="1">
            <a:spLocks/>
          </p:cNvSpPr>
          <p:nvPr/>
        </p:nvSpPr>
        <p:spPr>
          <a:xfrm>
            <a:off x="519674" y="392885"/>
            <a:ext cx="2214561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661797981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635624" y="72000"/>
            <a:ext cx="9025074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Zmniejszenie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2024 r. o </a:t>
            </a:r>
            <a:r>
              <a:rPr lang="pl-PL" altLang="pl-PL" sz="2000" b="1" dirty="0">
                <a:latin typeface="+mj-lt"/>
              </a:rPr>
              <a:t>282,3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635624" y="621116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u="sng" dirty="0">
                <a:latin typeface="+mj-lt"/>
              </a:rPr>
              <a:t>CZĘŚĆ POZOSTAŁA</a:t>
            </a:r>
            <a:r>
              <a:rPr lang="pl-PL" altLang="pl-PL" sz="1600" b="1" dirty="0">
                <a:latin typeface="+mj-lt"/>
              </a:rPr>
              <a:t>:  </a:t>
            </a:r>
            <a:r>
              <a:rPr lang="pl-PL" altLang="pl-PL" sz="2400" b="1" dirty="0">
                <a:solidFill>
                  <a:srgbClr val="385723"/>
                </a:solidFill>
                <a:latin typeface="+mj-lt"/>
              </a:rPr>
              <a:t>+77,1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071326"/>
              </p:ext>
            </p:extLst>
          </p:nvPr>
        </p:nvGraphicFramePr>
        <p:xfrm>
          <a:off x="235460" y="1318303"/>
          <a:ext cx="11700000" cy="392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+77.112.055 zł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pozostałej, w tym:</a:t>
                      </a: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+55.000.000</a:t>
                      </a:r>
                      <a:r>
                        <a:rPr lang="pl-PL" sz="18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„Wniesienie wkładu do spółki Tramwaje Warszawskie Sp. z o.o.” (przeniesienie z 2025 r.).</a:t>
                      </a:r>
                    </a:p>
                  </a:txBody>
                  <a:tcPr marL="91426" marR="91426" marT="45719" marB="45719" anchor="ctr"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+28.240.000</a:t>
                      </a:r>
                      <a:r>
                        <a:rPr lang="pl-PL" sz="18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Dokapitalizowania szpitali, z tego: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Czerniakowski Sp. z o.o. – 15.500.000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Wolski im. dr Anny Gostyńskiej Sp. z o.o. – 8.000.000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Warszawskie Centrum Opieki Medycznej "Kopernik" Sp. z o.o. – 2.500.000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Grochowski im. dr med. Rafała </a:t>
                      </a:r>
                      <a:r>
                        <a:rPr lang="pl-PL" sz="14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Masztaka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Sp. z o.o. – 2.240.000 zł (per saldo – przeniesienie</a:t>
                      </a:r>
                      <a:b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na</a:t>
                      </a:r>
                      <a:r>
                        <a:rPr lang="pl-PL" sz="14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 r. kwoty 4.760.000 zł z jednoczesnym zwiększeniem w 2024 r. o 7.000.000 zł)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50695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-6.127.945</a:t>
                      </a:r>
                      <a:r>
                        <a:rPr lang="pl-PL" sz="18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„Wniesienie wkładów do spółek TBS w związku z realizacją budownictwa społecznego i programu rewitalizacji” (przeniesienie na 2025 r.).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30599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376517" y="350788"/>
            <a:ext cx="2259107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757284772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3875" y="1190625"/>
            <a:ext cx="11924251" cy="345757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b="1" dirty="0">
                <a:cs typeface="Arial" charset="0"/>
              </a:rPr>
              <a:t>Projekt zmiany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Wieloletniej Prognozy Finansowej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na lata 2024–2055</a:t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w dn. 28 listopada 2024 r.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9045376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13</a:t>
            </a:fld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481286"/>
              </p:ext>
            </p:extLst>
          </p:nvPr>
        </p:nvGraphicFramePr>
        <p:xfrm>
          <a:off x="1015654" y="1678157"/>
          <a:ext cx="10160692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846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165852684"/>
                    </a:ext>
                  </a:extLst>
                </a:gridCol>
                <a:gridCol w="159469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+965,3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+968,2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27.417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25.727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26.838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27.196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27.832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135.011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dochodów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6738766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D0AD574-7346-DFB4-E3E3-E55E52F23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116547"/>
              </p:ext>
            </p:extLst>
          </p:nvPr>
        </p:nvGraphicFramePr>
        <p:xfrm>
          <a:off x="1011000" y="1678156"/>
          <a:ext cx="10170000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1200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414039947"/>
                    </a:ext>
                  </a:extLst>
                </a:gridCol>
                <a:gridCol w="1594800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+48,1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+252,6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+312,4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26.013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25.037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24.689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25.420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26.302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127.460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600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bieżących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4286294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891861"/>
              </p:ext>
            </p:extLst>
          </p:nvPr>
        </p:nvGraphicFramePr>
        <p:xfrm>
          <a:off x="1015387" y="1678156"/>
          <a:ext cx="10161227" cy="2617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933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3382931257"/>
                    </a:ext>
                  </a:extLst>
                </a:gridCol>
                <a:gridCol w="1594784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5038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31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-282,3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+12,2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+812,1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+93,8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+628,5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3.423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3.677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3.940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1.984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938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13.962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600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2013893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21723"/>
              </p:ext>
            </p:extLst>
          </p:nvPr>
        </p:nvGraphicFramePr>
        <p:xfrm>
          <a:off x="696000" y="1080000"/>
          <a:ext cx="10800000" cy="4588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8510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zwiększenia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65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+22,7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I linii metra - etap I.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67,8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+15,5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dokończenie budowy odcinka zachodniego od szlaku za stacją "Powstańców Śląskich" do stacji "Połczyńska" wraz ze Stacją Techniczno-Postojową "Mory„.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2.131,0 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52695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+7,0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wkładu do spółki Szpital Grochowski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im. dr med. Rafała </a:t>
                      </a:r>
                      <a:r>
                        <a:rPr lang="pl-PL" sz="13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Masztaka</a:t>
                      </a: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Sp. z o.o.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+6,5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wkładów do spółek TBS w związku z realizacją budownictwa społecznego i programu rewitalizacji.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264798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+4,8 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budynku mieszkalnego przy ul. Dolnej 35 wraz z modernizacją budynku przy ul. Dolnej 37 – oficyna (Mokotów).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6,9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141074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3928"/>
              </p:ext>
            </p:extLst>
          </p:nvPr>
        </p:nvGraphicFramePr>
        <p:xfrm>
          <a:off x="696000" y="1080000"/>
          <a:ext cx="10837215" cy="3995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5371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zmniejszenia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3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-78,8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odcinek zachodni: od szlaku za stacją "Rondo Daszyńskiego" do stacji "Księcia Janusza".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485,7 tys.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-64,8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dokończenie budowy odcinka wschodniego-północnego II linii metra (do stacji "Bródno").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4,9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-26,9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kontynuacja budowy odcinka zachodniego od szlaku za stacją "Księcia Janusza" do stacji "Powstańców Śląskich".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-23,9 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odcinek wschodni - północny: od szlaku za stacją "Dworzec Wileński" do stacji "Targówek 2".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88,4 tys.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91304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-14,9 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budownictwa społecznego i modernizacji budynków.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129,8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0919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7245111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97918"/>
              </p:ext>
            </p:extLst>
          </p:nvPr>
        </p:nvGraphicFramePr>
        <p:xfrm>
          <a:off x="696000" y="1080000"/>
          <a:ext cx="10716952" cy="3737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355352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2,0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Skweru Dobrego Maharadży.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0,7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Nabycie nieruchomości pod budowę drogi 22KDD w obrębie placu miejskiego 5KP-P – rozliczenie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deweloperami (Mokotów).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boiska przy Zespole Szkół nr 26 przy ul. Urbanistów 3 - prace przygotowawcze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(Ochota).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13153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0,3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Termomodernizacja budynku Zespołu Szkół nr 14 przy ul. Szanajcy 5 - prace przygotowawcze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(Praga-Północ).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3190066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03425" y="378778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568918"/>
              </p:ext>
            </p:extLst>
          </p:nvPr>
        </p:nvGraphicFramePr>
        <p:xfrm>
          <a:off x="696000" y="1156314"/>
          <a:ext cx="10800000" cy="49452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235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zmian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harmonogramów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kwota zadania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±55,0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wkładu do spółki Tramwaje Warszawskie Sp. z o.o.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2025 r. na 2024 r.).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571,5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±50,0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dokończenie budowy odcinka zachodniego od szlaku za stacją "Powstańców Śląskich" do stacji "Połczyńska" wraz ze Stacją Techniczno-Postojową "Mory”„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50,0 mln zł z 2025 r. na 2024 r. oraz 360,8 mln zł z 2025 r. na 2026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2.131,0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±14,6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Realizacja programu STOP SMOG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2024 r.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14,6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±8,0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i modernizacja infrastruktury drogowej na terenie Zielonego Ursynowa – (przeniesienie z 2025 r. na 2026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25,2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58768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±6,1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wkładów do spółek TBS w związku z realizacją budownictwa społecznego i programu rewitalizacji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z 2024 r.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315424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03608" y="2619952"/>
            <a:ext cx="11584785" cy="1325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Projekt zmiany budżetu na 2024 rok</a:t>
            </a:r>
            <a:r>
              <a:rPr lang="pl-PL" altLang="pl-PL" b="1" dirty="0">
                <a:cs typeface="Arial" charset="0"/>
              </a:rPr>
              <a:t/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</a:t>
            </a:r>
            <a:br>
              <a:rPr lang="pl-PL" altLang="pl-PL" sz="3200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 28 listopada 2024 r.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331712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2171700"/>
            <a:ext cx="11491546" cy="17738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Autopoprawka A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do projektu zmiany budżetu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634660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98474" y="249779"/>
            <a:ext cx="10626726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2024 r.</a:t>
            </a:r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53669"/>
              </p:ext>
            </p:extLst>
          </p:nvPr>
        </p:nvGraphicFramePr>
        <p:xfrm>
          <a:off x="1497186" y="1155496"/>
          <a:ext cx="9197627" cy="4949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6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367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1930367">
                  <a:extLst>
                    <a:ext uri="{9D8B030D-6E8A-4147-A177-3AD203B41FA5}">
                      <a16:colId xmlns:a16="http://schemas.microsoft.com/office/drawing/2014/main" val="1147683989"/>
                    </a:ext>
                  </a:extLst>
                </a:gridCol>
                <a:gridCol w="1930367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Autopoprawka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+965,4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27.415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-234,3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-154,7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29.281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+48,1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26.010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-282,3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-151,4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3.272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+1.199,6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+153,2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-1.866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4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1465042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494845" y="102504"/>
            <a:ext cx="94391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Zmniejszenie</a:t>
            </a:r>
            <a:r>
              <a:rPr lang="pl-PL" altLang="pl-PL" sz="2000" dirty="0"/>
              <a:t> planu </a:t>
            </a:r>
            <a:r>
              <a:rPr lang="pl-PL" altLang="pl-PL" sz="2000" b="1" dirty="0"/>
              <a:t>dochodów</a:t>
            </a:r>
            <a:r>
              <a:rPr lang="pl-PL" altLang="pl-PL" sz="2000" dirty="0"/>
              <a:t> w 2024 r. o </a:t>
            </a:r>
            <a:r>
              <a:rPr lang="pl-PL" altLang="pl-PL" sz="2000" b="1" dirty="0"/>
              <a:t>1,6 mln zł</a:t>
            </a:r>
          </a:p>
        </p:txBody>
      </p:sp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415417"/>
              </p:ext>
            </p:extLst>
          </p:nvPr>
        </p:nvGraphicFramePr>
        <p:xfrm>
          <a:off x="234000" y="677041"/>
          <a:ext cx="11805600" cy="55778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0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5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737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-1.566.530 zł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4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Dochody łącznie, w tym: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-8.340.281 </a:t>
                      </a:r>
                      <a:r>
                        <a:rPr lang="pl-PL" sz="12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zł</a:t>
                      </a:r>
                      <a:br>
                        <a:rPr lang="pl-PL" sz="1200" b="1" baseline="0" dirty="0">
                          <a:solidFill>
                            <a:srgbClr val="C00000"/>
                          </a:solidFill>
                          <a:latin typeface="+mj-lt"/>
                        </a:rPr>
                      </a:br>
                      <a:r>
                        <a:rPr lang="pl-PL" sz="105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(per saldo)</a:t>
                      </a:r>
                      <a:endParaRPr lang="pl-PL" sz="12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Środki finansowe pochodzące z budżetu Województwa Mazowieckiego 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(głównie w związku z przesunięciem środków na 2025 r. </a:t>
                      </a:r>
                      <a:b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 dofinansowanie realizacji zadań), w tym w ramach Instrumentu Wsparcia Zadań Ważnych dla Równomiernego Rozwoju Województwa Mazowieckiego (8.390.853 zł) m.in. na: „Rozbudowę Szkoły Podstawowej nr 215 przy ul. Kwatery Głównej 13” (2.000.000 zł), „Zakupy inwestycyjne dla Orkiestry </a:t>
                      </a:r>
                      <a:r>
                        <a:rPr lang="pl-PL" sz="1100" b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Sinfonia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Varsovia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” (1.000.000 zł), „Budowę budynku na potrzeby CLXIII Liceum Ogólnokształcącego” </a:t>
                      </a:r>
                      <a:b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(936.052 zł), „Budowę drogi dla rowerów w ul. Korkowej i Rekruckiej” (700.000 zł).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-3.000.000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zł</a:t>
                      </a:r>
                      <a:endParaRPr lang="pl-PL" sz="12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Opłaty za szczególne korzystanie ze środowiska.</a:t>
                      </a: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2434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-2.712.595 zł</a:t>
                      </a:r>
                      <a:b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105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 saldo)</a:t>
                      </a:r>
                      <a:endParaRPr lang="pl-PL" sz="1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zmniejszenie z tytułu dochodów z najmu i dzierżawy mienia (3.568.055 zł) oraz wpłat od deweloperów przeznaczonych na realizację zadań inwestycyjnych w związku z przesunięciem środków na 2025 r. (908.295 zł) z jednoczesnym zwiększeniem z tytułu wpływów z rocznych opłat za użytkowanie wieczyste nieruchomości (1.264.572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4889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-1.120.000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Narodowego Funduszu Ochrony Środowiska i Gospodarki Wodnej</a:t>
                      </a:r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 przeznaczeniem na realizację zadania </a:t>
                      </a:r>
                      <a:b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pn. „Zakup 12 autobusów niskoemisyjnych dla m.st. Warszawy” w związku z przesunięciem środków na 2025 r.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571817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+6.240.123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Mokotów </a:t>
                      </a:r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tytułu wpłat od deweloperów przeznaczonych na realizację zadań inwestycyjnych (głównie w związku z przesunięciem środków pomiędzy latami 2024-2026) m.in. na: „Nabycie nieruchomości pod budowę drogi gminnej oznaczonej symbolem 42 KD-D </a:t>
                      </a:r>
                      <a:b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wraz z przebudową ul. Z. Modzelewskiego - rozliczenie z deweloperami” (1.455.000 zł), „Nabycie nieruchomości pod budowę drogi ul. 3 KDL na odcinku pomiędzy drogami oznaczonymi w MPZP rejonu pod Skocznią - części I jako 13KP do drogi oznaczonej jako 20 KDD - rozliczenie z deweloperami” (878.400 zł), „Nabycie nieruchomości pod budowę drogi 7 KDD w rejonie ul. Domaniewskiej - rozliczenie z deweloperami” (849.832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29842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+4.668.944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Praga-Południe</a:t>
                      </a:r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 tym z tytułu wpływów ze sprzedaży nieruchomości gruntowej przy ul. Szaserów 34 (2.800.000 zł) oraz z rocznych opłat za użytkowanie wieczyste nieruchomości (1.200.000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209398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+1.287.319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Środki UE.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53880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+1.206.775 zł</a:t>
                      </a:r>
                      <a:r>
                        <a:rPr lang="pl-PL" sz="105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/>
                      </a:r>
                      <a:br>
                        <a:rPr lang="pl-PL" sz="105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Ursynów </a:t>
                      </a:r>
                      <a:r>
                        <a:rPr lang="pl-PL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 tym z tytułu wpływów z: rocznych opłat za użytkowanie wieczyste (287.100 zł), opłaty jednorazowej za przekształcenie użytkowania wieczystego w prawo własności (194.730 zł), odszkodowania za przejęte nieruchomości pod inwestycje celu publicznego (193.907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771880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496540" y="329382"/>
            <a:ext cx="1735766" cy="34416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DOCHODY</a:t>
            </a:r>
          </a:p>
        </p:txBody>
      </p:sp>
    </p:spTree>
    <p:extLst>
      <p:ext uri="{BB962C8B-B14F-4D97-AF65-F5344CB8AC3E}">
        <p14:creationId xmlns:p14="http://schemas.microsoft.com/office/powerpoint/2010/main" val="625259395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82637" y="551531"/>
            <a:ext cx="10626726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Zmiany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2024 r.</a:t>
            </a:r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56650"/>
              </p:ext>
            </p:extLst>
          </p:nvPr>
        </p:nvGraphicFramePr>
        <p:xfrm>
          <a:off x="1434353" y="1347610"/>
          <a:ext cx="9233649" cy="38854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845">
                  <a:extLst>
                    <a:ext uri="{9D8B030D-6E8A-4147-A177-3AD203B41FA5}">
                      <a16:colId xmlns:a16="http://schemas.microsoft.com/office/drawing/2014/main" val="2216440684"/>
                    </a:ext>
                  </a:extLst>
                </a:gridCol>
                <a:gridCol w="1882845">
                  <a:extLst>
                    <a:ext uri="{9D8B030D-6E8A-4147-A177-3AD203B41FA5}">
                      <a16:colId xmlns:a16="http://schemas.microsoft.com/office/drawing/2014/main" val="1727726619"/>
                    </a:ext>
                  </a:extLst>
                </a:gridCol>
                <a:gridCol w="1882845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54394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Autopoprawka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-282,3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-151,4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3.272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-262,8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-70,5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1.815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-96,7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-81,1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974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+77,1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+0,174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482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0943537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590800" y="146308"/>
            <a:ext cx="8926395" cy="272148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400" b="1" dirty="0">
                <a:latin typeface="+mj-lt"/>
              </a:rPr>
              <a:t>Zmniejszenie</a:t>
            </a:r>
            <a:r>
              <a:rPr lang="pl-PL" altLang="pl-PL" sz="1400" dirty="0">
                <a:latin typeface="+mj-lt"/>
              </a:rPr>
              <a:t> planu </a:t>
            </a:r>
            <a:r>
              <a:rPr lang="pl-PL" altLang="pl-PL" sz="1400" b="1" dirty="0">
                <a:latin typeface="+mj-lt"/>
              </a:rPr>
              <a:t>wydatków majątkowych</a:t>
            </a:r>
            <a:r>
              <a:rPr lang="pl-PL" altLang="pl-PL" sz="1400" dirty="0">
                <a:latin typeface="+mj-lt"/>
              </a:rPr>
              <a:t> w 2024 r. o </a:t>
            </a:r>
            <a:r>
              <a:rPr lang="pl-PL" altLang="pl-PL" sz="1400" b="1" dirty="0">
                <a:latin typeface="+mj-lt"/>
              </a:rPr>
              <a:t>151,4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590800" y="302520"/>
            <a:ext cx="63876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400" b="1" u="sng" dirty="0">
                <a:latin typeface="+mj-lt"/>
              </a:rPr>
              <a:t>CZĘŚĆ OGÓLNOMIEJSKA</a:t>
            </a:r>
            <a:r>
              <a:rPr lang="pl-PL" altLang="pl-PL" sz="1400" b="1" dirty="0">
                <a:latin typeface="+mj-lt"/>
              </a:rPr>
              <a:t>:  </a:t>
            </a:r>
            <a:r>
              <a:rPr lang="pl-PL" altLang="pl-PL" sz="1400" b="1" dirty="0">
                <a:solidFill>
                  <a:srgbClr val="C00000"/>
                </a:solidFill>
                <a:latin typeface="+mj-lt"/>
              </a:rPr>
              <a:t>-70,5 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344219"/>
              </p:ext>
            </p:extLst>
          </p:nvPr>
        </p:nvGraphicFramePr>
        <p:xfrm>
          <a:off x="54244" y="580775"/>
          <a:ext cx="12054407" cy="57193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8407">
                  <a:extLst>
                    <a:ext uri="{9D8B030D-6E8A-4147-A177-3AD203B41FA5}">
                      <a16:colId xmlns:a16="http://schemas.microsoft.com/office/drawing/2014/main" val="1689041054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-70.531.973 zł</a:t>
                      </a:r>
                      <a:br>
                        <a:rPr lang="pl-PL" sz="12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2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Przeniesienia planu wydatków z 2024 r. na lata następne w związku z realizacją m.in. następujących zadań: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490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-12.542.865</a:t>
                      </a:r>
                      <a:r>
                        <a:rPr lang="pl-PL" sz="10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 zł</a:t>
                      </a:r>
                      <a:endParaRPr lang="pl-PL" sz="1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„Przebudowa części nawierzchni Placu Defilad - etap II” </a:t>
                      </a: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2025 r.)</a:t>
                      </a:r>
                      <a:endParaRPr lang="pl-PL" sz="10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25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-7.967.602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Ośrodka Polonia przy ul. Konwiktorskiej 6 - prace przygotowawcze”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85177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-4.200.000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kładki pieszo-rowerowej nad Wisłą”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2025 r. do Programu budowy i modernizacji dróg)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897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-3.748.340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„Przebudowa ul. Ordona na odc. rejon posesji ul. Ordona 10 - ul. Stańczyka” 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(przeniesienie na 2025 r. do zadania pn. „Przebudowa ulicy J. Kazimierza”)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020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-3.163.845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„Rozbudowa bazy dydaktycznej przy ul. Papirusów 1/3 poprzez modernizację leśniczówki i utworzenie Centrum Edukacji Ekologicznej”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lata </a:t>
                      </a:r>
                      <a:b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2025-2026, w tym do zadania pn. „Wydatki na zwiększenie wartości inwestycji kontynuowanych”)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45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-2.996.241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tunelu drogowego w ciągu ul. 1 Praskiego Pułku w połączeniu z drogą wojewódzką nr 637 - ul. Okuniewską wraz z budową układu drogowego w Dzielnicy Wesoła i likwidacją przejazdu kolejowego w poziomie szyn - część 2”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2026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0155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-2.900.000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„Pomoc finansowa dla Gminy Nysa na odbudowę infrastruktury drogowej” (przeniesienie 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9611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-2.500.000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pawilonu pingwinów przylądkowych w Miejskim Ogrodzie Zoologicznym im. Antoniny i Jana Żabińskich”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304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-2.242.500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„Rozbudowa układu drogowego ul. Annopol i ul. Inowłodzkiej wraz z budową trasy tramwajowej - nabycie nieruchomości”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454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-1.918.752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„Zagospodarowanie tymczasowego Bazaru Różyckiego”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849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-1.772.450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tunelu drogowego w ciągu ul. Marsa, drogi wojewódzkiej nr 637 i al. Generała A. Chruściela "Montera" w Warszawie wraz z budową układu drogowego </a:t>
                      </a:r>
                      <a:b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Dzielnicy Rembertów i jednoczesną likwidacją przejazdu kolejowego w poziomie szyn”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2026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892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-1.756.440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terenu przy ul. Wawelskiej 5 - etap II - prace przygotowawcze”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8739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-1.500.000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infrastruktury komunikacji miejskiej”</a:t>
                      </a:r>
                      <a:r>
                        <a:rPr lang="pl-PL" sz="10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201508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Zwrotu podatku od towarów i usług (VAT), w tym::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06491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r>
                        <a:rPr lang="pl-PL" sz="1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-9.597.053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Realizacja zadań dot. rozbudowy II linii metra</a:t>
                      </a:r>
                      <a:r>
                        <a:rPr lang="pl-PL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9.033.576 zł, głównie w związku z realizacją zadania pn. „Projekt i budowa II linii metra, w tym: dokończenie budowy odcinka zachodniego od szlaku za stacją "Powstańców Śląskich" do stacji "Połczyńska" wraz ze Stacją Techniczno-Postojową "Mory"” (9.013.279 zł).</a:t>
                      </a:r>
                      <a:endParaRPr lang="pl-PL" sz="10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109855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/>
                      <a:r>
                        <a:rPr kumimoji="0" lang="pl-PL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Przeniesienia środków z planu wydatków bieżących do planu wydatków majątkowych m.in.: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937652"/>
                  </a:ext>
                </a:extLst>
              </a:tr>
              <a:tr h="388427">
                <a:tc>
                  <a:txBody>
                    <a:bodyPr/>
                    <a:lstStyle/>
                    <a:p>
                      <a:pPr algn="r"/>
                      <a:r>
                        <a:rPr lang="pl-PL" sz="1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-1.105.000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„Pomoc finansowa dla Powiatu Krapkowickiego na budowę powiatowej infrastruktury drogowej i mostowej”</a:t>
                      </a:r>
                      <a:endParaRPr lang="pl-PL" sz="10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749085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-83760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1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413883" y="3117"/>
            <a:ext cx="2014992" cy="5987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2274299483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25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781300" y="226383"/>
            <a:ext cx="8897620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Zmniejszenie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2024 r. o </a:t>
            </a:r>
            <a:r>
              <a:rPr lang="pl-PL" altLang="pl-PL" sz="2000" b="1" dirty="0">
                <a:latin typeface="+mj-lt"/>
              </a:rPr>
              <a:t>151,4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781300" y="785514"/>
            <a:ext cx="86416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800" b="1" u="sng" dirty="0">
                <a:latin typeface="+mj-lt"/>
              </a:rPr>
              <a:t>CZĘŚĆ DZIELNICOWA</a:t>
            </a:r>
            <a:r>
              <a:rPr lang="pl-PL" altLang="pl-PL" sz="18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C00000"/>
                </a:solidFill>
                <a:latin typeface="+mj-lt"/>
              </a:rPr>
              <a:t>-81,1 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89834"/>
              </p:ext>
            </p:extLst>
          </p:nvPr>
        </p:nvGraphicFramePr>
        <p:xfrm>
          <a:off x="246706" y="1332000"/>
          <a:ext cx="11700000" cy="6400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4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-81.080.166 zł</a:t>
                      </a:r>
                      <a:br>
                        <a:rPr lang="pl-PL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dzielnicowej, z tego: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876582"/>
              </p:ext>
            </p:extLst>
          </p:nvPr>
        </p:nvGraphicFramePr>
        <p:xfrm>
          <a:off x="246706" y="1938996"/>
          <a:ext cx="5850000" cy="374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-11.133.457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Bemowo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5398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-19.185.658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89361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-965.588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64253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-656.292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669745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-4.660.958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Praga–Południe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581818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-2.811.999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Praga–Północ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878716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-2.427.436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259850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-18.613.548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5195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706905"/>
              </p:ext>
            </p:extLst>
          </p:nvPr>
        </p:nvGraphicFramePr>
        <p:xfrm>
          <a:off x="6096706" y="1938996"/>
          <a:ext cx="5850000" cy="374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940361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+381.105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80768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-349.120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97735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-700.000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42302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- 8.548.358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88209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-7.442.641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Wilanów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83230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-3.254.614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87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-711.602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481906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Żoliborz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4245"/>
                  </a:ext>
                </a:extLst>
              </a:tr>
            </a:tbl>
          </a:graphicData>
        </a:graphic>
      </p:graphicFrame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13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14" name="Tytuł 2"/>
          <p:cNvSpPr txBox="1">
            <a:spLocks/>
          </p:cNvSpPr>
          <p:nvPr/>
        </p:nvSpPr>
        <p:spPr>
          <a:xfrm>
            <a:off x="328158" y="512903"/>
            <a:ext cx="2014992" cy="5987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1861259125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438276"/>
            <a:ext cx="11491546" cy="28860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Autopoprawka A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do projektu zmiany </a:t>
            </a:r>
            <a:br>
              <a:rPr lang="pl-PL" dirty="0"/>
            </a:br>
            <a:r>
              <a:rPr lang="pl-PL" dirty="0"/>
              <a:t>Wieloletniej Prognozy Finansowej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26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713901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555949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dochodów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sp>
        <p:nvSpPr>
          <p:cNvPr id="7" name="pole tekstowe 13"/>
          <p:cNvSpPr txBox="1">
            <a:spLocks noChangeArrowheads="1"/>
          </p:cNvSpPr>
          <p:nvPr/>
        </p:nvSpPr>
        <p:spPr bwMode="auto">
          <a:xfrm>
            <a:off x="1770853" y="186180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3017A3A-4DC6-BCB6-95F6-9E79224AE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6538"/>
              </p:ext>
            </p:extLst>
          </p:nvPr>
        </p:nvGraphicFramePr>
        <p:xfrm>
          <a:off x="1015654" y="1678157"/>
          <a:ext cx="10160694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1964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9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40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9040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9040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190400">
                  <a:extLst>
                    <a:ext uri="{9D8B030D-6E8A-4147-A177-3AD203B41FA5}">
                      <a16:colId xmlns:a16="http://schemas.microsoft.com/office/drawing/2014/main" val="2165852684"/>
                    </a:ext>
                  </a:extLst>
                </a:gridCol>
                <a:gridCol w="1378365">
                  <a:extLst>
                    <a:ext uri="{9D8B030D-6E8A-4147-A177-3AD203B41FA5}">
                      <a16:colId xmlns:a16="http://schemas.microsoft.com/office/drawing/2014/main" val="177272254"/>
                    </a:ext>
                  </a:extLst>
                </a:gridCol>
                <a:gridCol w="1378365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8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+965,3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+968,2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-1,6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-4,1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+0,353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+0,204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+3,3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996883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27.415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25.734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26.834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27.197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27.833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28.726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163.740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992666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28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555949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bieżących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sp>
        <p:nvSpPr>
          <p:cNvPr id="7" name="pole tekstowe 13"/>
          <p:cNvSpPr txBox="1">
            <a:spLocks noChangeArrowheads="1"/>
          </p:cNvSpPr>
          <p:nvPr/>
        </p:nvSpPr>
        <p:spPr bwMode="auto">
          <a:xfrm>
            <a:off x="1770718" y="217395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BFF13FD-C71D-6998-E348-F7319B97B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38741"/>
              </p:ext>
            </p:extLst>
          </p:nvPr>
        </p:nvGraphicFramePr>
        <p:xfrm>
          <a:off x="1011000" y="1678156"/>
          <a:ext cx="10170000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3302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91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894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91894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91894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191894">
                  <a:extLst>
                    <a:ext uri="{9D8B030D-6E8A-4147-A177-3AD203B41FA5}">
                      <a16:colId xmlns:a16="http://schemas.microsoft.com/office/drawing/2014/main" val="414039947"/>
                    </a:ext>
                  </a:extLst>
                </a:gridCol>
                <a:gridCol w="1378614">
                  <a:extLst>
                    <a:ext uri="{9D8B030D-6E8A-4147-A177-3AD203B41FA5}">
                      <a16:colId xmlns:a16="http://schemas.microsoft.com/office/drawing/2014/main" val="789282644"/>
                    </a:ext>
                  </a:extLst>
                </a:gridCol>
                <a:gridCol w="1378614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8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+48,1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+252,6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+312,4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-3,3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+0,947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+0,319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+0,353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+0,204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-0,464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7068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26.010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25.038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24.690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25.420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26.302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27.411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154.870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72082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29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2581" y="555949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sp>
        <p:nvSpPr>
          <p:cNvPr id="7" name="pole tekstowe 13"/>
          <p:cNvSpPr txBox="1">
            <a:spLocks noChangeArrowheads="1"/>
          </p:cNvSpPr>
          <p:nvPr/>
        </p:nvSpPr>
        <p:spPr bwMode="auto">
          <a:xfrm>
            <a:off x="1770718" y="217395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522DCF37-B62F-EC07-381A-4298E69E9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623407"/>
              </p:ext>
            </p:extLst>
          </p:nvPr>
        </p:nvGraphicFramePr>
        <p:xfrm>
          <a:off x="1847491" y="1626522"/>
          <a:ext cx="8782784" cy="36049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2038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90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461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90461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90461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190461">
                  <a:extLst>
                    <a:ext uri="{9D8B030D-6E8A-4147-A177-3AD203B41FA5}">
                      <a16:colId xmlns:a16="http://schemas.microsoft.com/office/drawing/2014/main" val="3382931257"/>
                    </a:ext>
                  </a:extLst>
                </a:gridCol>
                <a:gridCol w="1378441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53377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934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-282,3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+12,2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+812,1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+93,8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+628,5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-151,4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+56,8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-7,9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692929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3.272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3.734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4.017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1.994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938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13.954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0982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374518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2024 r.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489236"/>
              </p:ext>
            </p:extLst>
          </p:nvPr>
        </p:nvGraphicFramePr>
        <p:xfrm>
          <a:off x="2316000" y="1072620"/>
          <a:ext cx="7560000" cy="4985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0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591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228019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+965,4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27.417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-234,3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29.436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+48,1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26.013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-282,3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3.423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+1.199,6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-2.019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3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485531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30</a:t>
            </a:fld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96000" y="1079999"/>
          <a:ext cx="10804047" cy="4219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636532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zwiększeń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833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+24,6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tunelu drogowego w ciągu ul. 1 Praskiego Pułku w połączeniu z drogą wojewódzką nr 637 - ul. Okuniewską wraz z budową układu drogowego w Dzielnicy Wesoła i likwidacją przejazdu kolejowego w poziomie szyn - część 2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49,2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+4,2</a:t>
                      </a: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ulicy J. Kazimierza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42,9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parkingu strategicznego Parkuj i Jedź (P+R) "Metro Bródno" - prace przygotowawcze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+2,8</a:t>
                      </a: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części biurowej budynku przy ul. Mycielskiego 20 (Praga-Południe)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 mln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916"/>
                  </a:ext>
                </a:extLst>
              </a:tr>
              <a:tr h="62473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+2,6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muszli koncertowej w Parku Praskim wraz z zagospodarowaniem terenu (Praga-Północ)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5,3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6805838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31</a:t>
            </a:fld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96000" y="1079999"/>
          <a:ext cx="10804047" cy="4708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48000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6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748487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zmniejszeń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805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6136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-26,3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Wydatki na zwiększenie wartości inwestycji kontynuowanych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731,6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6118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-9,0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dokończenie budowy odcinka zachodniego od szklaku za stacją "Powstańców Śląskich" do stacji "Połczyńska" wraz ze Stacją Techniczno-Postojową "Mory" (zwrot podatku VAT od inwestycji)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2.122 mln</a:t>
                      </a:r>
                      <a:r>
                        <a:rPr lang="pl-PL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6136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-4,2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kładki pieszo-rowerowej nad Wisłą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24,2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6136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-3,7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mln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ul. Ordona na odc. rejon posesji ul. Ordona 10 - ul. Stańczyka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99833"/>
                  </a:ext>
                </a:extLst>
              </a:tr>
              <a:tr h="56136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-3,4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Wykorzystanie wód opadowych i roztopowych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56136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-2,6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Usuwanie i unieszkodliwianie wyrobów/odpadów zawierających azbest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13,8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873292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6860090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32</a:t>
            </a:fld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96000" y="1080000"/>
          <a:ext cx="10716952" cy="32678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355352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700030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473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9512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852 tys.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drogi publicznej w rejonie ul. Nasiennej - rozliczenie z deweloperem (Włochy)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9512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366 tys.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przyłączy wodociągowych do budynków komunalnych (Rembertów)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9512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320 tys.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Poprawa efektywności energetycznej Szkoły Podstawowej nr 385 przy ul. Klimatycznej 1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prace przygotowawcze (Wesoła)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41683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03425" y="378778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696000" y="1156314"/>
          <a:ext cx="10800000" cy="3840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zmiany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harmonogramów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kwota zadania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±12,5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części nawierzchni Placu Defilad - etap II</a:t>
                      </a:r>
                    </a:p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2024 r. na 2025 r.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75,2 mln zł</a:t>
                      </a:r>
                      <a:endParaRPr lang="pl-PL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±10,3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Wydatki na rozliczenie inwestycji zakończonych</a:t>
                      </a:r>
                    </a:p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lat 2024-2025 na 2026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±10,0 mln zł</a:t>
                      </a:r>
                      <a:endParaRPr lang="pl-PL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mostu w ciągu ul. Płochocińskiej nad Kanałem do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Faelbetu</a:t>
                      </a:r>
                      <a:endParaRPr lang="pl-PL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2025 r. na 2026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±10,0 mln zł</a:t>
                      </a:r>
                      <a:endParaRPr lang="pl-PL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nowej hali sportowej przy ul. Strumykowej 21 </a:t>
                      </a:r>
                    </a:p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2024 r. na lata 2025-2026 (Białołęka)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20793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±9,5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tunelu drogowego w ciągu ul. Marsa, drogi wojewódzkiej nr 637 i al. Generała A. Chruściela "Montera" w Warszawie   wraz z budową układu drogowego w Dzielnicy Rembertów i jednoczesną likwidacją przejazdu kolejowego w poziomie szyn</a:t>
                      </a:r>
                    </a:p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z lat 2024-2025 na lata 2026-2027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22,2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sp>
        <p:nvSpPr>
          <p:cNvPr id="7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</p:spTree>
    <p:extLst>
      <p:ext uri="{BB962C8B-B14F-4D97-AF65-F5344CB8AC3E}">
        <p14:creationId xmlns:p14="http://schemas.microsoft.com/office/powerpoint/2010/main" val="3432422651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438276"/>
            <a:ext cx="11491546" cy="28860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Autopoprawki B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do projektu zmiany </a:t>
            </a:r>
            <a:br>
              <a:rPr lang="pl-PL" dirty="0"/>
            </a:br>
            <a:r>
              <a:rPr lang="pl-PL" dirty="0"/>
              <a:t>Wieloletniej Prognozy Finansowej</a:t>
            </a:r>
            <a:br>
              <a:rPr lang="pl-PL" dirty="0"/>
            </a:br>
            <a:r>
              <a:rPr lang="pl-PL" dirty="0"/>
              <a:t>i projektu zmiany budżetu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34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7974642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35</a:t>
            </a:fld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13735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Autopoprawki B</a:t>
            </a:r>
          </a:p>
        </p:txBody>
      </p:sp>
      <p:sp>
        <p:nvSpPr>
          <p:cNvPr id="1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E399D1E-D851-C974-4F1D-BCB16E811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01647"/>
              </p:ext>
            </p:extLst>
          </p:nvPr>
        </p:nvGraphicFramePr>
        <p:xfrm>
          <a:off x="578480" y="998885"/>
          <a:ext cx="11232519" cy="46483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8762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9053757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10048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Zwiększenie planu dochodów </a:t>
                      </a:r>
                      <a:r>
                        <a:rPr lang="pl-P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2024 r. o </a:t>
                      </a:r>
                      <a:r>
                        <a:rPr lang="pl-P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15.969.700 zł </a:t>
                      </a:r>
                      <a:r>
                        <a:rPr lang="pl-P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stanowiących dotację od Ministra Sportu </a:t>
                      </a:r>
                      <a:br>
                        <a:rPr lang="pl-P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Turystyki, w ramach Programu wsparcia inwestycji sportowych, z przeznaczeniem na wsparcie finansowe zadań inwestycyjnych w obszarze infrastruktury sportowej: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16">
                <a:tc>
                  <a:txBody>
                    <a:bodyPr/>
                    <a:lstStyle/>
                    <a:p>
                      <a:pPr lvl="0" algn="ctr"/>
                      <a:endParaRPr lang="pl-PL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93445"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+9.069.200 zł</a:t>
                      </a: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terenu przy ul. Wawelskiej 5 - etap I”</a:t>
                      </a: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753673"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+2.855.000 zł 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„Otwarta Kołowa 18 - uporządkowanie terenu, przebudowa boisk, zakup hali pneumatycznej i wyposażenie na terenie sportowo-kulturalnym przy ul. Kołowej”</a:t>
                      </a: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93445"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+2.613.000 zł</a:t>
                      </a:r>
                      <a:endParaRPr lang="pl-PL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kortów tenisowych oraz budowa zaplecza wraz z infrastrukturą towarzyszącą (Ośrodek Sportu i Rekreacji w Dzielnicy Bemowo)” </a:t>
                      </a: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93445"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+784.300 zł</a:t>
                      </a:r>
                      <a:endParaRPr lang="pl-PL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zaplecza szatniowo – sanitarnego do obsługi obiektu sportowo – rekreacyjnego przy ul. Rudzkiej 6”</a:t>
                      </a: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3207939"/>
                  </a:ext>
                </a:extLst>
              </a:tr>
              <a:tr h="791260"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+648.200 zł</a:t>
                      </a: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zaplecza socjalno-sanitarnego w systemie modułowym z infrastrukturą techniczną dla boisk przy ul. Kołowej 18”</a:t>
                      </a:r>
                    </a:p>
                  </a:txBody>
                  <a:tcPr marL="91426" marR="91426" marT="45719" marB="45719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85258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36</a:t>
            </a:fld>
            <a:endParaRPr lang="pl-PL" dirty="0"/>
          </a:p>
        </p:txBody>
      </p:sp>
      <p:sp>
        <p:nvSpPr>
          <p:cNvPr id="1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2FF4AB9-0659-FBBE-BB4F-137957BE0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10979"/>
              </p:ext>
            </p:extLst>
          </p:nvPr>
        </p:nvGraphicFramePr>
        <p:xfrm>
          <a:off x="249069" y="677563"/>
          <a:ext cx="11686391" cy="569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6391">
                  <a:extLst>
                    <a:ext uri="{9D8B030D-6E8A-4147-A177-3AD203B41FA5}">
                      <a16:colId xmlns:a16="http://schemas.microsoft.com/office/drawing/2014/main" val="2502228697"/>
                    </a:ext>
                  </a:extLst>
                </a:gridCol>
              </a:tblGrid>
              <a:tr h="5691976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</a:pPr>
                      <a:r>
                        <a:rPr lang="x-none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Zmiany w wykazie przedsięwzięć</a:t>
                      </a:r>
                      <a:endParaRPr lang="pl-PL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Proponuje się dokonanie zmian w zakresie wieloletnich przedsięwzięć majątkowych w latach 2024 - 2027: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pl-PL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wprowadza się przedsięwzięcie pn.: Program przyjaznej przestrzeni rekreacyjnej dla mieszkańców: na łączną kwotę 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15.969.700 zł </a:t>
                      </a:r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latach 2026-2027 odpowiednio: 5.969.700 zł i 10.000.000 zł,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endParaRPr lang="pl-PL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nowej siedziby Jednostki Ratowniczo-Gaśniczej na terenie dzielnicy Bielany: w latach 2024 – 2025  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zmniejszenie</a:t>
                      </a:r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limitu wydatków o łączną kwotę 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104.000 zł,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endParaRPr lang="pl-PL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„Przebudowa Jednostki Ratowniczo-Gaśniczej nr 7 przy ul. Powstańców Śląskich 67”: 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zwiększenie</a:t>
                      </a:r>
                      <a:r>
                        <a:rPr lang="pl-PL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limitu wydatków w latach 2024 - 2025 o kwotę łączną 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104.000  zł.</a:t>
                      </a:r>
                    </a:p>
                    <a:p>
                      <a:endParaRPr lang="pl-PL" dirty="0">
                        <a:solidFill>
                          <a:schemeClr val="tx1"/>
                        </a:solidFill>
                      </a:endParaRPr>
                    </a:p>
                    <a:p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453704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866613" y="244458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Autopoprawki B</a:t>
            </a:r>
          </a:p>
        </p:txBody>
      </p:sp>
    </p:spTree>
    <p:extLst>
      <p:ext uri="{BB962C8B-B14F-4D97-AF65-F5344CB8AC3E}">
        <p14:creationId xmlns:p14="http://schemas.microsoft.com/office/powerpoint/2010/main" val="4132773932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94154" y="1314450"/>
            <a:ext cx="10515600" cy="3829050"/>
          </a:xfrm>
          <a:prstGeom prst="rect">
            <a:avLst/>
          </a:prstGeom>
        </p:spPr>
        <p:txBody>
          <a:bodyPr/>
          <a:lstStyle/>
          <a:p>
            <a:r>
              <a:rPr lang="pl-PL" b="1" dirty="0"/>
              <a:t>Wynik budżetu i program kredytowy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37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3129311"/>
      </p:ext>
    </p:extLst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38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600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wyniku budżetu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49B05F5-95BB-A322-62E9-F491A76CD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129302"/>
              </p:ext>
            </p:extLst>
          </p:nvPr>
        </p:nvGraphicFramePr>
        <p:xfrm>
          <a:off x="762000" y="1678157"/>
          <a:ext cx="10718797" cy="41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0459">
                  <a:extLst>
                    <a:ext uri="{9D8B030D-6E8A-4147-A177-3AD203B41FA5}">
                      <a16:colId xmlns:a16="http://schemas.microsoft.com/office/drawing/2014/main" val="1769417076"/>
                    </a:ext>
                  </a:extLst>
                </a:gridCol>
                <a:gridCol w="1242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524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242524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242524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242524">
                  <a:extLst>
                    <a:ext uri="{9D8B030D-6E8A-4147-A177-3AD203B41FA5}">
                      <a16:colId xmlns:a16="http://schemas.microsoft.com/office/drawing/2014/main" val="414039947"/>
                    </a:ext>
                  </a:extLst>
                </a:gridCol>
                <a:gridCol w="1502059">
                  <a:extLst>
                    <a:ext uri="{9D8B030D-6E8A-4147-A177-3AD203B41FA5}">
                      <a16:colId xmlns:a16="http://schemas.microsoft.com/office/drawing/2014/main" val="3771384044"/>
                    </a:ext>
                  </a:extLst>
                </a:gridCol>
                <a:gridCol w="1502059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 gridSpan="2"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9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+1.199,6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+1.199,6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-269,1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-816,9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-86,3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+27,3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+153,2</a:t>
                      </a:r>
                      <a:endParaRPr lang="pl-PL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+153,2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-50,6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-8,7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+11,6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581545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+16,0</a:t>
                      </a:r>
                      <a:endParaRPr lang="pl-PL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+153,2</a:t>
                      </a:r>
                    </a:p>
                  </a:txBody>
                  <a:tcPr marL="91448" marR="91448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pl-PL" sz="20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+16,0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34556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-1.850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-1.866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-3.038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-1.873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-216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+594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+462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-5.922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313880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39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0697" y="133606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programie kredytowym</a:t>
            </a: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2024–2050 na sesję Rady m.st. W–wy</a:t>
            </a:r>
            <a:endParaRPr lang="pl-PL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E01A89FD-1B4F-3B4E-83D9-32618E28C7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060407"/>
              </p:ext>
            </p:extLst>
          </p:nvPr>
        </p:nvGraphicFramePr>
        <p:xfrm>
          <a:off x="1427944" y="1602805"/>
          <a:ext cx="9336113" cy="37969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5567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463885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69500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739451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4">
                <a:tc gridSpan="6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-1.172,3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+269,1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+816,9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+86,3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-141,6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+50,6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705536"/>
                  </a:ext>
                </a:extLst>
              </a:tr>
              <a:tr h="665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  <a:endParaRPr lang="pl-PL" sz="2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126224"/>
                  </a:ext>
                </a:extLst>
              </a:tr>
              <a:tr h="66521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1.254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2.994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2.290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669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7.207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15719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30258" y="71969"/>
            <a:ext cx="9439155" cy="34416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Zwiększenie</a:t>
            </a:r>
            <a:r>
              <a:rPr lang="pl-PL" altLang="pl-PL" sz="1800" dirty="0"/>
              <a:t> planu </a:t>
            </a:r>
            <a:r>
              <a:rPr lang="pl-PL" altLang="pl-PL" sz="1800" b="1" dirty="0"/>
              <a:t>dochodów</a:t>
            </a:r>
            <a:r>
              <a:rPr lang="pl-PL" altLang="pl-PL" sz="1800" dirty="0"/>
              <a:t> w 2024 r. o </a:t>
            </a:r>
            <a:r>
              <a:rPr lang="pl-PL" altLang="pl-PL" sz="1800" b="1" dirty="0"/>
              <a:t>965,3 mln zł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624127"/>
              </p:ext>
            </p:extLst>
          </p:nvPr>
        </p:nvGraphicFramePr>
        <p:xfrm>
          <a:off x="34506" y="712590"/>
          <a:ext cx="12122989" cy="45764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3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300" b="1" baseline="0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+956.671.891 zł</a:t>
                      </a:r>
                      <a:r>
                        <a:rPr lang="pl-PL" sz="1600" b="1" baseline="0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/>
                      </a:r>
                      <a:br>
                        <a:rPr lang="pl-PL" sz="1600" b="1" baseline="0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(per saldo)</a:t>
                      </a:r>
                      <a:endParaRPr lang="pl-PL" sz="1400" b="1" dirty="0">
                        <a:solidFill>
                          <a:srgbClr val="385723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Część </a:t>
                      </a:r>
                      <a:r>
                        <a:rPr lang="pl-PL" sz="14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ogólnomiejska</a:t>
                      </a:r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+973.133.611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Udział w podatku dochodowym od osób fizycznych (PIT)</a:t>
                      </a:r>
                      <a:r>
                        <a:rPr lang="pl-PL" sz="12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w celu zapewnienia m.st. Warszawie wsparcia finansowego w realizacji zadań własnych (podział środków pomiędzy JST nastąpi proporcjonalnie do wysokości udziału kwoty dochodów na 2024 r. z tytułu udziału we wpływach z podatku PIT).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+8.307.095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Dotacje celowe z budżetu państwa m.in. z tytułu środków z Rządowego programu wsparcia rozwoju m.st. Warszawy na lata 2023-2030</a:t>
                      </a:r>
                      <a:r>
                        <a:rPr lang="pl-PL" sz="12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z przeznaczeniem na budowę szkoły podstawowej na terenie osiedla Chrzanów w dzielnicy Bemowo m.st. Warszawy (7.620.734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+4.258.943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Wpłaty od inwestorów inwestycji </a:t>
                      </a:r>
                      <a:r>
                        <a:rPr lang="pl-PL" sz="1200" b="1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niedrogowych</a:t>
                      </a:r>
                      <a:r>
                        <a:rPr lang="pl-PL" sz="12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z przeznaczeniem na realizację zadań inwestycyjnych, w tym związanych z: przebudową ul. Towarowej w dowiązaniu do budowy wiaduktu kolejowego (2.879.048 zł), wyznaczeniem przejścia dla pieszych przez ul. Powązkowską między ul. Krasińskiego a Rydygiera wraz z budową sygnalizacji świetlnej (888.893 zł) z jednoczesnym zwiększeniem planu wydatków majątkowych w latach 2025-2026.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+4.257.123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Rządowy Program Rozwoju Dróg</a:t>
                      </a:r>
                      <a:r>
                        <a:rPr lang="pl-PL" sz="12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na realizację zadań inwestycyjnych pn.: „Przebudowa ul. Szyszkowej w Dzielnicy Włochy” (2.450.511 zł), „Dostępna Trasa Łazienkowska - etap I” (1.806.612 zł) w związku z przeniesieniem środków z 2025 r.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98087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-33.923.217</a:t>
                      </a:r>
                      <a:r>
                        <a:rPr lang="pl-PL" sz="1200" b="1" baseline="0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zł</a:t>
                      </a:r>
                      <a:endParaRPr lang="pl-PL" sz="900" b="1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Zarząd Transportu Miejskiego</a:t>
                      </a:r>
                      <a:r>
                        <a:rPr lang="pl-PL" sz="12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z tytułu zwrotu podatku od towarów i usług VAT z jednoczesnym zmniejszeniem planu wydatków bieżących Zarządu Transportu Miejskiego.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789440"/>
                  </a:ext>
                </a:extLst>
              </a:tr>
            </a:tbl>
          </a:graphicData>
        </a:graphic>
      </p:graphicFrame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530258" y="305210"/>
            <a:ext cx="60983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OGÓLNOMIEJSKA:</a:t>
            </a:r>
            <a:r>
              <a:rPr lang="pl-PL" altLang="pl-PL" sz="1200" b="1" dirty="0">
                <a:latin typeface="+mj-lt"/>
              </a:rPr>
              <a:t>  </a:t>
            </a:r>
            <a:r>
              <a:rPr lang="pl-PL" altLang="pl-PL" sz="1800" b="1" dirty="0">
                <a:solidFill>
                  <a:srgbClr val="006600"/>
                </a:solidFill>
                <a:latin typeface="+mj-lt"/>
              </a:rPr>
              <a:t>+956,7 </a:t>
            </a:r>
            <a:r>
              <a:rPr lang="pl-PL" altLang="pl-PL" sz="1600" b="1" dirty="0">
                <a:solidFill>
                  <a:srgbClr val="006600"/>
                </a:solidFill>
                <a:latin typeface="+mj-lt"/>
              </a:rPr>
              <a:t>mln zł</a:t>
            </a: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0" y="71969"/>
            <a:ext cx="1735766" cy="34416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DOCHODY</a:t>
            </a:r>
          </a:p>
        </p:txBody>
      </p:sp>
    </p:spTree>
    <p:extLst>
      <p:ext uri="{BB962C8B-B14F-4D97-AF65-F5344CB8AC3E}">
        <p14:creationId xmlns:p14="http://schemas.microsoft.com/office/powerpoint/2010/main" val="1554987076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2524989"/>
            <a:ext cx="9144000" cy="1379827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Skarbnik m.st. Warszawy</a:t>
            </a:r>
          </a:p>
          <a:p>
            <a:r>
              <a:rPr lang="pl-PL" dirty="0"/>
              <a:t>Marzanna Krajewska</a:t>
            </a:r>
          </a:p>
          <a:p>
            <a:r>
              <a:rPr lang="pl-PL" dirty="0"/>
              <a:t>tel. (22) 443 28 00; e-mail: sekretariat.skarbnika@um.warszawa.pl</a:t>
            </a:r>
          </a:p>
        </p:txBody>
      </p:sp>
    </p:spTree>
    <p:extLst>
      <p:ext uri="{BB962C8B-B14F-4D97-AF65-F5344CB8AC3E}">
        <p14:creationId xmlns:p14="http://schemas.microsoft.com/office/powerpoint/2010/main" val="3477888161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519018" y="306000"/>
            <a:ext cx="86416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DZIELNICOWA</a:t>
            </a:r>
            <a:r>
              <a:rPr lang="pl-PL" altLang="pl-PL" sz="12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+8,7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438080"/>
              </p:ext>
            </p:extLst>
          </p:nvPr>
        </p:nvGraphicFramePr>
        <p:xfrm>
          <a:off x="35400" y="727654"/>
          <a:ext cx="12121200" cy="3727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400" b="1" baseline="0" dirty="0">
                          <a:solidFill>
                            <a:srgbClr val="385723"/>
                          </a:solidFill>
                        </a:rPr>
                        <a:t>+8.677.090 zł</a:t>
                      </a:r>
                      <a:br>
                        <a:rPr lang="pl-PL" sz="1400" b="1" baseline="0" dirty="0">
                          <a:solidFill>
                            <a:srgbClr val="385723"/>
                          </a:solidFill>
                        </a:rPr>
                      </a:br>
                      <a:r>
                        <a:rPr lang="pl-PL" sz="1200" b="1" baseline="0" dirty="0">
                          <a:solidFill>
                            <a:srgbClr val="385723"/>
                          </a:solidFill>
                        </a:rPr>
                        <a:t>(per saldo)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Część dzielnicowa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solidFill>
                            <a:srgbClr val="385723"/>
                          </a:solidFill>
                        </a:rPr>
                        <a:t>+4.633.353 </a:t>
                      </a:r>
                      <a:r>
                        <a:rPr lang="pl-PL" sz="1200" b="1" baseline="0" dirty="0">
                          <a:solidFill>
                            <a:srgbClr val="385723"/>
                          </a:solidFill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tytułu wpływów z: opłat za trwały zarząd, użytkowanie i służebności (1.300.000 zł), rocznej opłaty </a:t>
                      </a:r>
                      <a:r>
                        <a:rPr lang="pl-PL" sz="1200" b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przekształceniowej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(1.300.000 zł).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+4.350.000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tym z tytułu wpływów z: opłat za trwały zarząd, użytkowanie i służebności (1.550.000 zł); rocznych opłat za użytkowanie wieczyste nieruchomości (1.300.000 zł), opłaty jednorazowej za przekształcenie użytkowania wieczystego w prawo własności (970.000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-1.248.142</a:t>
                      </a:r>
                      <a:r>
                        <a:rPr lang="pl-PL" sz="12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  <a:b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z tytułu wpłat od deweloperów w związku z przeniesieniem kwoty 1.954.486 zł na 2025 r. z przeznaczeniem m.in. na realizację zadania pn. „Nabycie nieruchomości pod budowę drogi gminnej 7 KUL w rejonie ul. Polskiej - rozliczenie z deweloperem” (1.943.992 zł)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jednoczesnym zwiększeniem o 706.344 zł na realizację zadania pn. „Nabycie nieruchomości pod budowę drogi 22 KDD w obrębie placu miejskiego 5KP-P - rozliczenia z deweloperami”.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solidFill>
                            <a:srgbClr val="385723"/>
                          </a:solidFill>
                        </a:rPr>
                        <a:t>+941.879 </a:t>
                      </a:r>
                      <a:r>
                        <a:rPr lang="pl-PL" sz="1200" b="1" baseline="0" dirty="0">
                          <a:solidFill>
                            <a:srgbClr val="385723"/>
                          </a:solidFill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Pozostałe zmiany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Targówek (+937.000 zł), Wola (+523.500 zł), Praga-Północ (+217.226 zł), Praga-Południe (+27.000 zł), Wesoła (+15.075 zł), Ursus (–777.922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288263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11" name="Tytuł 2"/>
          <p:cNvSpPr>
            <a:spLocks noGrp="1"/>
          </p:cNvSpPr>
          <p:nvPr>
            <p:ph type="title"/>
          </p:nvPr>
        </p:nvSpPr>
        <p:spPr>
          <a:xfrm>
            <a:off x="1530258" y="71969"/>
            <a:ext cx="9439155" cy="34416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Zwiększenie</a:t>
            </a:r>
            <a:r>
              <a:rPr lang="pl-PL" altLang="pl-PL" sz="1800" dirty="0"/>
              <a:t> planu </a:t>
            </a:r>
            <a:r>
              <a:rPr lang="pl-PL" altLang="pl-PL" sz="1800" b="1" dirty="0"/>
              <a:t>dochodów</a:t>
            </a:r>
            <a:r>
              <a:rPr lang="pl-PL" altLang="pl-PL" sz="1800" dirty="0"/>
              <a:t> w 2024 r. o </a:t>
            </a:r>
            <a:r>
              <a:rPr lang="pl-PL" altLang="pl-PL" sz="1800" b="1" dirty="0"/>
              <a:t>965,3 mln zł</a:t>
            </a:r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0" y="71969"/>
            <a:ext cx="1735766" cy="34416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DOCHODY</a:t>
            </a:r>
          </a:p>
        </p:txBody>
      </p:sp>
    </p:spTree>
    <p:extLst>
      <p:ext uri="{BB962C8B-B14F-4D97-AF65-F5344CB8AC3E}">
        <p14:creationId xmlns:p14="http://schemas.microsoft.com/office/powerpoint/2010/main" val="2833607256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12000" y="36000"/>
            <a:ext cx="9312469" cy="44702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>
                <a:latin typeface="+mj-lt"/>
              </a:rPr>
              <a:t>Zwiększenie</a:t>
            </a:r>
            <a:r>
              <a:rPr lang="pl-PL" altLang="pl-PL" sz="1800" dirty="0">
                <a:latin typeface="+mj-lt"/>
              </a:rPr>
              <a:t> planu </a:t>
            </a:r>
            <a:r>
              <a:rPr lang="pl-PL" altLang="pl-PL" sz="1800" b="1" dirty="0">
                <a:latin typeface="+mj-lt"/>
              </a:rPr>
              <a:t>wydatków bieżących</a:t>
            </a:r>
            <a:r>
              <a:rPr lang="pl-PL" altLang="pl-PL" sz="1800" dirty="0">
                <a:latin typeface="+mj-lt"/>
              </a:rPr>
              <a:t> w 2024 r. o </a:t>
            </a:r>
            <a:r>
              <a:rPr lang="pl-PL" altLang="pl-PL" sz="1800" b="1" dirty="0">
                <a:latin typeface="+mj-lt"/>
              </a:rPr>
              <a:t>48,1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512206" y="303498"/>
            <a:ext cx="71978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OGÓLNOMIEJSKA</a:t>
            </a:r>
            <a:r>
              <a:rPr lang="pl-PL" altLang="pl-PL" sz="1200" b="1" dirty="0">
                <a:latin typeface="+mj-lt"/>
              </a:rPr>
              <a:t>: </a:t>
            </a:r>
            <a:r>
              <a:rPr lang="pl-PL" altLang="pl-PL" sz="1200" b="1" dirty="0">
                <a:solidFill>
                  <a:srgbClr val="385723"/>
                </a:solidFill>
                <a:latin typeface="+mj-lt"/>
              </a:rPr>
              <a:t>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+47,0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224"/>
              </p:ext>
            </p:extLst>
          </p:nvPr>
        </p:nvGraphicFramePr>
        <p:xfrm>
          <a:off x="70800" y="721915"/>
          <a:ext cx="12121200" cy="1436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14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+46.999.326</a:t>
                      </a:r>
                      <a: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 </a:t>
                      </a:r>
                      <a:r>
                        <a:rPr lang="pl-PL" sz="13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/>
                      </a:r>
                      <a:b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1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16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4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+110.432.246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oświatowo-edukacyjne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dotacje dla placówek publicznych nieprowadzonych przez m.st. Warszawę i placówek niepublicznych.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-34.053.838 zł</a:t>
                      </a:r>
                      <a:b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Transportu Miejskiego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zmniejszenie w związku ze zwrotem podatku od towarów i usług VAT o 33.923.217 zł z jednoczesnym zmniejszeniem planu dochodów Zarządu Transportu Miejskiego.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15132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8" y="80101"/>
            <a:ext cx="1735766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WYDATKI BIEŻĄCE</a:t>
            </a:r>
          </a:p>
        </p:txBody>
      </p:sp>
      <p:sp>
        <p:nvSpPr>
          <p:cNvPr id="11" name="pole tekstowe 13"/>
          <p:cNvSpPr txBox="1">
            <a:spLocks noChangeArrowheads="1"/>
          </p:cNvSpPr>
          <p:nvPr/>
        </p:nvSpPr>
        <p:spPr bwMode="auto">
          <a:xfrm>
            <a:off x="5231595" y="303498"/>
            <a:ext cx="3183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DZIELNICOWA</a:t>
            </a:r>
            <a:r>
              <a:rPr lang="pl-PL" altLang="pl-PL" sz="12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+1,1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25603"/>
              </p:ext>
            </p:extLst>
          </p:nvPr>
        </p:nvGraphicFramePr>
        <p:xfrm>
          <a:off x="33338" y="2151335"/>
          <a:ext cx="12125325" cy="2017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5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4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+1.058.159 </a:t>
                      </a:r>
                      <a:r>
                        <a:rPr lang="pl-PL" sz="13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/>
                      </a:r>
                      <a:b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1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(per saldo</a:t>
                      </a:r>
                      <a:r>
                        <a:rPr lang="pl-PL" sz="10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)</a:t>
                      </a:r>
                      <a:endParaRPr lang="pl-PL" sz="12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dzielnicowa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+3.592.553 zł 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głównie z przeznaczeniem na wydatki oświatowo-edukacyjne (2.837.509 zł).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-3.755.281 zł </a:t>
                      </a:r>
                      <a:b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Przeniesienie pomiędzy planem wydatków bieżących a planem wydatków majątkowych.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74126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+1.220.887 zł 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1050" b="1" kern="1200" baseline="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 saldo</a:t>
                      </a: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Pozostałe zmiany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dotyczą dzielnic: Wola (+657.014 zł), Praga-Północ (+224.018 zł), Ursus (+128.641 zł), Bielany (+90.117 zł), Praga-Południe (+71.878 zł), Mokotów (+43.590 zł), Żoliborz (+24.404 zł), Targówek (+15.861 zł), Rembertów (+10.107 zł), Włochy (+7.621 zł), Wesoła (+7.503 zł), Bemowo (+5.953 zł), Ochota (+3.438 zł), Wilanów (+586 zł), Ursynów (–39.325 zł), Wawer (–23.068 zł), Białołęka  (–7.451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359390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868749"/>
              </p:ext>
            </p:extLst>
          </p:nvPr>
        </p:nvGraphicFramePr>
        <p:xfrm>
          <a:off x="70800" y="4119269"/>
          <a:ext cx="12121200" cy="1731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4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-29.675.618</a:t>
                      </a:r>
                      <a:r>
                        <a:rPr lang="pl-PL" sz="11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pl-PL" sz="14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zł</a:t>
                      </a:r>
                      <a:endParaRPr lang="pl-PL" sz="14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Rezerwy bieżące: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-29.394.938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wydatki bieżące w zakresie oświaty i wychowania oraz edukacyjnej opieki wychowawczej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dotacje dla placówek publicznych nieprowadzonych przez m.st. Warszawę i placówek niepublicznych.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-218.350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zwiększenie wydatków przeznaczonych na zapewnienie porządku publicznego i bezpieczeństwa mieszkańców m.st. Warszawy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nagrody za osiągnięcia w służbie dla policjantów realizujących zadania z zakresu służby prewencyjnej.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30212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-62.330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organizację obsługi mieszkańców w Urzędzie m.st. Warszawy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dzielnicy Bielany na wydatki majątkowe.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397939"/>
                  </a:ext>
                </a:extLst>
              </a:tr>
            </a:tbl>
          </a:graphicData>
        </a:graphic>
      </p:graphicFrame>
      <p:sp>
        <p:nvSpPr>
          <p:cNvPr id="14" name="pole tekstowe 13"/>
          <p:cNvSpPr txBox="1">
            <a:spLocks noChangeArrowheads="1"/>
          </p:cNvSpPr>
          <p:nvPr/>
        </p:nvSpPr>
        <p:spPr bwMode="auto">
          <a:xfrm>
            <a:off x="8375169" y="316414"/>
            <a:ext cx="3183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REZERWY</a:t>
            </a:r>
            <a:r>
              <a:rPr lang="pl-PL" altLang="pl-PL" sz="12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C00000"/>
                </a:solidFill>
                <a:latin typeface="+mj-lt"/>
              </a:rPr>
              <a:t>-29,7 </a:t>
            </a:r>
            <a:r>
              <a:rPr lang="pl-PL" altLang="pl-PL" sz="16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</p:spTree>
    <p:extLst>
      <p:ext uri="{BB962C8B-B14F-4D97-AF65-F5344CB8AC3E}">
        <p14:creationId xmlns:p14="http://schemas.microsoft.com/office/powerpoint/2010/main" val="1499494659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85247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Zmiana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2024 r.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841161"/>
              </p:ext>
            </p:extLst>
          </p:nvPr>
        </p:nvGraphicFramePr>
        <p:xfrm>
          <a:off x="2140632" y="1168316"/>
          <a:ext cx="7530858" cy="3981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7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299">
                  <a:extLst>
                    <a:ext uri="{9D8B030D-6E8A-4147-A177-3AD203B41FA5}">
                      <a16:colId xmlns:a16="http://schemas.microsoft.com/office/drawing/2014/main" val="2216440684"/>
                    </a:ext>
                  </a:extLst>
                </a:gridCol>
                <a:gridCol w="227140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-282,3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3.423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-262,8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1.886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-96,7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1.055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+77,1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482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476246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18025" y="-65315"/>
            <a:ext cx="9122604" cy="36825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>
                <a:latin typeface="+mj-lt"/>
              </a:rPr>
              <a:t>Zmniejszenie</a:t>
            </a:r>
            <a:r>
              <a:rPr lang="pl-PL" altLang="pl-PL" sz="1600" dirty="0">
                <a:latin typeface="+mj-lt"/>
              </a:rPr>
              <a:t> planu </a:t>
            </a:r>
            <a:r>
              <a:rPr lang="pl-PL" altLang="pl-PL" sz="1600" b="1" dirty="0">
                <a:latin typeface="+mj-lt"/>
              </a:rPr>
              <a:t>wydatków majątkowych</a:t>
            </a:r>
            <a:r>
              <a:rPr lang="pl-PL" altLang="pl-PL" sz="1600" dirty="0">
                <a:latin typeface="+mj-lt"/>
              </a:rPr>
              <a:t> w 2024 r. o </a:t>
            </a:r>
            <a:r>
              <a:rPr lang="pl-PL" altLang="pl-PL" sz="1600" b="1" dirty="0">
                <a:latin typeface="+mj-lt"/>
              </a:rPr>
              <a:t>282,3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18025" y="219492"/>
            <a:ext cx="70547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100" b="1" u="sng" dirty="0">
                <a:latin typeface="+mj-lt"/>
              </a:rPr>
              <a:t>CZĘŚĆ OGÓLNOMIEJSKA:</a:t>
            </a:r>
            <a:r>
              <a:rPr lang="pl-PL" altLang="pl-PL" sz="1100" b="1" dirty="0">
                <a:latin typeface="+mj-lt"/>
              </a:rPr>
              <a:t>  </a:t>
            </a:r>
            <a:r>
              <a:rPr lang="pl-PL" altLang="pl-PL" sz="1600" b="1" dirty="0">
                <a:solidFill>
                  <a:srgbClr val="C00000"/>
                </a:solidFill>
                <a:latin typeface="+mj-lt"/>
              </a:rPr>
              <a:t>-262,8 </a:t>
            </a:r>
            <a:r>
              <a:rPr lang="pl-PL" altLang="pl-PL" sz="14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6511"/>
              </p:ext>
            </p:extLst>
          </p:nvPr>
        </p:nvGraphicFramePr>
        <p:xfrm>
          <a:off x="0" y="615951"/>
          <a:ext cx="12192000" cy="510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0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046">
                  <a:extLst>
                    <a:ext uri="{9D8B030D-6E8A-4147-A177-3AD203B41FA5}">
                      <a16:colId xmlns:a16="http://schemas.microsoft.com/office/drawing/2014/main" val="14730564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-262.750.541 zł</a:t>
                      </a:r>
                      <a:b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9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9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saldo)</a:t>
                      </a:r>
                      <a:endParaRPr lang="pl-PL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główne pozycje: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Przeniesienia planu wydatków z 2024 r. na lata następne w związku z realizacją m.in. następujących zadań:</a:t>
                      </a:r>
                    </a:p>
                  </a:txBody>
                  <a:tcPr marL="91426" marR="91426" marT="45719" marB="45719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661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-193.239.967</a:t>
                      </a:r>
                      <a:r>
                        <a:rPr lang="pl-PL" sz="11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zakresie realizacji zadań dot. rozbudowy II linii metra (przeniesienie na lata 2025-2027 do innych zadań realizowanych przez Zarząd Transportu Miejskiego), z tego: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„odcinek zachodni: od szlaku za stacją "Rondo Daszyńskiego" do stacji "Księcia Janusza"” – 78.784.372 zł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„dokończenie budowy odcinka wschodniego - północnego II linii metra (do stacji "Bródno")” – 64.827.604 zł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„kontynuacja budowy odcinka zachodniego od szlaku za stacją "Księcia Janusza" do stacji "Powstańców Śląskich"” – 25.772.749 zł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„odcinek wschodni - północny: od szlaku za stacją "Dworzec Wileński" do stacji "Targówek 2"” – 23.855.242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-14.575.000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„Realizacja programu STOP SMOG”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572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-5.700.000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„Wykorzystanie lokalnych źródeł energii odnawialnej - część II” (przeniesienie na 2027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9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-5.119.685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linii tramwajowej na Tarchomin i układu drogowego ul. Światowida i Projektowanej - prace przygotowawcze i pozyskanie nieruchomości oraz budowa układu drogowego” (przeniesienie na lata 2025-2027 do zadania pn. „Wydatki na rozliczenie inwestycji zakończonych Zarządu Transportu Miejskiego”).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779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-4.307.194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„Nowe Centrum Warszawy - prace przygotowawcze”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64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-4.273.020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„Zakup 12 autobusów niskoemisyjnych dla m. st. Warszawy”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398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-4.050.206</a:t>
                      </a:r>
                      <a:r>
                        <a:rPr lang="pl-PL" sz="11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„Rozbudowa sieci linii metra - prace przygotowawcze etap I”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37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-3.600.000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tramwaju na Wilanów - nabycie nieruchomości”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88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-3.102.024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„Poprawa bezpieczeństwa ruchu drogowego”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341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-3.057.478</a:t>
                      </a:r>
                      <a:r>
                        <a:rPr lang="pl-PL" sz="11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„Rozwój i uporządkowanie terenów zieleni wraz z elementami rekreacyjnymi na terenie Pola Mokotowskiego” (przeniesienie na lata 2025-2027, w tym do innych zadań m.in. „Park Akcji Burza - realizacja infrastruktury wypoczynkowej i infrastruktury dla retencji wody w części południowej parku - prace przygotowawcze”).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131214"/>
                  </a:ext>
                </a:extLst>
              </a:tr>
              <a:tr h="30351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-2.946.286</a:t>
                      </a:r>
                      <a:r>
                        <a:rPr lang="pl-PL" sz="11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żłobka nr 43 przy ul. Tokarza 4”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13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-2.946.286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żłobka nr 33 przy ul. Umińskiego 9”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16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-2.943.564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obiektów administrowanych przez Zarząd Mienia m.st. Warszawy”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71601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9" y="14786"/>
            <a:ext cx="1882589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14938799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18025" y="-65315"/>
            <a:ext cx="9122604" cy="36825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>
                <a:latin typeface="+mj-lt"/>
              </a:rPr>
              <a:t>Zmniejszenie</a:t>
            </a:r>
            <a:r>
              <a:rPr lang="pl-PL" altLang="pl-PL" sz="1600" dirty="0">
                <a:latin typeface="+mj-lt"/>
              </a:rPr>
              <a:t> planu </a:t>
            </a:r>
            <a:r>
              <a:rPr lang="pl-PL" altLang="pl-PL" sz="1600" b="1" dirty="0">
                <a:latin typeface="+mj-lt"/>
              </a:rPr>
              <a:t>wydatków majątkowych</a:t>
            </a:r>
            <a:r>
              <a:rPr lang="pl-PL" altLang="pl-PL" sz="1600" dirty="0">
                <a:latin typeface="+mj-lt"/>
              </a:rPr>
              <a:t> w 2024 r. o </a:t>
            </a:r>
            <a:r>
              <a:rPr lang="pl-PL" altLang="pl-PL" sz="1600" b="1" dirty="0">
                <a:latin typeface="+mj-lt"/>
              </a:rPr>
              <a:t>282,3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18025" y="219492"/>
            <a:ext cx="70547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100" b="1" u="sng" dirty="0">
                <a:latin typeface="+mj-lt"/>
              </a:rPr>
              <a:t>CZĘŚĆ OGÓLNOMIEJSKA:</a:t>
            </a:r>
            <a:r>
              <a:rPr lang="pl-PL" altLang="pl-PL" sz="1100" b="1" dirty="0">
                <a:latin typeface="+mj-lt"/>
              </a:rPr>
              <a:t>  </a:t>
            </a:r>
            <a:r>
              <a:rPr lang="pl-PL" altLang="pl-PL" sz="1600" b="1" dirty="0">
                <a:solidFill>
                  <a:srgbClr val="C00000"/>
                </a:solidFill>
                <a:latin typeface="+mj-lt"/>
              </a:rPr>
              <a:t>-262,8 </a:t>
            </a:r>
            <a:r>
              <a:rPr lang="pl-PL" altLang="pl-PL" sz="14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602192"/>
              </p:ext>
            </p:extLst>
          </p:nvPr>
        </p:nvGraphicFramePr>
        <p:xfrm>
          <a:off x="0" y="693441"/>
          <a:ext cx="12192000" cy="4245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0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046">
                  <a:extLst>
                    <a:ext uri="{9D8B030D-6E8A-4147-A177-3AD203B41FA5}">
                      <a16:colId xmlns:a16="http://schemas.microsoft.com/office/drawing/2014/main" val="14730564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-262.750.541 zł</a:t>
                      </a:r>
                      <a:b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9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9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saldo)</a:t>
                      </a:r>
                      <a:endParaRPr lang="pl-PL" sz="1000" b="1" dirty="0">
                        <a:solidFill>
                          <a:srgbClr val="C00000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główne pozycje: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Przeniesienia planu wydatków z 2024 r. na lata następne w związku z realizacją m.in. następujących zadań:</a:t>
                      </a:r>
                    </a:p>
                  </a:txBody>
                  <a:tcPr marL="91426" marR="91426" marT="45719" marB="45719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661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-2.935.332</a:t>
                      </a:r>
                      <a:r>
                        <a:rPr lang="pl-PL" sz="11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obiektów Parku Kultury w Powsinie - pawilon rekreacyjno-sportowy” (przeniesienie na 2025 r.).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-2.811.277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łaźni dla bezdomnych przy ul. Wenedów”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572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-2.757.286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żłobka nr 26 przy ul. Wapowskiego 1”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9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-2.485.014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„Rozbudowa i modernizacja budynków SOSW dla Dzieci Słabowidzących nr 8 w Warszawie wraz z zagospodarowaniem terenu”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779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-2.100.000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„Przebudowa sygnalizacji świetlnej na skrzyżowaniu ul. Przyczółkowa - Pałacowa”  (przeniesienie na 2025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64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-1.912.308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źródeł zasilania energetycznego w żłobkach” (przeniesienie na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034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-1.800.000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kotłowni” (przeniesienie na 2027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745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-1.537.700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„Infrastruktura "Zielone ulice" - etap I” (przeniesienie na lata 2025-2026).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74916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Zmniejszenia planu wydatków z tytułu zwrotu podatku od towarów i usług (VAT), głównie w zakresie zadania pn.: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69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-25.170.325</a:t>
                      </a:r>
                      <a:r>
                        <a:rPr lang="pl-PL" sz="1100" b="1" kern="12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„Projekt i budowa II linii metra, w tym: dokończenie budowy odcinka zachodniego od szlaku za stacją "Powstańców Śląskich" do stacji "Połczyńska" wraz ze Stacją Techniczno-Postojową "Mory"” (23.699.766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37986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zwiększenia planu wydatków w związku z przeniesieniem do planu wydatków na 2024 r. kwot zaplanowanych w latach następnych w związku z realizacją następujących zadań: 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endParaRPr lang="pl-PL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852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+50.000.000</a:t>
                      </a:r>
                      <a:r>
                        <a:rPr lang="pl-PL" sz="11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„Projekt i budowa II linii metra, w tym: dokończenie budowy odcinka zachodniego od szlaku za stacją "Powstańców Śląskich" do stacji "Połczyńska" wraz ze Stacją Techniczno-Postojową "Mory"” (przeniesienie z 2026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792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+5.638.284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ciągu ulic Marsa - Żołnierska odc. węzeł Marsa- granica miasta - etap II część 2”  (przeniesienie z 2025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71601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2024 r. i WPF na lata 2024–2055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9" y="14786"/>
            <a:ext cx="1882589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338931392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yw pakietu Office">
  <a:themeElements>
    <a:clrScheme name="warszawa_urzędow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5959"/>
      </a:accent1>
      <a:accent2>
        <a:srgbClr val="FFC837"/>
      </a:accent2>
      <a:accent3>
        <a:srgbClr val="E62314"/>
      </a:accent3>
      <a:accent4>
        <a:srgbClr val="7F7F7F"/>
      </a:accent4>
      <a:accent5>
        <a:srgbClr val="FA552D"/>
      </a:accent5>
      <a:accent6>
        <a:srgbClr val="000000"/>
      </a:accent6>
      <a:hlink>
        <a:srgbClr val="0563C1"/>
      </a:hlink>
      <a:folHlink>
        <a:srgbClr val="954F72"/>
      </a:folHlink>
    </a:clrScheme>
    <a:fontScheme name="Warszawa">
      <a:majorFont>
        <a:latin typeface="Engram Warsaw"/>
        <a:ea typeface=""/>
        <a:cs typeface=""/>
      </a:majorFont>
      <a:minorFont>
        <a:latin typeface="Engram Warsa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52A83190-5C58-43DF-A99C-86CC3ACE509E}" vid="{2EB448BE-35FD-4700-9329-7C2864931BE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10108</TotalTime>
  <Words>6108</Words>
  <Application>Microsoft Office PowerPoint</Application>
  <PresentationFormat>Panoramiczny</PresentationFormat>
  <Paragraphs>872</Paragraphs>
  <Slides>40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7" baseType="lpstr">
      <vt:lpstr>Arial</vt:lpstr>
      <vt:lpstr>Calibri</vt:lpstr>
      <vt:lpstr>Engram Warsaw</vt:lpstr>
      <vt:lpstr>Engram Warsaw Light</vt:lpstr>
      <vt:lpstr>Times New Roman</vt:lpstr>
      <vt:lpstr>Wingdings</vt:lpstr>
      <vt:lpstr>Motyw pakietu Office</vt:lpstr>
      <vt:lpstr>Projekty zmiany budżetu  i Wieloletniej Prognozy Finansowej na sesję Rady m.st. Warszawy  w dniu 28 listopada 2024 r. wraz z autopoprawkami A i B </vt:lpstr>
      <vt:lpstr>Projekt zmiany budżetu na 2024 rok na sesję Rady m.st. Warszawy   28 listopada 2024 r.</vt:lpstr>
      <vt:lpstr>Zmiana głównych parametrów budżetowych w 2024 r.</vt:lpstr>
      <vt:lpstr>Zwiększenie planu dochodów w 2024 r. o 965,3 mln zł</vt:lpstr>
      <vt:lpstr>Zwiększenie planu dochodów w 2024 r. o 965,3 mln zł</vt:lpstr>
      <vt:lpstr>Zwiększenie planu wydatków bieżących w 2024 r. o 48,1 mln zł</vt:lpstr>
      <vt:lpstr>Zmiana wydatków majątkowych w 2024 r.</vt:lpstr>
      <vt:lpstr>Zmniejszenie planu wydatków majątkowych w 2024 r. o 282,3 mln zł</vt:lpstr>
      <vt:lpstr>Zmniejszenie planu wydatków majątkowych w 2024 r. o 282,3 mln zł</vt:lpstr>
      <vt:lpstr>Zmniejszenie planu wydatków majątkowych w 2024 r. o 282,3 mln zł</vt:lpstr>
      <vt:lpstr>Zmniejszenie planu wydatków majątkowych w 2024 r. o 282,3 mln zł</vt:lpstr>
      <vt:lpstr>Projekt zmiany  Wieloletniej Prognozy Finansowej  na lata 2024–2055 na sesję Rady m.st. Warszawy w dn. 28 listopada 2024 r.</vt:lpstr>
      <vt:lpstr>Wieloletnia Prognoza Finansowa  Zmiany w prognozie dochodów</vt:lpstr>
      <vt:lpstr>Wieloletnia Prognoza Finansowa  Zmiany w prognozie wydatków bieżących</vt:lpstr>
      <vt:lpstr>Wieloletnia Prognoza Finansowa  Zmiany w prognozie wydatków majątkowych</vt:lpstr>
      <vt:lpstr>Wydatki majątkowe</vt:lpstr>
      <vt:lpstr>Wydatki majątkowe</vt:lpstr>
      <vt:lpstr>Wydatki majątkowe</vt:lpstr>
      <vt:lpstr>Wydatki majątkowe</vt:lpstr>
      <vt:lpstr>Autopoprawka A do projektu zmiany budżetu</vt:lpstr>
      <vt:lpstr>Zmiana głównych parametrów budżetowych w 2024 r.</vt:lpstr>
      <vt:lpstr>Zmniejszenie planu dochodów w 2024 r. o 1,6 mln zł</vt:lpstr>
      <vt:lpstr>Zmiany wydatków majątkowych w 2024 r.</vt:lpstr>
      <vt:lpstr>Zmniejszenie planu wydatków majątkowych w 2024 r. o 151,4 mln zł</vt:lpstr>
      <vt:lpstr>Zmniejszenie planu wydatków majątkowych w 2024 r. o 151,4 mln zł</vt:lpstr>
      <vt:lpstr>Autopoprawka A do projektu zmiany  Wieloletniej Prognozy Finansowej</vt:lpstr>
      <vt:lpstr>Wieloletnia Prognoza Finansowa  Zmiany w prognozie dochodów</vt:lpstr>
      <vt:lpstr>Wieloletnia Prognoza Finansowa  Zmiany w prognozie wydatków bieżących</vt:lpstr>
      <vt:lpstr>Wieloletnia Prognoza Finansowa  Zmiany w prognozie wydatków majątkowych</vt:lpstr>
      <vt:lpstr>Prezentacja programu PowerPoint</vt:lpstr>
      <vt:lpstr>Prezentacja programu PowerPoint</vt:lpstr>
      <vt:lpstr>Prezentacja programu PowerPoint</vt:lpstr>
      <vt:lpstr>Wydatki majątkowe</vt:lpstr>
      <vt:lpstr>Autopoprawki B do projektu zmiany  Wieloletniej Prognozy Finansowej i projektu zmiany budżetu</vt:lpstr>
      <vt:lpstr>Prezentacja programu PowerPoint</vt:lpstr>
      <vt:lpstr>Prezentacja programu PowerPoint</vt:lpstr>
      <vt:lpstr>Wynik budżetu i program kredytowy </vt:lpstr>
      <vt:lpstr>Wieloletnia Prognoza Finansowa  Zmiany w prognozie wyniku budżetu</vt:lpstr>
      <vt:lpstr>Wieloletnia Prognoza Finansowa  Zmiany w programie kredytowym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Nina</dc:creator>
  <cp:lastModifiedBy>Andrzan Katarzyna</cp:lastModifiedBy>
  <cp:revision>947</cp:revision>
  <cp:lastPrinted>2023-03-08T12:50:33Z</cp:lastPrinted>
  <dcterms:created xsi:type="dcterms:W3CDTF">2022-12-23T10:36:43Z</dcterms:created>
  <dcterms:modified xsi:type="dcterms:W3CDTF">2024-11-28T08:41:45Z</dcterms:modified>
</cp:coreProperties>
</file>