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3"/>
    <p:sldMasterId id="2147483648" r:id="rId4"/>
    <p:sldMasterId id="2147483673" r:id="rId5"/>
  </p:sldMasterIdLst>
  <p:notesMasterIdLst>
    <p:notesMasterId r:id="rId20"/>
  </p:notesMasterIdLst>
  <p:sldIdLst>
    <p:sldId id="594" r:id="rId6"/>
    <p:sldId id="614" r:id="rId7"/>
    <p:sldId id="628" r:id="rId8"/>
    <p:sldId id="627" r:id="rId9"/>
    <p:sldId id="598" r:id="rId10"/>
    <p:sldId id="301" r:id="rId11"/>
    <p:sldId id="631" r:id="rId12"/>
    <p:sldId id="282" r:id="rId13"/>
    <p:sldId id="630" r:id="rId14"/>
    <p:sldId id="625" r:id="rId15"/>
    <p:sldId id="632" r:id="rId16"/>
    <p:sldId id="622" r:id="rId17"/>
    <p:sldId id="595" r:id="rId18"/>
    <p:sldId id="597" r:id="rId19"/>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82" userDrawn="1">
          <p15:clr>
            <a:srgbClr val="A4A3A4"/>
          </p15:clr>
        </p15:guide>
        <p15:guide id="2" pos="688" userDrawn="1">
          <p15:clr>
            <a:srgbClr val="A4A3A4"/>
          </p15:clr>
        </p15:guide>
        <p15:guide id="3" pos="58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FAB6E0-9D36-6D07-BB52-2AC71B8CCAB7}" name="Przyborowski Kamil (BS)" initials="PK(" userId="S::kprzyborowski@bzmw.gov.pl::8991d518-f322-4c66-977d-713da089995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aweł Piotr (AM)" initials="GP(" lastIdx="16" clrIdx="0">
    <p:extLst>
      <p:ext uri="{19B8F6BF-5375-455C-9EA6-DF929625EA0E}">
        <p15:presenceInfo xmlns:p15="http://schemas.microsoft.com/office/powerpoint/2012/main" userId="S-1-5-21-2141459047-2080261149-618671499-140223" providerId="AD"/>
      </p:ext>
    </p:extLst>
  </p:cmAuthor>
  <p:cmAuthor id="2" name="Krajewski Maciej (AM)" initials="KM(" lastIdx="3" clrIdx="1">
    <p:extLst>
      <p:ext uri="{19B8F6BF-5375-455C-9EA6-DF929625EA0E}">
        <p15:presenceInfo xmlns:p15="http://schemas.microsoft.com/office/powerpoint/2012/main" userId="S-1-5-21-2141459047-2080261149-618671499-163485" providerId="AD"/>
      </p:ext>
    </p:extLst>
  </p:cmAuthor>
  <p:cmAuthor id="3" name="Rozbiewski Bartosz (AM)" initials="RB(" lastIdx="10" clrIdx="2">
    <p:extLst>
      <p:ext uri="{19B8F6BF-5375-455C-9EA6-DF929625EA0E}">
        <p15:presenceInfo xmlns:p15="http://schemas.microsoft.com/office/powerpoint/2012/main" userId="S-1-5-21-2141459047-2080261149-618671499-261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4FF"/>
    <a:srgbClr val="F2F2F2"/>
    <a:srgbClr val="E3FFC7"/>
    <a:srgbClr val="94D4C4"/>
    <a:srgbClr val="BBF58B"/>
    <a:srgbClr val="CCCCCC"/>
    <a:srgbClr val="FEEF64"/>
    <a:srgbClr val="AF88DE"/>
    <a:srgbClr val="FF84B7"/>
    <a:srgbClr val="FF6C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CBFA7C-0CDA-C3C5-E115-7660BF357778}" v="1" dt="2024-06-10T07:00:12.046"/>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Styl pośredni 1 — Ak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34" autoAdjust="0"/>
    <p:restoredTop sz="94342" autoAdjust="0"/>
  </p:normalViewPr>
  <p:slideViewPr>
    <p:cSldViewPr snapToGrid="0">
      <p:cViewPr varScale="1">
        <p:scale>
          <a:sx n="102" d="100"/>
          <a:sy n="102" d="100"/>
        </p:scale>
        <p:origin x="216" y="396"/>
      </p:cViewPr>
      <p:guideLst>
        <p:guide orient="horz" pos="2682"/>
        <p:guide pos="688"/>
        <p:guide pos="5836"/>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slideMaster" Target="slideMasters/slideMaster1.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4E3E98F-710C-451B-8FA2-3F3CF8121B50}" type="datetimeFigureOut">
              <a:rPr lang="pl-PL" smtClean="0"/>
              <a:t>04.07.2024</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F2F8F6-4D00-4E6D-A406-3A443E38E913}" type="slidenum">
              <a:rPr lang="pl-PL" smtClean="0"/>
              <a:t>‹#›</a:t>
            </a:fld>
            <a:endParaRPr lang="pl-PL"/>
          </a:p>
        </p:txBody>
      </p:sp>
    </p:spTree>
    <p:extLst>
      <p:ext uri="{BB962C8B-B14F-4D97-AF65-F5344CB8AC3E}">
        <p14:creationId xmlns:p14="http://schemas.microsoft.com/office/powerpoint/2010/main" val="24099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342900" indent="-342900">
              <a:lnSpc>
                <a:spcPct val="107000"/>
              </a:lnSpc>
              <a:buFont typeface="Symbol" panose="05050102010706020507" pitchFamily="18" charset="2"/>
              <a:buChar char=""/>
            </a:pPr>
            <a:r>
              <a:rPr lang="pl-PL" sz="1100" kern="100" dirty="0">
                <a:effectLst/>
                <a:latin typeface="+mn-lt"/>
                <a:ea typeface="Calibri" panose="020F0502020204030204" pitchFamily="34" charset="0"/>
                <a:cs typeface="Calibri"/>
              </a:rPr>
              <a:t>Przedłożone </a:t>
            </a:r>
            <a:r>
              <a:rPr lang="pl-PL" sz="1100" b="1" kern="100" dirty="0">
                <a:latin typeface="+mn-lt"/>
                <a:ea typeface="Calibri" panose="020F0502020204030204" pitchFamily="34" charset="0"/>
                <a:cs typeface="Calibri"/>
              </a:rPr>
              <a:t>2 projekty</a:t>
            </a:r>
            <a:r>
              <a:rPr lang="pl-PL" sz="1100" b="1" kern="100" dirty="0">
                <a:effectLst/>
                <a:latin typeface="+mn-lt"/>
                <a:ea typeface="Calibri" panose="020F0502020204030204" pitchFamily="34" charset="0"/>
                <a:cs typeface="Calibri"/>
              </a:rPr>
              <a:t> </a:t>
            </a:r>
            <a:r>
              <a:rPr lang="pl-PL" sz="1100" b="1" kern="100" dirty="0">
                <a:latin typeface="+mn-lt"/>
                <a:ea typeface="Calibri" panose="020F0502020204030204" pitchFamily="34" charset="0"/>
                <a:cs typeface="Calibri"/>
              </a:rPr>
              <a:t>uchwał</a:t>
            </a:r>
            <a:r>
              <a:rPr lang="pl-PL" sz="1100" kern="100" dirty="0">
                <a:latin typeface="+mn-lt"/>
                <a:ea typeface="Calibri" panose="020F0502020204030204" pitchFamily="34" charset="0"/>
                <a:cs typeface="Calibri"/>
              </a:rPr>
              <a:t> w sprawie:</a:t>
            </a:r>
            <a:endParaRPr lang="pl-PL" sz="1100" kern="100" dirty="0">
              <a:latin typeface="+mn-lt"/>
              <a:ea typeface="Calibri" panose="020F0502020204030204" pitchFamily="34" charset="0"/>
              <a:cs typeface="Times New Roman" panose="02020603050405020304" pitchFamily="18" charset="0"/>
            </a:endParaRPr>
          </a:p>
          <a:p>
            <a:pPr>
              <a:lnSpc>
                <a:spcPct val="107000"/>
              </a:lnSpc>
            </a:pPr>
            <a:r>
              <a:rPr lang="pl-PL" sz="1100" kern="100" dirty="0">
                <a:latin typeface="+mn-lt"/>
                <a:ea typeface="Calibri" panose="020F0502020204030204" pitchFamily="34" charset="0"/>
                <a:cs typeface="Calibri"/>
              </a:rPr>
              <a:t>       (1) </a:t>
            </a:r>
            <a:r>
              <a:rPr lang="pl-PL" sz="1100" kern="100" dirty="0">
                <a:latin typeface="+mn-lt"/>
              </a:rPr>
              <a:t>przystąpienia do sporządzenia strategii rozwoju m.st. Warszawy 2040+ oraz określenia szczegółowego trybu i harmonogramu opracowania projektu strategii, w tym trybu konsultacji;</a:t>
            </a:r>
            <a:endParaRPr lang="pl-PL" sz="1100" kern="100" dirty="0">
              <a:latin typeface="+mn-lt"/>
              <a:cs typeface="Calibri"/>
            </a:endParaRPr>
          </a:p>
          <a:p>
            <a:pPr>
              <a:lnSpc>
                <a:spcPct val="107000"/>
              </a:lnSpc>
            </a:pPr>
            <a:r>
              <a:rPr lang="pl-PL" sz="1100" kern="100" dirty="0">
                <a:latin typeface="+mn-lt"/>
                <a:ea typeface="Calibri" panose="020F0502020204030204" pitchFamily="34" charset="0"/>
                <a:cs typeface="Calibri"/>
              </a:rPr>
              <a:t>          (2) przystąpienia do sporządzania planu ogólnego m.st. Warszawy;</a:t>
            </a:r>
          </a:p>
          <a:p>
            <a:pPr>
              <a:lnSpc>
                <a:spcPct val="107000"/>
              </a:lnSpc>
            </a:pPr>
            <a:r>
              <a:rPr lang="pl-PL" sz="1100" kern="100" dirty="0">
                <a:latin typeface="+mn-lt"/>
                <a:ea typeface="Calibri" panose="020F0502020204030204" pitchFamily="34" charset="0"/>
                <a:cs typeface="Calibri"/>
              </a:rPr>
              <a:t>          </a:t>
            </a:r>
            <a:r>
              <a:rPr lang="pl-PL" sz="1100" kern="100" dirty="0">
                <a:effectLst/>
                <a:latin typeface="+mn-lt"/>
                <a:ea typeface="Calibri" panose="020F0502020204030204" pitchFamily="34" charset="0"/>
                <a:cs typeface="Calibri"/>
              </a:rPr>
              <a:t>są </a:t>
            </a:r>
            <a:r>
              <a:rPr lang="pl-PL" sz="1100" b="1" kern="100" dirty="0">
                <a:effectLst/>
                <a:latin typeface="+mn-lt"/>
                <a:ea typeface="Calibri" panose="020F0502020204030204" pitchFamily="34" charset="0"/>
                <a:cs typeface="Calibri"/>
              </a:rPr>
              <a:t>odpowiedzią na nowelizację ustawy o planowaniu i zagospodarowaniu przestrzennym oraz innych ustaw</a:t>
            </a:r>
            <a:r>
              <a:rPr lang="pl-PL" sz="1100" kern="100" dirty="0">
                <a:effectLst/>
                <a:latin typeface="+mn-lt"/>
                <a:ea typeface="Calibri" panose="020F0502020204030204" pitchFamily="34" charset="0"/>
                <a:cs typeface="Calibri"/>
              </a:rPr>
              <a:t>, która weszła w życie 24 września 2023 r.</a:t>
            </a:r>
            <a:r>
              <a:rPr lang="pl-PL" sz="1100" kern="100" dirty="0">
                <a:latin typeface="+mn-lt"/>
                <a:ea typeface="Calibri" panose="020F0502020204030204" pitchFamily="34" charset="0"/>
                <a:cs typeface="Calibri"/>
              </a:rPr>
              <a:t> </a:t>
            </a:r>
            <a:endParaRPr lang="pl-PL" sz="1100" kern="100" dirty="0">
              <a:effectLst/>
              <a:latin typeface="+mn-lt"/>
              <a:ea typeface="Calibri" panose="020F0502020204030204" pitchFamily="34" charset="0"/>
              <a:cs typeface="Calibri"/>
            </a:endParaRPr>
          </a:p>
          <a:p>
            <a:pPr marL="342900" lvl="0" indent="-342900">
              <a:lnSpc>
                <a:spcPct val="107000"/>
              </a:lnSpc>
              <a:buFont typeface="Symbol" panose="05050102010706020507" pitchFamily="18" charset="2"/>
              <a:buChar char=""/>
            </a:pPr>
            <a:r>
              <a:rPr lang="pl-PL" sz="1100" kern="100" dirty="0">
                <a:effectLst/>
                <a:latin typeface="+mn-lt"/>
                <a:ea typeface="Calibri" panose="020F0502020204030204" pitchFamily="34" charset="0"/>
                <a:cs typeface="Calibri"/>
              </a:rPr>
              <a:t>Nowelizacja ustaw wprowadziła </a:t>
            </a:r>
            <a:r>
              <a:rPr lang="pl-PL" sz="1100" b="1" kern="100" dirty="0">
                <a:effectLst/>
                <a:latin typeface="+mn-lt"/>
                <a:ea typeface="Calibri" panose="020F0502020204030204" pitchFamily="34" charset="0"/>
                <a:cs typeface="Calibri"/>
              </a:rPr>
              <a:t>istotne zmiany w zakresie planowania strategicznego i planowania przestrzennego</a:t>
            </a:r>
            <a:r>
              <a:rPr lang="pl-PL" sz="1100" kern="100" dirty="0">
                <a:effectLst/>
                <a:latin typeface="+mn-lt"/>
                <a:ea typeface="Calibri" panose="020F0502020204030204" pitchFamily="34" charset="0"/>
                <a:cs typeface="Calibri"/>
              </a:rPr>
              <a:t>, które wymagają od wszystkich samorządów gminnych w Polsce, w tym Warszawy, podjęcia stosownych działań.</a:t>
            </a:r>
          </a:p>
          <a:p>
            <a:endParaRPr lang="pl-PL" dirty="0"/>
          </a:p>
        </p:txBody>
      </p:sp>
      <p:sp>
        <p:nvSpPr>
          <p:cNvPr id="4" name="Symbol zastępczy numeru slajdu 3"/>
          <p:cNvSpPr>
            <a:spLocks noGrp="1"/>
          </p:cNvSpPr>
          <p:nvPr>
            <p:ph type="sldNum" sz="quarter" idx="10"/>
          </p:nvPr>
        </p:nvSpPr>
        <p:spPr/>
        <p:txBody>
          <a:bodyPr/>
          <a:lstStyle/>
          <a:p>
            <a:fld id="{E8F2F8F6-4D00-4E6D-A406-3A443E38E913}" type="slidenum">
              <a:rPr lang="pl-PL" smtClean="0"/>
              <a:t>1</a:t>
            </a:fld>
            <a:endParaRPr lang="pl-PL"/>
          </a:p>
        </p:txBody>
      </p:sp>
    </p:spTree>
    <p:extLst>
      <p:ext uri="{BB962C8B-B14F-4D97-AF65-F5344CB8AC3E}">
        <p14:creationId xmlns:p14="http://schemas.microsoft.com/office/powerpoint/2010/main" val="4146534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indent="-171450">
              <a:buFont typeface="Arial" panose="020B0604020202020204" pitchFamily="34" charset="0"/>
              <a:buChar char="•"/>
            </a:pPr>
            <a:r>
              <a:rPr lang="pl-PL" sz="1100" dirty="0"/>
              <a:t>Podstawą do programowania polityki rozwoju miasta jest wiedza.</a:t>
            </a:r>
          </a:p>
          <a:p>
            <a:pPr marL="171450" indent="-171450">
              <a:buFont typeface="Arial" panose="020B0604020202020204" pitchFamily="34" charset="0"/>
              <a:buChar char="•"/>
            </a:pPr>
            <a:r>
              <a:rPr lang="pl-PL" sz="1100" dirty="0"/>
              <a:t>W naszych pracach wyróżniamy 3 podstawowe jej źródła.</a:t>
            </a:r>
          </a:p>
        </p:txBody>
      </p:sp>
      <p:sp>
        <p:nvSpPr>
          <p:cNvPr id="4" name="Symbol zastępczy numeru slajdu 3"/>
          <p:cNvSpPr>
            <a:spLocks noGrp="1"/>
          </p:cNvSpPr>
          <p:nvPr>
            <p:ph type="sldNum" sz="quarter" idx="5"/>
          </p:nvPr>
        </p:nvSpPr>
        <p:spPr/>
        <p:txBody>
          <a:bodyPr/>
          <a:lstStyle/>
          <a:p>
            <a:fld id="{E8F2F8F6-4D00-4E6D-A406-3A443E38E913}" type="slidenum">
              <a:rPr lang="pl-PL" smtClean="0"/>
              <a:t>10</a:t>
            </a:fld>
            <a:endParaRPr lang="pl-PL"/>
          </a:p>
        </p:txBody>
      </p:sp>
    </p:spTree>
    <p:extLst>
      <p:ext uri="{BB962C8B-B14F-4D97-AF65-F5344CB8AC3E}">
        <p14:creationId xmlns:p14="http://schemas.microsoft.com/office/powerpoint/2010/main" val="2598738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indent="-171450">
              <a:buFont typeface="Arial" panose="020B0604020202020204" pitchFamily="34" charset="0"/>
              <a:buChar char="•"/>
            </a:pPr>
            <a:r>
              <a:rPr lang="pl-PL" sz="1100" dirty="0">
                <a:latin typeface="+mn-lt"/>
              </a:rPr>
              <a:t>Zmiana ustawy wpływa na procedowane miejscowe plany zagospodarowania przestrzennego (</a:t>
            </a:r>
            <a:r>
              <a:rPr lang="pl-PL" sz="1100" dirty="0" err="1">
                <a:latin typeface="+mn-lt"/>
              </a:rPr>
              <a:t>mpzp</a:t>
            </a:r>
            <a:r>
              <a:rPr lang="pl-PL" sz="1100" dirty="0">
                <a:latin typeface="+mn-lt"/>
              </a:rPr>
              <a:t>) oraz procedowanie wniosków o decyzje o warunkach zabudowy (</a:t>
            </a:r>
            <a:r>
              <a:rPr lang="pl-PL" sz="1100" dirty="0" err="1">
                <a:latin typeface="+mn-lt"/>
              </a:rPr>
              <a:t>dwz</a:t>
            </a:r>
            <a:r>
              <a:rPr lang="pl-PL" sz="1100" dirty="0">
                <a:latin typeface="+mn-lt"/>
              </a:rPr>
              <a:t>).</a:t>
            </a:r>
          </a:p>
          <a:p>
            <a:pPr marL="171450" indent="-171450">
              <a:buFont typeface="Arial" panose="020B0604020202020204" pitchFamily="34" charset="0"/>
              <a:buChar char="•"/>
            </a:pPr>
            <a:r>
              <a:rPr lang="pl-PL" sz="1100" dirty="0">
                <a:latin typeface="+mn-lt"/>
              </a:rPr>
              <a:t>Od tego, kiedy rozpoczęło się procedowanie </a:t>
            </a:r>
            <a:r>
              <a:rPr lang="pl-PL" sz="1100" dirty="0" err="1">
                <a:latin typeface="+mn-lt"/>
              </a:rPr>
              <a:t>mpzp</a:t>
            </a:r>
            <a:r>
              <a:rPr lang="pl-PL" sz="1100" dirty="0">
                <a:latin typeface="+mn-lt"/>
              </a:rPr>
              <a:t> oraz </a:t>
            </a:r>
            <a:r>
              <a:rPr lang="pl-PL" sz="1100" dirty="0" err="1">
                <a:latin typeface="+mn-lt"/>
              </a:rPr>
              <a:t>dwz</a:t>
            </a:r>
            <a:r>
              <a:rPr lang="pl-PL" sz="1100" dirty="0">
                <a:latin typeface="+mn-lt"/>
              </a:rPr>
              <a:t> oraz na jakim etapie procedowania znajdą się 1 stycznia 2026 r. będzie zależał ich dalszy los [</a:t>
            </a:r>
            <a:r>
              <a:rPr lang="pl-PL" sz="1100" i="1" dirty="0">
                <a:latin typeface="+mn-lt"/>
              </a:rPr>
              <a:t>szczegóły na slajdzie</a:t>
            </a:r>
            <a:r>
              <a:rPr lang="pl-PL" sz="1100" dirty="0">
                <a:latin typeface="+mn-lt"/>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pl-PL" sz="1100" dirty="0">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pl-PL" sz="1100" dirty="0">
                <a:latin typeface="+mn-lt"/>
              </a:rPr>
              <a:t>Dodatkowe wyjaśnienia do slajdu:</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dirty="0">
                <a:latin typeface="+mn-lt"/>
              </a:rPr>
              <a:t>Do tej pory decyzje o warunkach zabudowy były bezterminowe, ale </a:t>
            </a:r>
            <a:r>
              <a:rPr lang="pl-PL" sz="1100" dirty="0">
                <a:solidFill>
                  <a:prstClr val="black"/>
                </a:solidFill>
                <a:latin typeface="+mn-lt"/>
              </a:rPr>
              <a:t>decyzje, które staną się prawomocne po 1 stycznia 2026 roku, będą ważne przez 5 lat od uprawomocnienia.</a:t>
            </a:r>
          </a:p>
          <a:p>
            <a:pPr marL="171450" indent="-171450">
              <a:buFont typeface="Arial" panose="020B0604020202020204" pitchFamily="34" charset="0"/>
              <a:buChar char="•"/>
            </a:pPr>
            <a:r>
              <a:rPr lang="pl-PL" sz="1100" dirty="0">
                <a:latin typeface="+mn-lt"/>
              </a:rPr>
              <a:t>Wyjątki dotyczące planów miejscowych, które będą mogły być uchwalane bez planu ogólnego dotyczą wyłącznie: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kern="100" dirty="0">
                <a:effectLst/>
                <a:latin typeface="+mn-lt"/>
                <a:ea typeface="Calibri" panose="020F0502020204030204" pitchFamily="34" charset="0"/>
                <a:cs typeface="Arial" panose="020B0604020202020204" pitchFamily="34" charset="0"/>
              </a:rPr>
              <a:t>lokalizacji inwestycji celu publicznego oraz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kern="100" dirty="0">
                <a:effectLst/>
                <a:latin typeface="+mn-lt"/>
                <a:ea typeface="Calibri" panose="020F0502020204030204" pitchFamily="34" charset="0"/>
                <a:cs typeface="Arial" panose="020B0604020202020204" pitchFamily="34" charset="0"/>
              </a:rPr>
              <a:t>lokalizacji inwestycji w zakresie gospodarowania strategicznymi zasobami naturalnymi kraju.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F2F8F6-4D00-4E6D-A406-3A443E38E913}"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4866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indent="-171450">
              <a:buFont typeface="Arial" panose="020B0604020202020204" pitchFamily="34" charset="0"/>
              <a:buChar char="•"/>
            </a:pPr>
            <a:r>
              <a:rPr lang="pl-PL" sz="1000" dirty="0"/>
              <a:t>Na slajdzie na niebiesko oznaczono momenty kiedy będziemy włączać społeczność Warszawy w prace lub kiedy będziemy upubliczniać (w BIP) dotychczasowe efekty prac. </a:t>
            </a:r>
          </a:p>
          <a:p>
            <a:pPr marL="171450" indent="-171450">
              <a:buFont typeface="Arial" panose="020B0604020202020204" pitchFamily="34" charset="0"/>
              <a:buChar char="•"/>
            </a:pPr>
            <a:r>
              <a:rPr lang="pl-PL" sz="1000" dirty="0"/>
              <a:t>Pierwszą okazją do dialogu z mieszkankami i mieszkańcami oraz innymi interesariuszami będzie </a:t>
            </a:r>
            <a:r>
              <a:rPr lang="pl-PL" sz="1000" b="1" dirty="0"/>
              <a:t>zbieranie ankiet dot. priorytetów rozwoju Warszawy na kolejne 20 lat oraz formalne zbieranie wniosków do planu ogólnego </a:t>
            </a:r>
            <a:r>
              <a:rPr lang="pl-PL" sz="1000" dirty="0"/>
              <a:t>(planowany termin 4 -30 września 2024 r.). Ankieta będzie dostępna stacjonarnie np. w MAL, oraz online. Planujemy jej przetłumaczenie na język angielski i ukraiński. Towarzyszyć temu będzie otwarte spotkanie informacyjne, na którym zostaną omówione uwarunkowania, sposób i plan prac (4 września, Centrum Konferencyjne Centrum Nauki Kopernik). Działania te zaplanowano po wakacjach, aby dać szansę wszystkim mieszkankom i mieszkańcom możliwość wypowiedzenia się.,</a:t>
            </a:r>
          </a:p>
          <a:p>
            <a:pPr marL="171450" indent="-171450">
              <a:buFont typeface="Arial" panose="020B0604020202020204" pitchFamily="34" charset="0"/>
              <a:buChar char="•"/>
            </a:pPr>
            <a:r>
              <a:rPr lang="pl-PL" sz="1000" dirty="0"/>
              <a:t>Wypracowane </a:t>
            </a:r>
            <a:r>
              <a:rPr lang="pl-PL" sz="1000" b="1" dirty="0"/>
              <a:t>założenia programowe strategii (</a:t>
            </a:r>
            <a:r>
              <a:rPr lang="pl-PL" sz="1000" dirty="0"/>
              <a:t>układ celów oraz koncepcja modelu struktury funkcjonalno-przestrzennego) zostaną poddane otwartej dyskusji (planowany termin grudzień 2024 r.). Zakładamy co najmniej organizację dwóch spotkań (po obu stronach Wisły) oraz zgłaszanie uwag za pomocą formularza. Inne ewentualne formy zostaną określone po otrzymaniu wyników badań co do preferencji mieszkanek i mieszkańców.</a:t>
            </a:r>
          </a:p>
          <a:p>
            <a:pPr marL="171450" indent="-171450">
              <a:buFont typeface="Arial" panose="020B0604020202020204" pitchFamily="34" charset="0"/>
              <a:buChar char="•"/>
            </a:pPr>
            <a:r>
              <a:rPr lang="pl-PL" sz="1000" dirty="0"/>
              <a:t>Trzecim i ostatnim etapem włączania interesariuszy, jednocześnie realizowanym w trybie określonym w ustawach, będą </a:t>
            </a:r>
            <a:r>
              <a:rPr lang="pl-PL" sz="1000" b="1" dirty="0"/>
              <a:t>konsultacje społeczne projektów strategii i planu ogólnego </a:t>
            </a:r>
            <a:r>
              <a:rPr lang="pl-PL" sz="1000" dirty="0"/>
              <a:t>(planowany termin wrzesień 2025 r).</a:t>
            </a:r>
          </a:p>
          <a:p>
            <a:pPr marL="171450" indent="-171450">
              <a:buFont typeface="Arial" panose="020B0604020202020204" pitchFamily="34" charset="0"/>
              <a:buChar char="•"/>
            </a:pPr>
            <a:r>
              <a:rPr lang="pl-PL" sz="1000" dirty="0"/>
              <a:t>Ponadto zgodnie ustawami </a:t>
            </a:r>
            <a:r>
              <a:rPr lang="pl-PL" sz="1000" b="1" dirty="0"/>
              <a:t>projekty dokumentów będą opiniowane lub uzgadnianie z różnymi instytucjami</a:t>
            </a:r>
            <a:r>
              <a:rPr lang="pl-PL" sz="1000" dirty="0"/>
              <a:t>. Każdorazowo będzie się to wiązało z </a:t>
            </a:r>
            <a:r>
              <a:rPr lang="pl-PL" sz="1000" b="1" dirty="0"/>
              <a:t>publikacją w BIP </a:t>
            </a:r>
            <a:r>
              <a:rPr lang="pl-PL" sz="1000" dirty="0"/>
              <a:t>projektu strategii/ planu ogólnego. Udostępnienie projektów dokumentów w BIP nie oznacza jednak automatycznej możliwości zgłaszania uwag itp. przez osoby/ instytucje nie będące formalnym adresatem opiniowania/ uzgodnień. Należy mieć świadomość, że to może powodować pewne zamieszanie.</a:t>
            </a:r>
          </a:p>
          <a:p>
            <a:pPr marL="171450" indent="-171450">
              <a:buFont typeface="Arial" panose="020B0604020202020204" pitchFamily="34" charset="0"/>
              <a:buChar char="•"/>
            </a:pPr>
            <a:r>
              <a:rPr lang="pl-PL" sz="1000" b="1" dirty="0"/>
              <a:t>Na każdym z 3 etapów dialogu z interesariuszami planujemy przeprowadzić odpowiednią akcję komunikacyjną</a:t>
            </a:r>
            <a:r>
              <a:rPr lang="pl-PL" sz="1000" dirty="0"/>
              <a:t>, aby poinformować ich o możliwości włączenia się.</a:t>
            </a:r>
          </a:p>
          <a:p>
            <a:pPr marL="171450" indent="-171450">
              <a:buFont typeface="Arial" panose="020B0604020202020204" pitchFamily="34" charset="0"/>
              <a:buChar char="•"/>
            </a:pPr>
            <a:r>
              <a:rPr lang="pl-PL" sz="1000" dirty="0"/>
              <a:t>Dołożymy też wszelkich starań by w procesie uczestniczyły </a:t>
            </a:r>
            <a:r>
              <a:rPr lang="pl-PL" sz="1000" b="1" dirty="0"/>
              <a:t>osoby zagrożone wykluczeniem społecznym</a:t>
            </a:r>
            <a:r>
              <a:rPr lang="pl-PL" sz="1000" dirty="0"/>
              <a:t>, w czym pomogą nam przede wszystkim Branżowe Komisje Dialogi Społecznego.</a:t>
            </a:r>
          </a:p>
          <a:p>
            <a:pPr marL="171450" indent="-171450">
              <a:buFont typeface="Arial" panose="020B0604020202020204" pitchFamily="34" charset="0"/>
              <a:buChar char="•"/>
            </a:pPr>
            <a:r>
              <a:rPr lang="pl-PL" sz="1000" b="1" dirty="0"/>
              <a:t>Pytaniem otwartym pozostaje na jakich etapach i w jakiej formie chcieliby by być włączeni Radni? Liczymy na sugestie w tej sprawie.</a:t>
            </a:r>
          </a:p>
          <a:p>
            <a:pPr marL="171450" indent="-171450">
              <a:buFont typeface="Arial" panose="020B0604020202020204" pitchFamily="34" charset="0"/>
              <a:buChar char="•"/>
            </a:pPr>
            <a:endParaRPr lang="pl-PL" dirty="0"/>
          </a:p>
        </p:txBody>
      </p:sp>
      <p:sp>
        <p:nvSpPr>
          <p:cNvPr id="4" name="Symbol zastępczy numeru slajdu 3"/>
          <p:cNvSpPr>
            <a:spLocks noGrp="1"/>
          </p:cNvSpPr>
          <p:nvPr>
            <p:ph type="sldNum" sz="quarter" idx="5"/>
          </p:nvPr>
        </p:nvSpPr>
        <p:spPr/>
        <p:txBody>
          <a:bodyPr/>
          <a:lstStyle/>
          <a:p>
            <a:fld id="{E8F2F8F6-4D00-4E6D-A406-3A443E38E913}" type="slidenum">
              <a:rPr lang="pl-PL" smtClean="0"/>
              <a:t>12</a:t>
            </a:fld>
            <a:endParaRPr lang="pl-PL"/>
          </a:p>
        </p:txBody>
      </p:sp>
    </p:spTree>
    <p:extLst>
      <p:ext uri="{BB962C8B-B14F-4D97-AF65-F5344CB8AC3E}">
        <p14:creationId xmlns:p14="http://schemas.microsoft.com/office/powerpoint/2010/main" val="2848152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indent="-171450">
              <a:buFont typeface="Arial" panose="020B0604020202020204" pitchFamily="34" charset="0"/>
              <a:buChar char="•"/>
            </a:pPr>
            <a:r>
              <a:rPr lang="pl-PL" sz="1100" dirty="0">
                <a:latin typeface="+mn-lt"/>
              </a:rPr>
              <a:t>Zmiana ustawy wpływa na procedowane miejscowe plany zagospodarowania przestrzennego (</a:t>
            </a:r>
            <a:r>
              <a:rPr lang="pl-PL" sz="1100" dirty="0" err="1">
                <a:latin typeface="+mn-lt"/>
              </a:rPr>
              <a:t>mpzp</a:t>
            </a:r>
            <a:r>
              <a:rPr lang="pl-PL" sz="1100" dirty="0">
                <a:latin typeface="+mn-lt"/>
              </a:rPr>
              <a:t>) oraz procedowanie wniosków o decyzje o warunkach zabudowy (</a:t>
            </a:r>
            <a:r>
              <a:rPr lang="pl-PL" sz="1100" dirty="0" err="1">
                <a:latin typeface="+mn-lt"/>
              </a:rPr>
              <a:t>dwz</a:t>
            </a:r>
            <a:r>
              <a:rPr lang="pl-PL" sz="1100" dirty="0">
                <a:latin typeface="+mn-lt"/>
              </a:rPr>
              <a:t>).</a:t>
            </a:r>
          </a:p>
          <a:p>
            <a:pPr marL="171450" indent="-171450">
              <a:buFont typeface="Arial" panose="020B0604020202020204" pitchFamily="34" charset="0"/>
              <a:buChar char="•"/>
            </a:pPr>
            <a:r>
              <a:rPr lang="pl-PL" sz="1100" dirty="0">
                <a:latin typeface="+mn-lt"/>
              </a:rPr>
              <a:t>Od tego, kiedy rozpoczęło się procedowanie </a:t>
            </a:r>
            <a:r>
              <a:rPr lang="pl-PL" sz="1100" dirty="0" err="1">
                <a:latin typeface="+mn-lt"/>
              </a:rPr>
              <a:t>mpzp</a:t>
            </a:r>
            <a:r>
              <a:rPr lang="pl-PL" sz="1100" dirty="0">
                <a:latin typeface="+mn-lt"/>
              </a:rPr>
              <a:t> oraz </a:t>
            </a:r>
            <a:r>
              <a:rPr lang="pl-PL" sz="1100" dirty="0" err="1">
                <a:latin typeface="+mn-lt"/>
              </a:rPr>
              <a:t>dwz</a:t>
            </a:r>
            <a:r>
              <a:rPr lang="pl-PL" sz="1100" dirty="0">
                <a:latin typeface="+mn-lt"/>
              </a:rPr>
              <a:t> oraz na jakim etapie procedowania znajdą się 1 stycznia 2026 r. będzie zależał ich dalszy los [</a:t>
            </a:r>
            <a:r>
              <a:rPr lang="pl-PL" sz="1100" i="1" dirty="0">
                <a:latin typeface="+mn-lt"/>
              </a:rPr>
              <a:t>szczegóły na slajdzie</a:t>
            </a:r>
            <a:r>
              <a:rPr lang="pl-PL" sz="1100" dirty="0">
                <a:latin typeface="+mn-lt"/>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pl-PL" sz="1100" dirty="0">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pl-PL" sz="1100" dirty="0">
                <a:latin typeface="+mn-lt"/>
              </a:rPr>
              <a:t>Dodatkowe wyjaśnienia do slajdu:</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dirty="0">
                <a:latin typeface="+mn-lt"/>
              </a:rPr>
              <a:t>Do tej pory decyzje o warunkach zabudowy były bezterminowe, ale </a:t>
            </a:r>
            <a:r>
              <a:rPr lang="pl-PL" sz="1100" dirty="0">
                <a:solidFill>
                  <a:prstClr val="black"/>
                </a:solidFill>
                <a:latin typeface="+mn-lt"/>
              </a:rPr>
              <a:t>decyzje, które staną się prawomocne po 1 stycznia 2026 roku, będą ważne przez 5 lat od uprawomocnienia.</a:t>
            </a:r>
          </a:p>
          <a:p>
            <a:pPr marL="171450" indent="-171450">
              <a:buFont typeface="Arial" panose="020B0604020202020204" pitchFamily="34" charset="0"/>
              <a:buChar char="•"/>
            </a:pPr>
            <a:r>
              <a:rPr lang="pl-PL" sz="1100" dirty="0">
                <a:latin typeface="+mn-lt"/>
              </a:rPr>
              <a:t>Wyjątki dotyczące planów miejscowych, które będą mogły być uchwalane bez planu ogólnego dotyczą wyłącznie: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kern="100" dirty="0">
                <a:effectLst/>
                <a:latin typeface="+mn-lt"/>
                <a:ea typeface="Calibri" panose="020F0502020204030204" pitchFamily="34" charset="0"/>
                <a:cs typeface="Arial" panose="020B0604020202020204" pitchFamily="34" charset="0"/>
              </a:rPr>
              <a:t>lokalizacji inwestycji celu publicznego oraz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kern="100" dirty="0">
                <a:effectLst/>
                <a:latin typeface="+mn-lt"/>
                <a:ea typeface="Calibri" panose="020F0502020204030204" pitchFamily="34" charset="0"/>
                <a:cs typeface="Arial" panose="020B0604020202020204" pitchFamily="34" charset="0"/>
              </a:rPr>
              <a:t>lokalizacji inwestycji w zakresie gospodarowania strategicznymi zasobami naturalnymi kraju.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pl-PL" dirty="0"/>
          </a:p>
        </p:txBody>
      </p:sp>
      <p:sp>
        <p:nvSpPr>
          <p:cNvPr id="4" name="Symbol zastępczy numeru slajdu 3"/>
          <p:cNvSpPr>
            <a:spLocks noGrp="1"/>
          </p:cNvSpPr>
          <p:nvPr>
            <p:ph type="sldNum" sz="quarter" idx="5"/>
          </p:nvPr>
        </p:nvSpPr>
        <p:spPr/>
        <p:txBody>
          <a:bodyPr/>
          <a:lstStyle/>
          <a:p>
            <a:fld id="{E8F2F8F6-4D00-4E6D-A406-3A443E38E913}" type="slidenum">
              <a:rPr lang="pl-PL" smtClean="0"/>
              <a:t>13</a:t>
            </a:fld>
            <a:endParaRPr lang="pl-PL"/>
          </a:p>
        </p:txBody>
      </p:sp>
    </p:spTree>
    <p:extLst>
      <p:ext uri="{BB962C8B-B14F-4D97-AF65-F5344CB8AC3E}">
        <p14:creationId xmlns:p14="http://schemas.microsoft.com/office/powerpoint/2010/main" val="705730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E8F2F8F6-4D00-4E6D-A406-3A443E38E913}" type="slidenum">
              <a:rPr lang="pl-PL" smtClean="0"/>
              <a:t>14</a:t>
            </a:fld>
            <a:endParaRPr lang="pl-PL"/>
          </a:p>
        </p:txBody>
      </p:sp>
    </p:spTree>
    <p:extLst>
      <p:ext uri="{BB962C8B-B14F-4D97-AF65-F5344CB8AC3E}">
        <p14:creationId xmlns:p14="http://schemas.microsoft.com/office/powerpoint/2010/main" val="1964935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indent="-171450">
              <a:buFont typeface="Arial" panose="020B0604020202020204" pitchFamily="34" charset="0"/>
              <a:buChar char="•"/>
            </a:pPr>
            <a:r>
              <a:rPr lang="pl-PL" sz="1000" dirty="0">
                <a:solidFill>
                  <a:schemeClr val="bg1"/>
                </a:solidFill>
                <a:latin typeface="+mn-lt"/>
              </a:rPr>
              <a:t>Zgodnie z nowelizacją ustawy o planowaniu i zagospodarowaniu przestrzennym, rolę studium przejmą </a:t>
            </a:r>
            <a:r>
              <a:rPr lang="pl-PL" sz="1000" b="1" dirty="0">
                <a:solidFill>
                  <a:schemeClr val="bg1"/>
                </a:solidFill>
                <a:latin typeface="+mn-lt"/>
              </a:rPr>
              <a:t>nowe dokumenty</a:t>
            </a:r>
            <a:r>
              <a:rPr lang="pl-PL" sz="1000" dirty="0">
                <a:solidFill>
                  <a:schemeClr val="bg1"/>
                </a:solidFill>
                <a:latin typeface="+mn-lt"/>
              </a:rPr>
              <a:t>: częściowo </a:t>
            </a:r>
            <a:r>
              <a:rPr lang="pl-PL" sz="1000" b="1" dirty="0">
                <a:solidFill>
                  <a:schemeClr val="bg1"/>
                </a:solidFill>
                <a:latin typeface="+mn-lt"/>
              </a:rPr>
              <a:t>strategia rozwoju gminy </a:t>
            </a:r>
            <a:r>
              <a:rPr lang="pl-PL" sz="1000" dirty="0">
                <a:solidFill>
                  <a:schemeClr val="bg1"/>
                </a:solidFill>
                <a:latin typeface="+mn-lt"/>
              </a:rPr>
              <a:t>a częściowo </a:t>
            </a:r>
            <a:r>
              <a:rPr lang="pl-PL" sz="1000" b="1" dirty="0">
                <a:solidFill>
                  <a:schemeClr val="bg1"/>
                </a:solidFill>
                <a:latin typeface="+mn-lt"/>
              </a:rPr>
              <a:t>plan ogólny gminy</a:t>
            </a:r>
            <a:r>
              <a:rPr lang="pl-PL" sz="1000" dirty="0">
                <a:solidFill>
                  <a:schemeClr val="bg1"/>
                </a:solidFill>
                <a:latin typeface="+mn-lt"/>
              </a:rPr>
              <a:t>. Przy czym strategia jest dokumentem nadrzędnym, zarówno dla planu ogólnego, jak i miejscowych planów zagospodarowania przestrzennego. </a:t>
            </a:r>
            <a:endParaRPr lang="pl-PL" sz="1000" dirty="0">
              <a:solidFill>
                <a:schemeClr val="bg1"/>
              </a:solidFill>
              <a:latin typeface="+mn-lt"/>
              <a:cs typeface="Calibri"/>
            </a:endParaRPr>
          </a:p>
          <a:p>
            <a:pPr marL="171450" indent="-171450">
              <a:buFont typeface="Arial" panose="020B0604020202020204" pitchFamily="34" charset="0"/>
              <a:buChar char="•"/>
            </a:pPr>
            <a:r>
              <a:rPr lang="pl-PL" sz="1000" dirty="0">
                <a:solidFill>
                  <a:schemeClr val="bg1"/>
                </a:solidFill>
                <a:latin typeface="+mn-lt"/>
              </a:rPr>
              <a:t>Obowiązujące </a:t>
            </a:r>
            <a:r>
              <a:rPr lang="pl-PL" sz="1000" b="1" dirty="0">
                <a:solidFill>
                  <a:schemeClr val="bg1"/>
                </a:solidFill>
                <a:latin typeface="+mn-lt"/>
              </a:rPr>
              <a:t>studia zagospodarowania przestrzennego wygasną z mocy prawa najpóźniej 31 grudnia 2025 r</a:t>
            </a:r>
            <a:r>
              <a:rPr lang="pl-PL" sz="1000" dirty="0">
                <a:solidFill>
                  <a:schemeClr val="bg1"/>
                </a:solidFill>
                <a:latin typeface="+mn-lt"/>
              </a:rPr>
              <a:t>.</a:t>
            </a:r>
            <a:r>
              <a:rPr lang="en-US" sz="1000" dirty="0">
                <a:solidFill>
                  <a:schemeClr val="bg1"/>
                </a:solidFill>
                <a:latin typeface="+mn-lt"/>
              </a:rPr>
              <a:t> </a:t>
            </a:r>
            <a:endParaRPr lang="pl-PL" sz="1000" dirty="0">
              <a:latin typeface="+mn-lt"/>
            </a:endParaRPr>
          </a:p>
          <a:p>
            <a:pPr marL="171450" indent="-171450">
              <a:buFont typeface="Arial" panose="020B0604020202020204" pitchFamily="34" charset="0"/>
              <a:buChar char="•"/>
            </a:pPr>
            <a:r>
              <a:rPr lang="pl-PL" sz="1000" b="1" dirty="0">
                <a:solidFill>
                  <a:schemeClr val="bg1"/>
                </a:solidFill>
                <a:latin typeface="+mn-lt"/>
              </a:rPr>
              <a:t>Strategia rozwoju gminy </a:t>
            </a:r>
            <a:r>
              <a:rPr lang="pl-PL" sz="1000" dirty="0">
                <a:solidFill>
                  <a:schemeClr val="bg1"/>
                </a:solidFill>
                <a:latin typeface="+mn-lt"/>
              </a:rPr>
              <a:t>nie jest nowym typem dokumentów w praktyce zarządzania. Jednakże posiadana przez m.st. Warszawę strategia (tj. Strategia #Warszawa2030 z 2018 roku) nie jest strategią rozwoju gminy w rozumieniu obowiązujących przepisów ustawy o samorządzie gminnym. W momencie jej uchwalenia przepisy określające zakres strategii oraz procedurę jej opracowania i przyjmowania nie istniały. Nie było też ustawowego obowiązku posiadania przez gminę strategii rozwoju. W związku z tym obecnie obowiązująca strategia jest tzw. aktem kierownictwa wewnętrznego. </a:t>
            </a:r>
            <a:endParaRPr lang="pl-PL" sz="1000" dirty="0">
              <a:latin typeface="+mn-lt"/>
            </a:endParaRPr>
          </a:p>
          <a:p>
            <a:pPr marL="171450" indent="-171450">
              <a:buFont typeface="Arial" panose="020B0604020202020204" pitchFamily="34" charset="0"/>
              <a:buChar char="•"/>
            </a:pPr>
            <a:r>
              <a:rPr lang="pl-PL" sz="1000" dirty="0">
                <a:solidFill>
                  <a:schemeClr val="bg1"/>
                </a:solidFill>
                <a:latin typeface="+mn-lt"/>
              </a:rPr>
              <a:t>Jeśli Warszawa nie uchwali strategii rozwoju gminy i planu ogólnego </a:t>
            </a:r>
            <a:r>
              <a:rPr lang="pl-PL" sz="1000" b="0" dirty="0">
                <a:solidFill>
                  <a:schemeClr val="bg1"/>
                </a:solidFill>
                <a:latin typeface="+mn-lt"/>
              </a:rPr>
              <a:t>do końca 2025 r., </a:t>
            </a:r>
            <a:r>
              <a:rPr lang="pl-PL" sz="1000" dirty="0">
                <a:solidFill>
                  <a:schemeClr val="bg1"/>
                </a:solidFill>
                <a:latin typeface="+mn-lt"/>
              </a:rPr>
              <a:t>od 1 stycznia 2026 r. nie będzie miała dokumentów określających i pozwalających prowadzić politykę przestrzenną, czyli nie będzie mogła sporządzać nowych planów miejscowych oraz procedować wniosków o decyzje zabudowy, składanych po tej dacie [szczegółowe informacje na kolejnym – ukrytym – slajdzie]. </a:t>
            </a:r>
            <a:endParaRPr lang="pl-PL" sz="1000" dirty="0">
              <a:latin typeface="+mn-lt"/>
            </a:endParaRPr>
          </a:p>
          <a:p>
            <a:pPr marL="171450" indent="-171450">
              <a:buFont typeface="Arial" panose="020B0604020202020204" pitchFamily="34" charset="0"/>
              <a:buChar char="•"/>
            </a:pPr>
            <a:r>
              <a:rPr lang="pl-PL" sz="1000" dirty="0">
                <a:solidFill>
                  <a:schemeClr val="bg1"/>
                </a:solidFill>
                <a:latin typeface="+mn-lt"/>
              </a:rPr>
              <a:t>W tej sytuacji, władze miasta podjęły decyzję </a:t>
            </a:r>
            <a:r>
              <a:rPr lang="pl-PL" sz="1000" b="1" dirty="0">
                <a:solidFill>
                  <a:schemeClr val="bg1"/>
                </a:solidFill>
                <a:latin typeface="+mn-lt"/>
              </a:rPr>
              <a:t>o wstrzymaniu prac nad nowym Studium</a:t>
            </a:r>
            <a:r>
              <a:rPr lang="pl-PL" sz="1000" dirty="0">
                <a:solidFill>
                  <a:schemeClr val="bg1"/>
                </a:solidFill>
                <a:latin typeface="+mn-lt"/>
              </a:rPr>
              <a:t> (po zakończeniu konsultacji społecznych w jego sprawie) i skupieniu prac na przygotowaniu strategii rozwoju miasta i planu ogólnego. </a:t>
            </a:r>
            <a:endParaRPr lang="pl-PL" sz="1000" dirty="0">
              <a:latin typeface="+mn-lt"/>
            </a:endParaRPr>
          </a:p>
          <a:p>
            <a:pPr marL="171450" indent="-171450">
              <a:buFont typeface="Arial" panose="020B0604020202020204" pitchFamily="34" charset="0"/>
              <a:buChar char="•"/>
            </a:pPr>
            <a:r>
              <a:rPr lang="pl-PL" sz="1000" dirty="0">
                <a:solidFill>
                  <a:schemeClr val="bg1"/>
                </a:solidFill>
                <a:latin typeface="+mn-lt"/>
              </a:rPr>
              <a:t>Dla obu dokumentów przyjmujemy jako horyzont czasowy rok 2043, dla celów komunikacyjnych zapisywany 2040+. Rok ten wynika z wymogów prawnych dot. planu ogólnego (20 lat od publikacji przez GUS ostatnich danych dot. liczby ludności). </a:t>
            </a:r>
            <a:endParaRPr lang="pl-PL" sz="1000" dirty="0">
              <a:latin typeface="+mn-lt"/>
            </a:endParaRPr>
          </a:p>
          <a:p>
            <a:pPr marL="171450" indent="-171450">
              <a:lnSpc>
                <a:spcPct val="100000"/>
              </a:lnSpc>
              <a:spcBef>
                <a:spcPts val="800"/>
              </a:spcBef>
              <a:spcAft>
                <a:spcPts val="300"/>
              </a:spcAft>
              <a:buFont typeface="Arial" panose="020B0604020202020204" pitchFamily="34" charset="0"/>
              <a:buChar char="•"/>
            </a:pPr>
            <a:endParaRPr lang="pl-PL" sz="1000" dirty="0">
              <a:solidFill>
                <a:schemeClr val="bg1"/>
              </a:solidFill>
              <a:latin typeface="+mn-lt"/>
              <a:cs typeface="Calibri"/>
            </a:endParaRPr>
          </a:p>
          <a:p>
            <a:pPr marL="171450" marR="0" lvl="0" indent="-171450" algn="l" defTabSz="914400" rtl="0" eaLnBrk="1" fontAlgn="auto" latinLnBrk="0" hangingPunct="1">
              <a:lnSpc>
                <a:spcPct val="100000"/>
              </a:lnSpc>
              <a:spcBef>
                <a:spcPts val="800"/>
              </a:spcBef>
              <a:spcAft>
                <a:spcPts val="300"/>
              </a:spcAft>
              <a:buClrTx/>
              <a:buSzTx/>
              <a:buFont typeface="Arial" panose="020B0604020202020204" pitchFamily="34" charset="0"/>
              <a:buChar char="•"/>
              <a:tabLst/>
              <a:defRPr/>
            </a:pPr>
            <a:endParaRPr lang="pl-PL" sz="1000" kern="100" dirty="0">
              <a:effectLst/>
              <a:latin typeface="+mn-lt"/>
              <a:ea typeface="Calibri" panose="020F0502020204030204" pitchFamily="34" charset="0"/>
              <a:cs typeface="Arial" panose="020B0604020202020204" pitchFamily="34" charset="0"/>
            </a:endParaRPr>
          </a:p>
          <a:p>
            <a:pPr marL="171450" indent="-171450">
              <a:lnSpc>
                <a:spcPct val="100000"/>
              </a:lnSpc>
              <a:spcBef>
                <a:spcPts val="800"/>
              </a:spcBef>
              <a:spcAft>
                <a:spcPts val="300"/>
              </a:spcAft>
              <a:buFont typeface="Arial" panose="020B0604020202020204" pitchFamily="34" charset="0"/>
              <a:buChar char="•"/>
            </a:pPr>
            <a:endParaRPr lang="pl-PL" sz="1200" dirty="0">
              <a:solidFill>
                <a:schemeClr val="bg1"/>
              </a:solidFill>
            </a:endParaRPr>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F2F8F6-4D00-4E6D-A406-3A443E38E913}"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8485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kern="100" dirty="0">
                <a:effectLst/>
                <a:latin typeface="Calibri" panose="020F0502020204030204" pitchFamily="34" charset="0"/>
                <a:ea typeface="Calibri" panose="020F0502020204030204" pitchFamily="34" charset="0"/>
                <a:cs typeface="Times New Roman" panose="02020603050405020304" pitchFamily="18" charset="0"/>
              </a:rPr>
              <a:t>Art. 10e</a:t>
            </a:r>
          </a:p>
          <a:p>
            <a:pPr marL="285750" indent="-285750">
              <a:buFont typeface="Arial" panose="020B0604020202020204" pitchFamily="34" charset="0"/>
              <a:buChar char="•"/>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F2F8F6-4D00-4E6D-A406-3A443E38E913}"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3104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indent="-171450">
              <a:buFont typeface="Arial" panose="020B0604020202020204" pitchFamily="34" charset="0"/>
              <a:buChar char="•"/>
            </a:pPr>
            <a:r>
              <a:rPr lang="pl-PL" sz="1100" dirty="0">
                <a:latin typeface="+mn-lt"/>
              </a:rPr>
              <a:t>Strategia musimy uwzględnić określone w strategii województwa obszary strategicznej interwencji, jeśli dotyczą naszego miasta.</a:t>
            </a:r>
          </a:p>
          <a:p>
            <a:pPr marL="171450" indent="-171450">
              <a:buFont typeface="Arial" panose="020B0604020202020204" pitchFamily="34" charset="0"/>
              <a:buChar char="•"/>
            </a:pPr>
            <a:r>
              <a:rPr lang="pl-PL" sz="1100" dirty="0">
                <a:latin typeface="+mn-lt"/>
              </a:rPr>
              <a:t>Obszary strategicznej interwencji (OSI) </a:t>
            </a:r>
            <a:r>
              <a:rPr lang="pl-PL" sz="1100" b="0" i="0" u="none" strike="noStrike" baseline="0" dirty="0">
                <a:solidFill>
                  <a:srgbClr val="000000"/>
                </a:solidFill>
                <a:latin typeface="+mn-lt"/>
              </a:rPr>
              <a:t>to obszary, które ze względu na występowanie określonych czynników o różnym charakterze mogą powodować sytuację kryzysową, bądź też odwrotnie – posiadać potencjał rozwojowy.</a:t>
            </a:r>
          </a:p>
          <a:p>
            <a:pPr marL="171450" indent="-171450">
              <a:buFont typeface="Arial" panose="020B0604020202020204" pitchFamily="34" charset="0"/>
              <a:buChar char="•"/>
            </a:pPr>
            <a:r>
              <a:rPr lang="pl-PL" sz="1100" b="0" i="0" u="none" strike="noStrike" baseline="0" dirty="0">
                <a:solidFill>
                  <a:srgbClr val="000000"/>
                </a:solidFill>
                <a:latin typeface="+mn-lt"/>
              </a:rPr>
              <a:t>W „</a:t>
            </a:r>
            <a:r>
              <a:rPr lang="pl-PL" sz="1100" dirty="0">
                <a:latin typeface="+mn-lt"/>
              </a:rPr>
              <a:t>Strategii rozwoju województwa mazowieckiego 2030+” Warszawa jest objęta (całe terytorium miasta) jednocześnie dwoma OSI:</a:t>
            </a:r>
          </a:p>
          <a:p>
            <a:pPr marL="628650" lvl="1" indent="-171450">
              <a:buFont typeface="Arial" panose="020B0604020202020204" pitchFamily="34" charset="0"/>
              <a:buChar char="•"/>
            </a:pPr>
            <a:r>
              <a:rPr lang="pl-PL" sz="1100" dirty="0">
                <a:latin typeface="+mn-lt"/>
              </a:rPr>
              <a:t>OSI problemowe miasto Warszawa,</a:t>
            </a:r>
          </a:p>
          <a:p>
            <a:pPr marL="628650" lvl="1" indent="-171450">
              <a:buFont typeface="Arial" panose="020B0604020202020204" pitchFamily="34" charset="0"/>
              <a:buChar char="•"/>
            </a:pPr>
            <a:r>
              <a:rPr lang="pl-PL" sz="1100" dirty="0">
                <a:latin typeface="+mn-lt"/>
              </a:rPr>
              <a:t>OSI miejski obszar funkcjonalny Warszawy (region Warszawski stołeczny) jako istniejący biegun wzrostu.</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pl-PL" sz="1100" kern="100" dirty="0">
              <a:effectLst/>
              <a:latin typeface="+mn-lt"/>
              <a:ea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kern="100" dirty="0">
                <a:effectLst/>
                <a:latin typeface="+mn-lt"/>
                <a:ea typeface="Calibri" panose="020F0502020204030204" pitchFamily="34" charset="0"/>
                <a:cs typeface="Calibri" panose="020F0502020204030204" pitchFamily="34" charset="0"/>
              </a:rPr>
              <a:t>Obszary strategicznej interwencji gminy, mogą, ale nie muszą być wyznaczone w toku prac nad strategią. Zależy to od zakresu i skali występujących zjawisk, osadzonych przestrzennie.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pl-PL" sz="1100" kern="100" dirty="0">
              <a:effectLst/>
              <a:latin typeface="+mn-lt"/>
              <a:ea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kern="100" dirty="0">
                <a:effectLst/>
                <a:latin typeface="+mn-lt"/>
                <a:ea typeface="Calibri" panose="020F0502020204030204" pitchFamily="34" charset="0"/>
                <a:cs typeface="Calibri" panose="020F0502020204030204" pitchFamily="34" charset="0"/>
              </a:rPr>
              <a:t>Ponadto w strategii można zawrzeć dodatkowe elementy, jeżeli władze samorządowe dojdą do wniosku, że ich umieszczenie w tym dokumencie będzie korzystne z punktu widzenia efektywnego zarządzania miastem. Przykładem tego jest choćby wizja miasta, system komunikacji czy system zarządzania ryzykiem, zawarte w obowiązującej Strategii #Warszawa2030.</a:t>
            </a:r>
            <a:endParaRPr lang="pl-PL" sz="1100" dirty="0">
              <a:latin typeface="+mn-lt"/>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F2F8F6-4D00-4E6D-A406-3A443E38E913}"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5032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indent="-171450">
              <a:buFont typeface="Arial" panose="020B0604020202020204" pitchFamily="34" charset="0"/>
              <a:buChar char="•"/>
              <a:defRPr/>
            </a:pPr>
            <a:r>
              <a:rPr lang="pl-PL" sz="1100" kern="100" dirty="0">
                <a:effectLst/>
                <a:latin typeface="+mn-lt"/>
                <a:ea typeface="Calibri" panose="020F0502020204030204" pitchFamily="34" charset="0"/>
                <a:cs typeface="Calibri"/>
              </a:rPr>
              <a:t>Model struktury funkcjonalno-przestrzennej </a:t>
            </a:r>
            <a:r>
              <a:rPr lang="pl-PL" sz="1100" kern="0" dirty="0">
                <a:effectLst/>
                <a:latin typeface="+mn-lt"/>
                <a:ea typeface="Calibri" panose="020F0502020204030204" pitchFamily="34" charset="0"/>
                <a:cs typeface="Calibri"/>
              </a:rPr>
              <a:t>stanowi ilustrację </a:t>
            </a:r>
            <a:r>
              <a:rPr lang="pl-PL" sz="1100" kern="0" dirty="0">
                <a:latin typeface="+mn-lt"/>
                <a:ea typeface="Calibri" panose="020F0502020204030204" pitchFamily="34" charset="0"/>
                <a:cs typeface="Calibri"/>
              </a:rPr>
              <a:t>graficzną polityki przestrzennej miasta, przede wszystkim w zakresie:</a:t>
            </a:r>
            <a:endParaRPr lang="pl-PL" sz="1100" kern="100" dirty="0">
              <a:latin typeface="+mn-lt"/>
              <a:ea typeface="Calibri" panose="020F0502020204030204" pitchFamily="34" charset="0"/>
              <a:cs typeface="Calibri"/>
            </a:endParaRPr>
          </a:p>
          <a:p>
            <a:pPr marL="628650" lvl="1" indent="-171450">
              <a:buFont typeface="Arial,Sans-Serif" panose="020B0604020202020204" pitchFamily="34" charset="0"/>
              <a:buChar char="•"/>
              <a:defRPr/>
            </a:pPr>
            <a:r>
              <a:rPr lang="pl-PL" sz="1100" kern="0" dirty="0">
                <a:latin typeface="+mn-lt"/>
              </a:rPr>
              <a:t>Struktura sieci osadniczej wraz z rolą i hierarchią jednostek osadniczych, np. centra lokalne i dzielnicowe;</a:t>
            </a:r>
            <a:endParaRPr lang="en-US" sz="1100" kern="0" dirty="0">
              <a:latin typeface="+mn-lt"/>
            </a:endParaRPr>
          </a:p>
          <a:p>
            <a:pPr marL="628650" lvl="1" indent="-171450">
              <a:buFont typeface="Arial,Sans-Serif" panose="020B0604020202020204" pitchFamily="34" charset="0"/>
              <a:buChar char="•"/>
              <a:defRPr/>
            </a:pPr>
            <a:r>
              <a:rPr lang="pl-PL" sz="1100" kern="0" dirty="0">
                <a:latin typeface="+mn-lt"/>
              </a:rPr>
              <a:t>System powiązań przyrodniczych, np. główne korytarze przyrodnicze;</a:t>
            </a:r>
            <a:endParaRPr lang="en-US" sz="1100" kern="0" dirty="0">
              <a:latin typeface="+mn-lt"/>
            </a:endParaRPr>
          </a:p>
          <a:p>
            <a:pPr marL="628650" lvl="1" indent="-171450">
              <a:buFont typeface="Arial,Sans-Serif" panose="020B0604020202020204" pitchFamily="34" charset="0"/>
              <a:buChar char="•"/>
              <a:defRPr/>
            </a:pPr>
            <a:r>
              <a:rPr lang="pl-PL" sz="1100" kern="0" dirty="0">
                <a:latin typeface="+mn-lt"/>
              </a:rPr>
              <a:t>Główne korytarze i elementy sieci transportowych, w tym pieszych i rowerowych, np. proponowana sieć metra, sieć tramwajowa, sieć kluczowego układu drogowego;</a:t>
            </a:r>
            <a:endParaRPr lang="en-US" sz="1100" kern="0" dirty="0">
              <a:latin typeface="+mn-lt"/>
            </a:endParaRPr>
          </a:p>
          <a:p>
            <a:pPr marL="628650" lvl="1" indent="-171450">
              <a:buFont typeface="Arial,Sans-Serif" panose="020B0604020202020204" pitchFamily="34" charset="0"/>
              <a:buChar char="•"/>
              <a:defRPr/>
            </a:pPr>
            <a:r>
              <a:rPr lang="pl-PL" sz="1100" kern="0" dirty="0">
                <a:latin typeface="+mn-lt"/>
              </a:rPr>
              <a:t>Główne elementy infrastruktury technicznej i społecznej, np. program usługowy centrów lokalnych i dzielnicowych.</a:t>
            </a:r>
            <a:endParaRPr lang="pl-PL" sz="1100" dirty="0">
              <a:latin typeface="+mn-lt"/>
            </a:endParaRPr>
          </a:p>
          <a:p>
            <a:pPr marL="171450" indent="-171450">
              <a:buFont typeface="Arial" panose="020B0604020202020204" pitchFamily="34" charset="0"/>
              <a:buChar char="•"/>
            </a:pPr>
            <a:r>
              <a:rPr lang="pl-PL" sz="1100" dirty="0">
                <a:latin typeface="+mn-lt"/>
              </a:rPr>
              <a:t>Na etapie diagnozy przygotujemy mapy stanu istniejącego natomiast model struktury funkcjonalno-przestrzennej pokaże stan docelowy (stan na 2040+, co w praktyce oznacza rok 2043).</a:t>
            </a:r>
          </a:p>
        </p:txBody>
      </p:sp>
      <p:sp>
        <p:nvSpPr>
          <p:cNvPr id="4" name="Symbol zastępczy numeru slajdu 3"/>
          <p:cNvSpPr>
            <a:spLocks noGrp="1"/>
          </p:cNvSpPr>
          <p:nvPr>
            <p:ph type="sldNum" sz="quarter" idx="5"/>
          </p:nvPr>
        </p:nvSpPr>
        <p:spPr/>
        <p:txBody>
          <a:bodyPr/>
          <a:lstStyle/>
          <a:p>
            <a:fld id="{E8F2F8F6-4D00-4E6D-A406-3A443E38E913}" type="slidenum">
              <a:rPr lang="pl-PL" smtClean="0"/>
              <a:t>5</a:t>
            </a:fld>
            <a:endParaRPr lang="pl-PL"/>
          </a:p>
        </p:txBody>
      </p:sp>
    </p:spTree>
    <p:extLst>
      <p:ext uri="{BB962C8B-B14F-4D97-AF65-F5344CB8AC3E}">
        <p14:creationId xmlns:p14="http://schemas.microsoft.com/office/powerpoint/2010/main" val="1081674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indent="-171450">
              <a:buFont typeface="Arial" panose="020B0604020202020204" pitchFamily="34" charset="0"/>
              <a:buChar char="•"/>
            </a:pPr>
            <a:r>
              <a:rPr lang="pl-PL" dirty="0"/>
              <a:t>zasad lokalizacji obiektów handlu wielkopowierzchniowego w rozumieniu ustawy z dnia 27 marca 2003 r. o planowaniu i zagospodarowaniu przestrzennym (Dz. U. z 2023 r. poz. 977, z </a:t>
            </a:r>
            <a:r>
              <a:rPr lang="pl-PL" dirty="0" err="1"/>
              <a:t>późn</a:t>
            </a:r>
            <a:r>
              <a:rPr lang="pl-PL" dirty="0"/>
              <a:t>. zm.2)),</a:t>
            </a:r>
          </a:p>
        </p:txBody>
      </p:sp>
      <p:sp>
        <p:nvSpPr>
          <p:cNvPr id="4" name="Symbol zastępczy numeru slajdu 3"/>
          <p:cNvSpPr>
            <a:spLocks noGrp="1"/>
          </p:cNvSpPr>
          <p:nvPr>
            <p:ph type="sldNum" sz="quarter" idx="5"/>
          </p:nvPr>
        </p:nvSpPr>
        <p:spPr/>
        <p:txBody>
          <a:bodyPr/>
          <a:lstStyle/>
          <a:p>
            <a:fld id="{E8F2F8F6-4D00-4E6D-A406-3A443E38E913}" type="slidenum">
              <a:rPr lang="pl-PL" smtClean="0"/>
              <a:t>6</a:t>
            </a:fld>
            <a:endParaRPr lang="pl-PL"/>
          </a:p>
        </p:txBody>
      </p:sp>
    </p:spTree>
    <p:extLst>
      <p:ext uri="{BB962C8B-B14F-4D97-AF65-F5344CB8AC3E}">
        <p14:creationId xmlns:p14="http://schemas.microsoft.com/office/powerpoint/2010/main" val="2203131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285750" indent="-285750">
              <a:buFont typeface="Arial" panose="020B0604020202020204" pitchFamily="34" charset="0"/>
              <a:buChar char="•"/>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F2F8F6-4D00-4E6D-A406-3A443E38E913}"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6939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dirty="0"/>
              <a:t>Plan ogólny będzie miał postać cyfrowych danych przestrzennych.  Czyli będzie „dokumentem” do odczytu cyfrowego, np. na komputerze. </a:t>
            </a:r>
          </a:p>
          <a:p>
            <a:pPr marL="171450" indent="-171450">
              <a:buFont typeface="Arial" panose="020B0604020202020204" pitchFamily="34" charset="0"/>
              <a:buChar char="•"/>
            </a:pPr>
            <a:r>
              <a:rPr lang="pl-PL" sz="1100" dirty="0"/>
              <a:t>Do planu ogólnego będzie sporządzone uzasadnienie. Będzie miało ono formę tradycyjną - tekstową i graficzną (w tym rysunek pokazujący ustalenia planu ogólnego).</a:t>
            </a:r>
          </a:p>
          <a:p>
            <a:pPr marL="171450" indent="-171450">
              <a:buFont typeface="Arial" panose="020B0604020202020204" pitchFamily="34" charset="0"/>
              <a:buChar char="•"/>
            </a:pPr>
            <a:r>
              <a:rPr lang="pl-PL" sz="1100" dirty="0">
                <a:cs typeface="Calibri"/>
              </a:rPr>
              <a:t>Ustawa określa zarówno elementy obligatoryjne jak i fakultatywne planu ogólnego.</a:t>
            </a:r>
          </a:p>
        </p:txBody>
      </p:sp>
      <p:sp>
        <p:nvSpPr>
          <p:cNvPr id="4" name="Symbol zastępczy numeru slajdu 3"/>
          <p:cNvSpPr>
            <a:spLocks noGrp="1"/>
          </p:cNvSpPr>
          <p:nvPr>
            <p:ph type="sldNum" sz="quarter" idx="5"/>
          </p:nvPr>
        </p:nvSpPr>
        <p:spPr/>
        <p:txBody>
          <a:bodyPr/>
          <a:lstStyle/>
          <a:p>
            <a:fld id="{E8F2F8F6-4D00-4E6D-A406-3A443E38E913}" type="slidenum">
              <a:rPr lang="pl-PL" smtClean="0"/>
              <a:t>8</a:t>
            </a:fld>
            <a:endParaRPr lang="pl-PL"/>
          </a:p>
        </p:txBody>
      </p:sp>
    </p:spTree>
    <p:extLst>
      <p:ext uri="{BB962C8B-B14F-4D97-AF65-F5344CB8AC3E}">
        <p14:creationId xmlns:p14="http://schemas.microsoft.com/office/powerpoint/2010/main" val="2396138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E8F2F8F6-4D00-4E6D-A406-3A443E38E913}" type="slidenum">
              <a:rPr lang="pl-PL" smtClean="0"/>
              <a:t>9</a:t>
            </a:fld>
            <a:endParaRPr lang="pl-PL"/>
          </a:p>
        </p:txBody>
      </p:sp>
    </p:spTree>
    <p:extLst>
      <p:ext uri="{BB962C8B-B14F-4D97-AF65-F5344CB8AC3E}">
        <p14:creationId xmlns:p14="http://schemas.microsoft.com/office/powerpoint/2010/main" val="24002069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ytuł 1"/>
          <p:cNvSpPr>
            <a:spLocks noGrp="1"/>
          </p:cNvSpPr>
          <p:nvPr>
            <p:ph type="title"/>
          </p:nvPr>
        </p:nvSpPr>
        <p:spPr>
          <a:xfrm>
            <a:off x="838202" y="2766220"/>
            <a:ext cx="10515600" cy="1325563"/>
          </a:xfrm>
          <a:prstGeom prst="rect">
            <a:avLst/>
          </a:prstGeom>
        </p:spPr>
        <p:txBody>
          <a:bodyPr anchor="ctr"/>
          <a:lstStyle>
            <a:lvl1pPr algn="ctr">
              <a:defRPr sz="6000" b="1">
                <a:solidFill>
                  <a:schemeClr val="bg1"/>
                </a:solidFill>
                <a:latin typeface="Calibri" panose="020F0502020204030204" pitchFamily="34" charset="0"/>
              </a:defRPr>
            </a:lvl1pPr>
          </a:lstStyle>
          <a:p>
            <a:r>
              <a:rPr lang="pl-PL"/>
              <a:t>Kliknij, aby edytować styl</a:t>
            </a:r>
          </a:p>
        </p:txBody>
      </p:sp>
      <p:sp>
        <p:nvSpPr>
          <p:cNvPr id="3" name="Symbol zastępczy tekstu 8">
            <a:extLst>
              <a:ext uri="{FF2B5EF4-FFF2-40B4-BE49-F238E27FC236}">
                <a16:creationId xmlns:a16="http://schemas.microsoft.com/office/drawing/2014/main" id="{AE921C64-0565-41B9-8D4A-B4701B52F323}"/>
              </a:ext>
            </a:extLst>
          </p:cNvPr>
          <p:cNvSpPr>
            <a:spLocks noGrp="1"/>
          </p:cNvSpPr>
          <p:nvPr>
            <p:ph type="body" sz="quarter" idx="10"/>
          </p:nvPr>
        </p:nvSpPr>
        <p:spPr>
          <a:xfrm>
            <a:off x="1884727" y="4116721"/>
            <a:ext cx="8422546" cy="958176"/>
          </a:xfrm>
          <a:prstGeom prst="rect">
            <a:avLst/>
          </a:prstGeom>
        </p:spPr>
        <p:txBody>
          <a:bodyPr anchor="ctr"/>
          <a:lstStyle>
            <a:lvl1pPr marL="0" indent="0" algn="ctr">
              <a:buNone/>
              <a:defRPr sz="3200">
                <a:solidFill>
                  <a:schemeClr val="bg1"/>
                </a:solidFill>
                <a:latin typeface="Calibri" panose="020F0502020204030204" pitchFamily="34" charset="0"/>
              </a:defRPr>
            </a:lvl1pPr>
            <a:lvl2pPr marL="457206" indent="0">
              <a:buNone/>
              <a:defRPr/>
            </a:lvl2pPr>
            <a:lvl3pPr marL="914411" indent="0">
              <a:buNone/>
              <a:defRPr/>
            </a:lvl3pPr>
            <a:lvl4pPr marL="1371617" indent="0">
              <a:buNone/>
              <a:defRPr/>
            </a:lvl4pPr>
            <a:lvl5pPr marL="1828823" indent="0">
              <a:buNone/>
              <a:defRPr/>
            </a:lvl5pPr>
          </a:lstStyle>
          <a:p>
            <a:pPr lvl="0"/>
            <a:r>
              <a:rPr lang="pl-PL"/>
              <a:t>Kliknij, aby edytować style wzorca tekstu</a:t>
            </a:r>
          </a:p>
        </p:txBody>
      </p:sp>
    </p:spTree>
    <p:extLst>
      <p:ext uri="{BB962C8B-B14F-4D97-AF65-F5344CB8AC3E}">
        <p14:creationId xmlns:p14="http://schemas.microsoft.com/office/powerpoint/2010/main" val="2809660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ońc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ymbol zastępczy tekstu 8"/>
          <p:cNvSpPr>
            <a:spLocks noGrp="1"/>
          </p:cNvSpPr>
          <p:nvPr>
            <p:ph type="body" sz="quarter" idx="10"/>
          </p:nvPr>
        </p:nvSpPr>
        <p:spPr>
          <a:xfrm>
            <a:off x="1904302" y="4328719"/>
            <a:ext cx="8422546" cy="2197916"/>
          </a:xfrm>
          <a:prstGeom prst="rect">
            <a:avLst/>
          </a:prstGeom>
        </p:spPr>
        <p:txBody>
          <a:bodyPr anchor="ctr"/>
          <a:lstStyle>
            <a:lvl1pPr marL="0" indent="0" algn="ctr">
              <a:buNone/>
              <a:defRPr sz="1801">
                <a:solidFill>
                  <a:schemeClr val="bg1"/>
                </a:solidFill>
                <a:latin typeface="Engram Warsaw Light" pitchFamily="50" charset="-18"/>
              </a:defRPr>
            </a:lvl1pPr>
            <a:lvl2pPr marL="457206" indent="0">
              <a:buNone/>
              <a:defRPr/>
            </a:lvl2pPr>
            <a:lvl3pPr marL="914411" indent="0">
              <a:buNone/>
              <a:defRPr/>
            </a:lvl3pPr>
            <a:lvl4pPr marL="1371617" indent="0">
              <a:buNone/>
              <a:defRPr/>
            </a:lvl4pPr>
            <a:lvl5pPr marL="1828823" indent="0">
              <a:buNone/>
              <a:defRPr/>
            </a:lvl5pPr>
          </a:lstStyle>
          <a:p>
            <a:pPr lvl="0"/>
            <a:r>
              <a:rPr lang="pl-PL"/>
              <a:t>Kliknij, aby edytować style wzorca tekstu</a:t>
            </a:r>
          </a:p>
        </p:txBody>
      </p:sp>
      <p:sp>
        <p:nvSpPr>
          <p:cNvPr id="10" name="Tytuł 1"/>
          <p:cNvSpPr>
            <a:spLocks noGrp="1"/>
          </p:cNvSpPr>
          <p:nvPr>
            <p:ph type="title"/>
          </p:nvPr>
        </p:nvSpPr>
        <p:spPr>
          <a:xfrm>
            <a:off x="838202" y="2766220"/>
            <a:ext cx="10515600" cy="1325563"/>
          </a:xfrm>
          <a:prstGeom prst="rect">
            <a:avLst/>
          </a:prstGeom>
        </p:spPr>
        <p:txBody>
          <a:bodyPr anchor="ctr"/>
          <a:lstStyle>
            <a:lvl1pPr algn="ctr">
              <a:defRPr sz="6000" b="1">
                <a:solidFill>
                  <a:schemeClr val="bg1"/>
                </a:solidFill>
                <a:latin typeface="Calibri" panose="020F0502020204030204" pitchFamily="34" charset="0"/>
              </a:defRPr>
            </a:lvl1pPr>
          </a:lstStyle>
          <a:p>
            <a:r>
              <a:rPr lang="pl-PL"/>
              <a:t>Kliknij, aby edytować styl</a:t>
            </a:r>
          </a:p>
        </p:txBody>
      </p:sp>
    </p:spTree>
    <p:extLst>
      <p:ext uri="{BB962C8B-B14F-4D97-AF65-F5344CB8AC3E}">
        <p14:creationId xmlns:p14="http://schemas.microsoft.com/office/powerpoint/2010/main" val="1007691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736617-D5FD-E2BD-92D9-2B2AE084666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7FEBC3A-B046-62A2-B945-43D31CC5F3EB}"/>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A4A796D-CFA4-7D05-F1F7-6029C84D7708}"/>
              </a:ext>
            </a:extLst>
          </p:cNvPr>
          <p:cNvSpPr>
            <a:spLocks noGrp="1"/>
          </p:cNvSpPr>
          <p:nvPr>
            <p:ph type="dt" sz="half" idx="10"/>
          </p:nvPr>
        </p:nvSpPr>
        <p:spPr/>
        <p:txBody>
          <a:bodyPr/>
          <a:lstStyle/>
          <a:p>
            <a:fld id="{EEB8B696-BDB3-4BC7-AED4-5E9CB33C6758}" type="datetimeFigureOut">
              <a:rPr lang="pl-PL" smtClean="0"/>
              <a:t>04.07.2024</a:t>
            </a:fld>
            <a:endParaRPr lang="pl-PL"/>
          </a:p>
        </p:txBody>
      </p:sp>
      <p:sp>
        <p:nvSpPr>
          <p:cNvPr id="5" name="Symbol zastępczy stopki 4">
            <a:extLst>
              <a:ext uri="{FF2B5EF4-FFF2-40B4-BE49-F238E27FC236}">
                <a16:creationId xmlns:a16="http://schemas.microsoft.com/office/drawing/2014/main" id="{2BADD8F8-CAEE-CE4A-ADEF-BAF7B43C809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16FAEBE-45CB-59BE-660B-096270303BE6}"/>
              </a:ext>
            </a:extLst>
          </p:cNvPr>
          <p:cNvSpPr>
            <a:spLocks noGrp="1"/>
          </p:cNvSpPr>
          <p:nvPr>
            <p:ph type="sldNum" sz="quarter" idx="12"/>
          </p:nvPr>
        </p:nvSpPr>
        <p:spPr/>
        <p:txBody>
          <a:bodyPr/>
          <a:lstStyle/>
          <a:p>
            <a:fld id="{8329C149-5902-4E74-97EA-B749F8EE686F}" type="slidenum">
              <a:rPr lang="pl-PL" smtClean="0"/>
              <a:t>‹#›</a:t>
            </a:fld>
            <a:endParaRPr lang="pl-PL"/>
          </a:p>
        </p:txBody>
      </p:sp>
    </p:spTree>
    <p:extLst>
      <p:ext uri="{BB962C8B-B14F-4D97-AF65-F5344CB8AC3E}">
        <p14:creationId xmlns:p14="http://schemas.microsoft.com/office/powerpoint/2010/main" val="3664402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17EA8F-93F6-B04D-9372-A1DF164DC6F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6AD73392-5B98-E40A-92FB-DAA4A4CC17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1056CA1A-D837-0ABE-63AC-2F9B5126D20C}"/>
              </a:ext>
            </a:extLst>
          </p:cNvPr>
          <p:cNvSpPr>
            <a:spLocks noGrp="1"/>
          </p:cNvSpPr>
          <p:nvPr>
            <p:ph type="dt" sz="half" idx="10"/>
          </p:nvPr>
        </p:nvSpPr>
        <p:spPr/>
        <p:txBody>
          <a:bodyPr/>
          <a:lstStyle/>
          <a:p>
            <a:fld id="{FFCEEB91-2768-4866-8DDB-3A5C89B0878B}" type="datetimeFigureOut">
              <a:rPr lang="pl-PL" smtClean="0"/>
              <a:t>04.07.2024</a:t>
            </a:fld>
            <a:endParaRPr lang="pl-PL"/>
          </a:p>
        </p:txBody>
      </p:sp>
      <p:sp>
        <p:nvSpPr>
          <p:cNvPr id="5" name="Symbol zastępczy stopki 4">
            <a:extLst>
              <a:ext uri="{FF2B5EF4-FFF2-40B4-BE49-F238E27FC236}">
                <a16:creationId xmlns:a16="http://schemas.microsoft.com/office/drawing/2014/main" id="{340215F2-57A1-7767-18FF-96998FB0BB0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6F6DF1A-2ECA-6587-3C83-DB39F42993B2}"/>
              </a:ext>
            </a:extLst>
          </p:cNvPr>
          <p:cNvSpPr>
            <a:spLocks noGrp="1"/>
          </p:cNvSpPr>
          <p:nvPr>
            <p:ph type="sldNum" sz="quarter" idx="12"/>
          </p:nvPr>
        </p:nvSpPr>
        <p:spPr/>
        <p:txBody>
          <a:bodyPr/>
          <a:lstStyle/>
          <a:p>
            <a:fld id="{67DD8558-56B3-4435-BF50-E49DCA75ED6D}" type="slidenum">
              <a:rPr lang="pl-PL" smtClean="0"/>
              <a:t>‹#›</a:t>
            </a:fld>
            <a:endParaRPr lang="pl-PL"/>
          </a:p>
        </p:txBody>
      </p:sp>
    </p:spTree>
    <p:extLst>
      <p:ext uri="{BB962C8B-B14F-4D97-AF65-F5344CB8AC3E}">
        <p14:creationId xmlns:p14="http://schemas.microsoft.com/office/powerpoint/2010/main" val="1186895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FEB70E-489F-92CC-0C40-8BFFC8EED25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66B4292-C607-2475-C8B4-E3A1336DD017}"/>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0F5CED8-F450-AE95-ABD4-8179A9361A0F}"/>
              </a:ext>
            </a:extLst>
          </p:cNvPr>
          <p:cNvSpPr>
            <a:spLocks noGrp="1"/>
          </p:cNvSpPr>
          <p:nvPr>
            <p:ph type="dt" sz="half" idx="10"/>
          </p:nvPr>
        </p:nvSpPr>
        <p:spPr/>
        <p:txBody>
          <a:bodyPr/>
          <a:lstStyle/>
          <a:p>
            <a:fld id="{FFCEEB91-2768-4866-8DDB-3A5C89B0878B}" type="datetimeFigureOut">
              <a:rPr lang="pl-PL" smtClean="0"/>
              <a:t>04.07.2024</a:t>
            </a:fld>
            <a:endParaRPr lang="pl-PL"/>
          </a:p>
        </p:txBody>
      </p:sp>
      <p:sp>
        <p:nvSpPr>
          <p:cNvPr id="5" name="Symbol zastępczy stopki 4">
            <a:extLst>
              <a:ext uri="{FF2B5EF4-FFF2-40B4-BE49-F238E27FC236}">
                <a16:creationId xmlns:a16="http://schemas.microsoft.com/office/drawing/2014/main" id="{66EB75D2-28E1-A739-7734-3BDBED324F5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4C7F4CE-EC14-AA45-261A-65D09E4071CB}"/>
              </a:ext>
            </a:extLst>
          </p:cNvPr>
          <p:cNvSpPr>
            <a:spLocks noGrp="1"/>
          </p:cNvSpPr>
          <p:nvPr>
            <p:ph type="sldNum" sz="quarter" idx="12"/>
          </p:nvPr>
        </p:nvSpPr>
        <p:spPr/>
        <p:txBody>
          <a:bodyPr/>
          <a:lstStyle/>
          <a:p>
            <a:fld id="{67DD8558-56B3-4435-BF50-E49DCA75ED6D}" type="slidenum">
              <a:rPr lang="pl-PL" smtClean="0"/>
              <a:t>‹#›</a:t>
            </a:fld>
            <a:endParaRPr lang="pl-PL"/>
          </a:p>
        </p:txBody>
      </p:sp>
    </p:spTree>
    <p:extLst>
      <p:ext uri="{BB962C8B-B14F-4D97-AF65-F5344CB8AC3E}">
        <p14:creationId xmlns:p14="http://schemas.microsoft.com/office/powerpoint/2010/main" val="3995298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4AC0DA-8F06-B559-8ECD-0E4B87F0528D}"/>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F2DF496D-6959-DD4C-865C-01AA6790F1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AD6147FB-4AB2-C93C-4F26-EA5A4EC28A54}"/>
              </a:ext>
            </a:extLst>
          </p:cNvPr>
          <p:cNvSpPr>
            <a:spLocks noGrp="1"/>
          </p:cNvSpPr>
          <p:nvPr>
            <p:ph type="dt" sz="half" idx="10"/>
          </p:nvPr>
        </p:nvSpPr>
        <p:spPr/>
        <p:txBody>
          <a:bodyPr/>
          <a:lstStyle/>
          <a:p>
            <a:fld id="{FFCEEB91-2768-4866-8DDB-3A5C89B0878B}" type="datetimeFigureOut">
              <a:rPr lang="pl-PL" smtClean="0"/>
              <a:t>04.07.2024</a:t>
            </a:fld>
            <a:endParaRPr lang="pl-PL"/>
          </a:p>
        </p:txBody>
      </p:sp>
      <p:sp>
        <p:nvSpPr>
          <p:cNvPr id="5" name="Symbol zastępczy stopki 4">
            <a:extLst>
              <a:ext uri="{FF2B5EF4-FFF2-40B4-BE49-F238E27FC236}">
                <a16:creationId xmlns:a16="http://schemas.microsoft.com/office/drawing/2014/main" id="{13BAF6B2-1C2F-F885-4470-84C21B4DFFE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AF0E7D9-F5C6-D97D-7898-2CC04F9126BC}"/>
              </a:ext>
            </a:extLst>
          </p:cNvPr>
          <p:cNvSpPr>
            <a:spLocks noGrp="1"/>
          </p:cNvSpPr>
          <p:nvPr>
            <p:ph type="sldNum" sz="quarter" idx="12"/>
          </p:nvPr>
        </p:nvSpPr>
        <p:spPr/>
        <p:txBody>
          <a:bodyPr/>
          <a:lstStyle/>
          <a:p>
            <a:fld id="{67DD8558-56B3-4435-BF50-E49DCA75ED6D}" type="slidenum">
              <a:rPr lang="pl-PL" smtClean="0"/>
              <a:t>‹#›</a:t>
            </a:fld>
            <a:endParaRPr lang="pl-PL"/>
          </a:p>
        </p:txBody>
      </p:sp>
    </p:spTree>
    <p:extLst>
      <p:ext uri="{BB962C8B-B14F-4D97-AF65-F5344CB8AC3E}">
        <p14:creationId xmlns:p14="http://schemas.microsoft.com/office/powerpoint/2010/main" val="20261487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A661B4-9BA0-8F0B-F45B-DAC27058BBFF}"/>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909340D0-E29D-546F-ACD4-A37D9558ED75}"/>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EFFC4BC7-15E8-A273-4407-73DA5D78BDFE}"/>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713DB8B5-84CE-5CF9-69CF-2B6CB5F8E35E}"/>
              </a:ext>
            </a:extLst>
          </p:cNvPr>
          <p:cNvSpPr>
            <a:spLocks noGrp="1"/>
          </p:cNvSpPr>
          <p:nvPr>
            <p:ph type="dt" sz="half" idx="10"/>
          </p:nvPr>
        </p:nvSpPr>
        <p:spPr/>
        <p:txBody>
          <a:bodyPr/>
          <a:lstStyle/>
          <a:p>
            <a:fld id="{FFCEEB91-2768-4866-8DDB-3A5C89B0878B}" type="datetimeFigureOut">
              <a:rPr lang="pl-PL" smtClean="0"/>
              <a:t>04.07.2024</a:t>
            </a:fld>
            <a:endParaRPr lang="pl-PL"/>
          </a:p>
        </p:txBody>
      </p:sp>
      <p:sp>
        <p:nvSpPr>
          <p:cNvPr id="6" name="Symbol zastępczy stopki 5">
            <a:extLst>
              <a:ext uri="{FF2B5EF4-FFF2-40B4-BE49-F238E27FC236}">
                <a16:creationId xmlns:a16="http://schemas.microsoft.com/office/drawing/2014/main" id="{74EB4E55-2316-F960-8C52-53B0BC6049F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183A8596-6A98-E6BC-BE9B-503D7594F04A}"/>
              </a:ext>
            </a:extLst>
          </p:cNvPr>
          <p:cNvSpPr>
            <a:spLocks noGrp="1"/>
          </p:cNvSpPr>
          <p:nvPr>
            <p:ph type="sldNum" sz="quarter" idx="12"/>
          </p:nvPr>
        </p:nvSpPr>
        <p:spPr/>
        <p:txBody>
          <a:bodyPr/>
          <a:lstStyle/>
          <a:p>
            <a:fld id="{67DD8558-56B3-4435-BF50-E49DCA75ED6D}" type="slidenum">
              <a:rPr lang="pl-PL" smtClean="0"/>
              <a:t>‹#›</a:t>
            </a:fld>
            <a:endParaRPr lang="pl-PL"/>
          </a:p>
        </p:txBody>
      </p:sp>
    </p:spTree>
    <p:extLst>
      <p:ext uri="{BB962C8B-B14F-4D97-AF65-F5344CB8AC3E}">
        <p14:creationId xmlns:p14="http://schemas.microsoft.com/office/powerpoint/2010/main" val="39126414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B047EB-2C8D-39F0-EB04-75BB9238D8C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59AAA24A-5DAD-1CC3-437A-F6B6281F93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00CA0892-0A23-51AA-4CE8-C35BF3541827}"/>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ED033CBB-0295-CA76-B0FB-9B2B95CA98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06C162D3-E2CF-67F8-26CF-1CCEE6FDDD34}"/>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4A53DA43-8660-331D-DD11-63C9512B21C0}"/>
              </a:ext>
            </a:extLst>
          </p:cNvPr>
          <p:cNvSpPr>
            <a:spLocks noGrp="1"/>
          </p:cNvSpPr>
          <p:nvPr>
            <p:ph type="dt" sz="half" idx="10"/>
          </p:nvPr>
        </p:nvSpPr>
        <p:spPr/>
        <p:txBody>
          <a:bodyPr/>
          <a:lstStyle/>
          <a:p>
            <a:fld id="{FFCEEB91-2768-4866-8DDB-3A5C89B0878B}" type="datetimeFigureOut">
              <a:rPr lang="pl-PL" smtClean="0"/>
              <a:t>04.07.2024</a:t>
            </a:fld>
            <a:endParaRPr lang="pl-PL"/>
          </a:p>
        </p:txBody>
      </p:sp>
      <p:sp>
        <p:nvSpPr>
          <p:cNvPr id="8" name="Symbol zastępczy stopki 7">
            <a:extLst>
              <a:ext uri="{FF2B5EF4-FFF2-40B4-BE49-F238E27FC236}">
                <a16:creationId xmlns:a16="http://schemas.microsoft.com/office/drawing/2014/main" id="{AACA45D6-57D6-22CB-FDBB-152D299EE5FF}"/>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C1804ED9-E9FC-CD7F-85B9-29F9E603A4E6}"/>
              </a:ext>
            </a:extLst>
          </p:cNvPr>
          <p:cNvSpPr>
            <a:spLocks noGrp="1"/>
          </p:cNvSpPr>
          <p:nvPr>
            <p:ph type="sldNum" sz="quarter" idx="12"/>
          </p:nvPr>
        </p:nvSpPr>
        <p:spPr/>
        <p:txBody>
          <a:bodyPr/>
          <a:lstStyle/>
          <a:p>
            <a:fld id="{67DD8558-56B3-4435-BF50-E49DCA75ED6D}" type="slidenum">
              <a:rPr lang="pl-PL" smtClean="0"/>
              <a:t>‹#›</a:t>
            </a:fld>
            <a:endParaRPr lang="pl-PL"/>
          </a:p>
        </p:txBody>
      </p:sp>
    </p:spTree>
    <p:extLst>
      <p:ext uri="{BB962C8B-B14F-4D97-AF65-F5344CB8AC3E}">
        <p14:creationId xmlns:p14="http://schemas.microsoft.com/office/powerpoint/2010/main" val="2758020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EA03E4-5D73-F669-231F-FE2485161EE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D3E581FE-813E-C0B6-C773-1ADC1A9B7E78}"/>
              </a:ext>
            </a:extLst>
          </p:cNvPr>
          <p:cNvSpPr>
            <a:spLocks noGrp="1"/>
          </p:cNvSpPr>
          <p:nvPr>
            <p:ph type="dt" sz="half" idx="10"/>
          </p:nvPr>
        </p:nvSpPr>
        <p:spPr/>
        <p:txBody>
          <a:bodyPr/>
          <a:lstStyle/>
          <a:p>
            <a:fld id="{FFCEEB91-2768-4866-8DDB-3A5C89B0878B}" type="datetimeFigureOut">
              <a:rPr lang="pl-PL" smtClean="0"/>
              <a:t>04.07.2024</a:t>
            </a:fld>
            <a:endParaRPr lang="pl-PL"/>
          </a:p>
        </p:txBody>
      </p:sp>
      <p:sp>
        <p:nvSpPr>
          <p:cNvPr id="4" name="Symbol zastępczy stopki 3">
            <a:extLst>
              <a:ext uri="{FF2B5EF4-FFF2-40B4-BE49-F238E27FC236}">
                <a16:creationId xmlns:a16="http://schemas.microsoft.com/office/drawing/2014/main" id="{D07C5B5F-D452-1077-C792-2A3F3E830224}"/>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521EA050-79C8-112C-8B24-AD58B4570B27}"/>
              </a:ext>
            </a:extLst>
          </p:cNvPr>
          <p:cNvSpPr>
            <a:spLocks noGrp="1"/>
          </p:cNvSpPr>
          <p:nvPr>
            <p:ph type="sldNum" sz="quarter" idx="12"/>
          </p:nvPr>
        </p:nvSpPr>
        <p:spPr/>
        <p:txBody>
          <a:bodyPr/>
          <a:lstStyle/>
          <a:p>
            <a:fld id="{67DD8558-56B3-4435-BF50-E49DCA75ED6D}" type="slidenum">
              <a:rPr lang="pl-PL" smtClean="0"/>
              <a:t>‹#›</a:t>
            </a:fld>
            <a:endParaRPr lang="pl-PL"/>
          </a:p>
        </p:txBody>
      </p:sp>
    </p:spTree>
    <p:extLst>
      <p:ext uri="{BB962C8B-B14F-4D97-AF65-F5344CB8AC3E}">
        <p14:creationId xmlns:p14="http://schemas.microsoft.com/office/powerpoint/2010/main" val="40705677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67ED3E2F-3212-2818-155D-43C889E873B5}"/>
              </a:ext>
            </a:extLst>
          </p:cNvPr>
          <p:cNvSpPr>
            <a:spLocks noGrp="1"/>
          </p:cNvSpPr>
          <p:nvPr>
            <p:ph type="dt" sz="half" idx="10"/>
          </p:nvPr>
        </p:nvSpPr>
        <p:spPr/>
        <p:txBody>
          <a:bodyPr/>
          <a:lstStyle/>
          <a:p>
            <a:fld id="{FFCEEB91-2768-4866-8DDB-3A5C89B0878B}" type="datetimeFigureOut">
              <a:rPr lang="pl-PL" smtClean="0"/>
              <a:t>04.07.2024</a:t>
            </a:fld>
            <a:endParaRPr lang="pl-PL"/>
          </a:p>
        </p:txBody>
      </p:sp>
      <p:sp>
        <p:nvSpPr>
          <p:cNvPr id="3" name="Symbol zastępczy stopki 2">
            <a:extLst>
              <a:ext uri="{FF2B5EF4-FFF2-40B4-BE49-F238E27FC236}">
                <a16:creationId xmlns:a16="http://schemas.microsoft.com/office/drawing/2014/main" id="{F53CFD34-7E0D-B87B-72FB-1148E521708D}"/>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2BBC30CC-84D7-54CC-1980-6ED5744E5800}"/>
              </a:ext>
            </a:extLst>
          </p:cNvPr>
          <p:cNvSpPr>
            <a:spLocks noGrp="1"/>
          </p:cNvSpPr>
          <p:nvPr>
            <p:ph type="sldNum" sz="quarter" idx="12"/>
          </p:nvPr>
        </p:nvSpPr>
        <p:spPr/>
        <p:txBody>
          <a:bodyPr/>
          <a:lstStyle/>
          <a:p>
            <a:fld id="{67DD8558-56B3-4435-BF50-E49DCA75ED6D}" type="slidenum">
              <a:rPr lang="pl-PL" smtClean="0"/>
              <a:t>‹#›</a:t>
            </a:fld>
            <a:endParaRPr lang="pl-PL"/>
          </a:p>
        </p:txBody>
      </p:sp>
    </p:spTree>
    <p:extLst>
      <p:ext uri="{BB962C8B-B14F-4D97-AF65-F5344CB8AC3E}">
        <p14:creationId xmlns:p14="http://schemas.microsoft.com/office/powerpoint/2010/main" val="2619575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3918E1-3C72-3AF4-74A6-EFB7AEB2355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CAF1C455-D17A-0F3B-C772-D1CA363650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D2FD794-3360-0F5C-00A9-24AEF04322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3F5B4C62-183D-F9A2-6C40-F9C4F6465829}"/>
              </a:ext>
            </a:extLst>
          </p:cNvPr>
          <p:cNvSpPr>
            <a:spLocks noGrp="1"/>
          </p:cNvSpPr>
          <p:nvPr>
            <p:ph type="dt" sz="half" idx="10"/>
          </p:nvPr>
        </p:nvSpPr>
        <p:spPr/>
        <p:txBody>
          <a:bodyPr/>
          <a:lstStyle/>
          <a:p>
            <a:fld id="{FFCEEB91-2768-4866-8DDB-3A5C89B0878B}" type="datetimeFigureOut">
              <a:rPr lang="pl-PL" smtClean="0"/>
              <a:t>04.07.2024</a:t>
            </a:fld>
            <a:endParaRPr lang="pl-PL"/>
          </a:p>
        </p:txBody>
      </p:sp>
      <p:sp>
        <p:nvSpPr>
          <p:cNvPr id="6" name="Symbol zastępczy stopki 5">
            <a:extLst>
              <a:ext uri="{FF2B5EF4-FFF2-40B4-BE49-F238E27FC236}">
                <a16:creationId xmlns:a16="http://schemas.microsoft.com/office/drawing/2014/main" id="{590138C7-8D33-9087-CA1E-1C64BA2EC64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BB4AD2F-3355-C8AC-48B3-38ECEDC94363}"/>
              </a:ext>
            </a:extLst>
          </p:cNvPr>
          <p:cNvSpPr>
            <a:spLocks noGrp="1"/>
          </p:cNvSpPr>
          <p:nvPr>
            <p:ph type="sldNum" sz="quarter" idx="12"/>
          </p:nvPr>
        </p:nvSpPr>
        <p:spPr/>
        <p:txBody>
          <a:bodyPr/>
          <a:lstStyle/>
          <a:p>
            <a:fld id="{67DD8558-56B3-4435-BF50-E49DCA75ED6D}" type="slidenum">
              <a:rPr lang="pl-PL" smtClean="0"/>
              <a:t>‹#›</a:t>
            </a:fld>
            <a:endParaRPr lang="pl-PL"/>
          </a:p>
        </p:txBody>
      </p:sp>
    </p:spTree>
    <p:extLst>
      <p:ext uri="{BB962C8B-B14F-4D97-AF65-F5344CB8AC3E}">
        <p14:creationId xmlns:p14="http://schemas.microsoft.com/office/powerpoint/2010/main" val="3165384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główek rozdział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ytuł 1"/>
          <p:cNvSpPr>
            <a:spLocks noGrp="1"/>
          </p:cNvSpPr>
          <p:nvPr>
            <p:ph type="title"/>
          </p:nvPr>
        </p:nvSpPr>
        <p:spPr>
          <a:xfrm>
            <a:off x="838202" y="2766220"/>
            <a:ext cx="10515600" cy="1325563"/>
          </a:xfrm>
          <a:prstGeom prst="rect">
            <a:avLst/>
          </a:prstGeom>
        </p:spPr>
        <p:txBody>
          <a:bodyPr anchor="ctr"/>
          <a:lstStyle>
            <a:lvl1pPr algn="ctr">
              <a:defRPr sz="4400">
                <a:latin typeface="Calibri" panose="020F0502020204030204" pitchFamily="34" charset="0"/>
              </a:defRPr>
            </a:lvl1pPr>
          </a:lstStyle>
          <a:p>
            <a:r>
              <a:rPr lang="pl-PL"/>
              <a:t>Kliknij, aby edytować styl</a:t>
            </a:r>
          </a:p>
        </p:txBody>
      </p:sp>
      <p:sp>
        <p:nvSpPr>
          <p:cNvPr id="5" name="Symbol zastępczy numeru slajdu 6"/>
          <p:cNvSpPr>
            <a:spLocks noGrp="1"/>
          </p:cNvSpPr>
          <p:nvPr>
            <p:ph type="sldNum" sz="quarter" idx="4"/>
          </p:nvPr>
        </p:nvSpPr>
        <p:spPr>
          <a:xfrm>
            <a:off x="11678919" y="6624374"/>
            <a:ext cx="513081" cy="233627"/>
          </a:xfrm>
          <a:prstGeom prst="rect">
            <a:avLst/>
          </a:prstGeom>
        </p:spPr>
        <p:txBody>
          <a:bodyPr vert="horz" lIns="91440" tIns="45720" rIns="91440" bIns="45720" rtlCol="0" anchor="ctr"/>
          <a:lstStyle>
            <a:lvl1pPr algn="ctr">
              <a:defRPr sz="1001">
                <a:solidFill>
                  <a:schemeClr val="bg1"/>
                </a:solidFill>
                <a:latin typeface="Calibri" panose="020F0502020204030204" pitchFamily="34" charset="0"/>
              </a:defRPr>
            </a:lvl1pPr>
          </a:lstStyle>
          <a:p>
            <a:fld id="{2E27F4D3-B96E-4B1F-B7AA-4577FB9564B4}" type="slidenum">
              <a:rPr lang="pl-PL" smtClean="0"/>
              <a:pPr/>
              <a:t>‹#›</a:t>
            </a:fld>
            <a:endParaRPr lang="pl-PL"/>
          </a:p>
        </p:txBody>
      </p:sp>
      <p:sp>
        <p:nvSpPr>
          <p:cNvPr id="6" name="Symbol zastępczy stopki 1"/>
          <p:cNvSpPr>
            <a:spLocks noGrp="1"/>
          </p:cNvSpPr>
          <p:nvPr>
            <p:ph type="ftr" sz="quarter" idx="3"/>
          </p:nvPr>
        </p:nvSpPr>
        <p:spPr>
          <a:xfrm>
            <a:off x="7548594" y="6624000"/>
            <a:ext cx="4112103" cy="234000"/>
          </a:xfrm>
          <a:prstGeom prst="rect">
            <a:avLst/>
          </a:prstGeom>
        </p:spPr>
        <p:txBody>
          <a:bodyPr vert="horz" lIns="91440" tIns="45720" rIns="91440" bIns="45720" rtlCol="0" anchor="ctr"/>
          <a:lstStyle>
            <a:lvl1pPr algn="r">
              <a:defRPr sz="1001">
                <a:solidFill>
                  <a:schemeClr val="bg1"/>
                </a:solidFill>
                <a:latin typeface="Calibri" panose="020F0502020204030204" pitchFamily="34" charset="0"/>
              </a:defRPr>
            </a:lvl1pPr>
          </a:lstStyle>
          <a:p>
            <a:endParaRPr lang="pl-PL"/>
          </a:p>
        </p:txBody>
      </p:sp>
    </p:spTree>
    <p:extLst>
      <p:ext uri="{BB962C8B-B14F-4D97-AF65-F5344CB8AC3E}">
        <p14:creationId xmlns:p14="http://schemas.microsoft.com/office/powerpoint/2010/main" val="38054969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6BDAB8-C9C6-E45C-5F3B-49CEADCA94DA}"/>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F3E21CBD-11F9-C601-1E80-F21F46AFFE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45B94C0E-7EB9-582F-AD32-1303F41384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051F1DC-3B10-E2FF-0BB9-2A9D9A592FA5}"/>
              </a:ext>
            </a:extLst>
          </p:cNvPr>
          <p:cNvSpPr>
            <a:spLocks noGrp="1"/>
          </p:cNvSpPr>
          <p:nvPr>
            <p:ph type="dt" sz="half" idx="10"/>
          </p:nvPr>
        </p:nvSpPr>
        <p:spPr/>
        <p:txBody>
          <a:bodyPr/>
          <a:lstStyle/>
          <a:p>
            <a:fld id="{FFCEEB91-2768-4866-8DDB-3A5C89B0878B}" type="datetimeFigureOut">
              <a:rPr lang="pl-PL" smtClean="0"/>
              <a:t>04.07.2024</a:t>
            </a:fld>
            <a:endParaRPr lang="pl-PL"/>
          </a:p>
        </p:txBody>
      </p:sp>
      <p:sp>
        <p:nvSpPr>
          <p:cNvPr id="6" name="Symbol zastępczy stopki 5">
            <a:extLst>
              <a:ext uri="{FF2B5EF4-FFF2-40B4-BE49-F238E27FC236}">
                <a16:creationId xmlns:a16="http://schemas.microsoft.com/office/drawing/2014/main" id="{6DCCD780-8258-534F-8A96-2FAF154C7E0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F7EC9EB-2D0D-F2AA-C0A9-B6E739A01606}"/>
              </a:ext>
            </a:extLst>
          </p:cNvPr>
          <p:cNvSpPr>
            <a:spLocks noGrp="1"/>
          </p:cNvSpPr>
          <p:nvPr>
            <p:ph type="sldNum" sz="quarter" idx="12"/>
          </p:nvPr>
        </p:nvSpPr>
        <p:spPr/>
        <p:txBody>
          <a:bodyPr/>
          <a:lstStyle/>
          <a:p>
            <a:fld id="{67DD8558-56B3-4435-BF50-E49DCA75ED6D}" type="slidenum">
              <a:rPr lang="pl-PL" smtClean="0"/>
              <a:t>‹#›</a:t>
            </a:fld>
            <a:endParaRPr lang="pl-PL"/>
          </a:p>
        </p:txBody>
      </p:sp>
    </p:spTree>
    <p:extLst>
      <p:ext uri="{BB962C8B-B14F-4D97-AF65-F5344CB8AC3E}">
        <p14:creationId xmlns:p14="http://schemas.microsoft.com/office/powerpoint/2010/main" val="14708439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040940-6065-7922-0C25-8281BC67831B}"/>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995D4F56-DCC3-4059-7EAB-0BCFD9798AF7}"/>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656A117-8F6D-2826-6DB8-55321E2753A1}"/>
              </a:ext>
            </a:extLst>
          </p:cNvPr>
          <p:cNvSpPr>
            <a:spLocks noGrp="1"/>
          </p:cNvSpPr>
          <p:nvPr>
            <p:ph type="dt" sz="half" idx="10"/>
          </p:nvPr>
        </p:nvSpPr>
        <p:spPr/>
        <p:txBody>
          <a:bodyPr/>
          <a:lstStyle/>
          <a:p>
            <a:fld id="{FFCEEB91-2768-4866-8DDB-3A5C89B0878B}" type="datetimeFigureOut">
              <a:rPr lang="pl-PL" smtClean="0"/>
              <a:t>04.07.2024</a:t>
            </a:fld>
            <a:endParaRPr lang="pl-PL"/>
          </a:p>
        </p:txBody>
      </p:sp>
      <p:sp>
        <p:nvSpPr>
          <p:cNvPr id="5" name="Symbol zastępczy stopki 4">
            <a:extLst>
              <a:ext uri="{FF2B5EF4-FFF2-40B4-BE49-F238E27FC236}">
                <a16:creationId xmlns:a16="http://schemas.microsoft.com/office/drawing/2014/main" id="{BF033933-B617-8CC0-4A98-974DA1D5A47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7C6A62A-A202-DAB8-3050-ED8A3B8AE2CC}"/>
              </a:ext>
            </a:extLst>
          </p:cNvPr>
          <p:cNvSpPr>
            <a:spLocks noGrp="1"/>
          </p:cNvSpPr>
          <p:nvPr>
            <p:ph type="sldNum" sz="quarter" idx="12"/>
          </p:nvPr>
        </p:nvSpPr>
        <p:spPr/>
        <p:txBody>
          <a:bodyPr/>
          <a:lstStyle/>
          <a:p>
            <a:fld id="{67DD8558-56B3-4435-BF50-E49DCA75ED6D}" type="slidenum">
              <a:rPr lang="pl-PL" smtClean="0"/>
              <a:t>‹#›</a:t>
            </a:fld>
            <a:endParaRPr lang="pl-PL"/>
          </a:p>
        </p:txBody>
      </p:sp>
    </p:spTree>
    <p:extLst>
      <p:ext uri="{BB962C8B-B14F-4D97-AF65-F5344CB8AC3E}">
        <p14:creationId xmlns:p14="http://schemas.microsoft.com/office/powerpoint/2010/main" val="17203509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9A9E3485-DEDC-D724-86EC-68F224AB91C4}"/>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D7DFA02D-D797-510F-EB9C-8FF8CB6B44B2}"/>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1F72AE0-BCA8-5FD1-1586-9CD1CCB2EA5E}"/>
              </a:ext>
            </a:extLst>
          </p:cNvPr>
          <p:cNvSpPr>
            <a:spLocks noGrp="1"/>
          </p:cNvSpPr>
          <p:nvPr>
            <p:ph type="dt" sz="half" idx="10"/>
          </p:nvPr>
        </p:nvSpPr>
        <p:spPr/>
        <p:txBody>
          <a:bodyPr/>
          <a:lstStyle/>
          <a:p>
            <a:fld id="{FFCEEB91-2768-4866-8DDB-3A5C89B0878B}" type="datetimeFigureOut">
              <a:rPr lang="pl-PL" smtClean="0"/>
              <a:t>04.07.2024</a:t>
            </a:fld>
            <a:endParaRPr lang="pl-PL"/>
          </a:p>
        </p:txBody>
      </p:sp>
      <p:sp>
        <p:nvSpPr>
          <p:cNvPr id="5" name="Symbol zastępczy stopki 4">
            <a:extLst>
              <a:ext uri="{FF2B5EF4-FFF2-40B4-BE49-F238E27FC236}">
                <a16:creationId xmlns:a16="http://schemas.microsoft.com/office/drawing/2014/main" id="{F9B6C83D-FC2F-2F0E-3C9A-2145B03B71B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4DC9047-D691-83EC-4763-542E82F85BCA}"/>
              </a:ext>
            </a:extLst>
          </p:cNvPr>
          <p:cNvSpPr>
            <a:spLocks noGrp="1"/>
          </p:cNvSpPr>
          <p:nvPr>
            <p:ph type="sldNum" sz="quarter" idx="12"/>
          </p:nvPr>
        </p:nvSpPr>
        <p:spPr/>
        <p:txBody>
          <a:bodyPr/>
          <a:lstStyle/>
          <a:p>
            <a:fld id="{67DD8558-56B3-4435-BF50-E49DCA75ED6D}" type="slidenum">
              <a:rPr lang="pl-PL" smtClean="0"/>
              <a:t>‹#›</a:t>
            </a:fld>
            <a:endParaRPr lang="pl-PL"/>
          </a:p>
        </p:txBody>
      </p:sp>
    </p:spTree>
    <p:extLst>
      <p:ext uri="{BB962C8B-B14F-4D97-AF65-F5344CB8AC3E}">
        <p14:creationId xmlns:p14="http://schemas.microsoft.com/office/powerpoint/2010/main" val="36399932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7" y="1280271"/>
            <a:ext cx="6506332" cy="4525962"/>
          </a:xfrm>
          <a:prstGeom prst="rect">
            <a:avLst/>
          </a:prstGeom>
        </p:spPr>
        <p:txBody>
          <a:bodyPr/>
          <a:lstStyle>
            <a:lvl1pPr>
              <a:lnSpc>
                <a:spcPct val="125000"/>
              </a:lnSpc>
              <a:defRPr sz="1500">
                <a:latin typeface="Calibri" panose="020F0502020204030204" pitchFamily="34" charset="0"/>
              </a:defRPr>
            </a:lvl1pPr>
            <a:lvl2pPr>
              <a:lnSpc>
                <a:spcPct val="125000"/>
              </a:lnSpc>
              <a:defRPr sz="1500">
                <a:latin typeface="Calibri" panose="020F0502020204030204" pitchFamily="34" charset="0"/>
              </a:defRPr>
            </a:lvl2pPr>
            <a:lvl3pPr>
              <a:lnSpc>
                <a:spcPct val="125000"/>
              </a:lnSpc>
              <a:defRPr sz="1500">
                <a:latin typeface="Calibri" panose="020F0502020204030204" pitchFamily="34" charset="0"/>
              </a:defRPr>
            </a:lvl3pPr>
            <a:lvl4pPr>
              <a:lnSpc>
                <a:spcPct val="125000"/>
              </a:lnSpc>
              <a:defRPr sz="1500">
                <a:latin typeface="Calibri" panose="020F0502020204030204" pitchFamily="34" charset="0"/>
              </a:defRPr>
            </a:lvl4pPr>
            <a:lvl5pPr>
              <a:lnSpc>
                <a:spcPct val="125000"/>
              </a:lnSpc>
              <a:defRPr sz="1500">
                <a:latin typeface="Calibri" panose="020F0502020204030204" pitchFamily="34" charset="0"/>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17" name="Symbol zastępczy wykresu 16"/>
          <p:cNvSpPr>
            <a:spLocks noGrp="1"/>
          </p:cNvSpPr>
          <p:nvPr>
            <p:ph type="chart" sz="quarter" idx="11"/>
          </p:nvPr>
        </p:nvSpPr>
        <p:spPr>
          <a:xfrm>
            <a:off x="7794627" y="1280271"/>
            <a:ext cx="3884613" cy="4525962"/>
          </a:xfrm>
          <a:prstGeom prst="rect">
            <a:avLst/>
          </a:prstGeom>
        </p:spPr>
        <p:txBody>
          <a:bodyPr/>
          <a:lstStyle>
            <a:lvl1pPr marL="0" indent="0">
              <a:buNone/>
              <a:defRPr>
                <a:latin typeface="Calibri" panose="020F0502020204030204" pitchFamily="34" charset="0"/>
              </a:defRPr>
            </a:lvl1pPr>
          </a:lstStyle>
          <a:p>
            <a:endParaRPr lang="pl-PL"/>
          </a:p>
        </p:txBody>
      </p:sp>
      <p:sp>
        <p:nvSpPr>
          <p:cNvPr id="19" name="Tytuł 18"/>
          <p:cNvSpPr>
            <a:spLocks noGrp="1"/>
          </p:cNvSpPr>
          <p:nvPr>
            <p:ph type="title"/>
          </p:nvPr>
        </p:nvSpPr>
        <p:spPr>
          <a:xfrm>
            <a:off x="498475" y="121763"/>
            <a:ext cx="6975476" cy="742304"/>
          </a:xfrm>
          <a:prstGeom prst="rect">
            <a:avLst/>
          </a:prstGeom>
        </p:spPr>
        <p:txBody>
          <a:bodyPr anchor="ctr"/>
          <a:lstStyle>
            <a:lvl1pPr>
              <a:defRPr sz="2500">
                <a:latin typeface="Calibri" panose="020F0502020204030204" pitchFamily="34" charset="0"/>
              </a:defRPr>
            </a:lvl1pPr>
          </a:lstStyle>
          <a:p>
            <a:r>
              <a:rPr lang="pl-PL"/>
              <a:t>Kliknij, aby edytować styl</a:t>
            </a:r>
          </a:p>
        </p:txBody>
      </p:sp>
      <p:sp>
        <p:nvSpPr>
          <p:cNvPr id="8" name="Symbol zastępczy numeru slajdu 6"/>
          <p:cNvSpPr>
            <a:spLocks noGrp="1"/>
          </p:cNvSpPr>
          <p:nvPr>
            <p:ph type="sldNum" sz="quarter" idx="4"/>
          </p:nvPr>
        </p:nvSpPr>
        <p:spPr>
          <a:xfrm>
            <a:off x="11678919" y="6624374"/>
            <a:ext cx="513081" cy="233627"/>
          </a:xfrm>
          <a:prstGeom prst="rect">
            <a:avLst/>
          </a:prstGeom>
        </p:spPr>
        <p:txBody>
          <a:bodyPr vert="horz" lIns="91440" tIns="45720" rIns="91440" bIns="45720" rtlCol="0" anchor="ctr"/>
          <a:lstStyle>
            <a:lvl1pPr algn="ctr">
              <a:defRPr sz="1001">
                <a:solidFill>
                  <a:schemeClr val="bg1"/>
                </a:solidFill>
                <a:latin typeface="Calibri" panose="020F0502020204030204" pitchFamily="34" charset="0"/>
              </a:defRPr>
            </a:lvl1pPr>
          </a:lstStyle>
          <a:p>
            <a:fld id="{2E27F4D3-B96E-4B1F-B7AA-4577FB9564B4}" type="slidenum">
              <a:rPr lang="pl-PL" smtClean="0"/>
              <a:pPr/>
              <a:t>‹#›</a:t>
            </a:fld>
            <a:endParaRPr lang="pl-PL"/>
          </a:p>
        </p:txBody>
      </p:sp>
      <p:sp>
        <p:nvSpPr>
          <p:cNvPr id="9" name="Symbol zastępczy stopki 1"/>
          <p:cNvSpPr>
            <a:spLocks noGrp="1"/>
          </p:cNvSpPr>
          <p:nvPr>
            <p:ph type="ftr" sz="quarter" idx="3"/>
          </p:nvPr>
        </p:nvSpPr>
        <p:spPr>
          <a:xfrm>
            <a:off x="7548594" y="6624000"/>
            <a:ext cx="4112103" cy="234000"/>
          </a:xfrm>
          <a:prstGeom prst="rect">
            <a:avLst/>
          </a:prstGeom>
        </p:spPr>
        <p:txBody>
          <a:bodyPr vert="horz" lIns="91440" tIns="45720" rIns="91440" bIns="45720" rtlCol="0" anchor="ctr"/>
          <a:lstStyle>
            <a:lvl1pPr algn="r">
              <a:defRPr sz="1001">
                <a:solidFill>
                  <a:schemeClr val="bg1"/>
                </a:solidFill>
                <a:latin typeface="Calibri" panose="020F0502020204030204" pitchFamily="34" charset="0"/>
              </a:defRPr>
            </a:lvl1pPr>
          </a:lstStyle>
          <a:p>
            <a:endParaRPr lang="pl-PL"/>
          </a:p>
        </p:txBody>
      </p:sp>
    </p:spTree>
    <p:extLst>
      <p:ext uri="{BB962C8B-B14F-4D97-AF65-F5344CB8AC3E}">
        <p14:creationId xmlns:p14="http://schemas.microsoft.com/office/powerpoint/2010/main" val="3244121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4CC1B8C-8738-447A-A8EA-91D0120AFE1E}" type="datetimeFigureOut">
              <a:rPr lang="pl-PL" smtClean="0"/>
              <a:t>04.07.2024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175551-8E88-4CE0-B201-4B93A74110BD}" type="slidenum">
              <a:rPr lang="pl-PL" smtClean="0"/>
              <a:t>‹#›</a:t>
            </a:fld>
            <a:endParaRPr lang="pl-PL"/>
          </a:p>
        </p:txBody>
      </p:sp>
    </p:spTree>
    <p:extLst>
      <p:ext uri="{BB962C8B-B14F-4D97-AF65-F5344CB8AC3E}">
        <p14:creationId xmlns:p14="http://schemas.microsoft.com/office/powerpoint/2010/main" val="19706966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4CC1B8C-8738-447A-A8EA-91D0120AFE1E}" type="datetimeFigureOut">
              <a:rPr lang="pl-PL" smtClean="0"/>
              <a:t>04.07.2024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175551-8E88-4CE0-B201-4B93A74110BD}" type="slidenum">
              <a:rPr lang="pl-PL" smtClean="0"/>
              <a:t>‹#›</a:t>
            </a:fld>
            <a:endParaRPr lang="pl-PL"/>
          </a:p>
        </p:txBody>
      </p:sp>
    </p:spTree>
    <p:extLst>
      <p:ext uri="{BB962C8B-B14F-4D97-AF65-F5344CB8AC3E}">
        <p14:creationId xmlns:p14="http://schemas.microsoft.com/office/powerpoint/2010/main" val="35613202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C4CC1B8C-8738-447A-A8EA-91D0120AFE1E}" type="datetimeFigureOut">
              <a:rPr lang="pl-PL" smtClean="0"/>
              <a:t>04.07.2024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175551-8E88-4CE0-B201-4B93A74110BD}" type="slidenum">
              <a:rPr lang="pl-PL" smtClean="0"/>
              <a:t>‹#›</a:t>
            </a:fld>
            <a:endParaRPr lang="pl-PL"/>
          </a:p>
        </p:txBody>
      </p:sp>
    </p:spTree>
    <p:extLst>
      <p:ext uri="{BB962C8B-B14F-4D97-AF65-F5344CB8AC3E}">
        <p14:creationId xmlns:p14="http://schemas.microsoft.com/office/powerpoint/2010/main" val="32485637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4CC1B8C-8738-447A-A8EA-91D0120AFE1E}" type="datetimeFigureOut">
              <a:rPr lang="pl-PL" smtClean="0"/>
              <a:t>04.07.2024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F175551-8E88-4CE0-B201-4B93A74110BD}" type="slidenum">
              <a:rPr lang="pl-PL" smtClean="0"/>
              <a:t>‹#›</a:t>
            </a:fld>
            <a:endParaRPr lang="pl-PL"/>
          </a:p>
        </p:txBody>
      </p:sp>
    </p:spTree>
    <p:extLst>
      <p:ext uri="{BB962C8B-B14F-4D97-AF65-F5344CB8AC3E}">
        <p14:creationId xmlns:p14="http://schemas.microsoft.com/office/powerpoint/2010/main" val="20687287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4CC1B8C-8738-447A-A8EA-91D0120AFE1E}" type="datetimeFigureOut">
              <a:rPr lang="pl-PL" smtClean="0"/>
              <a:t>04.07.2024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9F175551-8E88-4CE0-B201-4B93A74110BD}" type="slidenum">
              <a:rPr lang="pl-PL" smtClean="0"/>
              <a:t>‹#›</a:t>
            </a:fld>
            <a:endParaRPr lang="pl-PL"/>
          </a:p>
        </p:txBody>
      </p:sp>
    </p:spTree>
    <p:extLst>
      <p:ext uri="{BB962C8B-B14F-4D97-AF65-F5344CB8AC3E}">
        <p14:creationId xmlns:p14="http://schemas.microsoft.com/office/powerpoint/2010/main" val="37821420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4CC1B8C-8738-447A-A8EA-91D0120AFE1E}" type="datetimeFigureOut">
              <a:rPr lang="pl-PL" smtClean="0"/>
              <a:t>04.07.2024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9F175551-8E88-4CE0-B201-4B93A74110BD}" type="slidenum">
              <a:rPr lang="pl-PL" smtClean="0"/>
              <a:t>‹#›</a:t>
            </a:fld>
            <a:endParaRPr lang="pl-PL"/>
          </a:p>
        </p:txBody>
      </p:sp>
    </p:spTree>
    <p:extLst>
      <p:ext uri="{BB962C8B-B14F-4D97-AF65-F5344CB8AC3E}">
        <p14:creationId xmlns:p14="http://schemas.microsoft.com/office/powerpoint/2010/main" val="1958239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główek rozdziału_kolo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ytuł 1"/>
          <p:cNvSpPr>
            <a:spLocks noGrp="1"/>
          </p:cNvSpPr>
          <p:nvPr>
            <p:ph type="title"/>
          </p:nvPr>
        </p:nvSpPr>
        <p:spPr>
          <a:xfrm>
            <a:off x="838202" y="2766220"/>
            <a:ext cx="10515600" cy="1325563"/>
          </a:xfrm>
          <a:prstGeom prst="rect">
            <a:avLst/>
          </a:prstGeom>
        </p:spPr>
        <p:txBody>
          <a:bodyPr anchor="ctr"/>
          <a:lstStyle>
            <a:lvl1pPr algn="ctr">
              <a:defRPr sz="4400">
                <a:latin typeface="Calibri" panose="020F0502020204030204" pitchFamily="34" charset="0"/>
              </a:defRPr>
            </a:lvl1pPr>
          </a:lstStyle>
          <a:p>
            <a:r>
              <a:rPr lang="pl-PL"/>
              <a:t>Kliknij, aby edytować styl</a:t>
            </a:r>
          </a:p>
        </p:txBody>
      </p:sp>
      <p:sp>
        <p:nvSpPr>
          <p:cNvPr id="5" name="Symbol zastępczy numeru slajdu 6"/>
          <p:cNvSpPr>
            <a:spLocks noGrp="1"/>
          </p:cNvSpPr>
          <p:nvPr>
            <p:ph type="sldNum" sz="quarter" idx="4"/>
          </p:nvPr>
        </p:nvSpPr>
        <p:spPr>
          <a:xfrm>
            <a:off x="11678919" y="6624374"/>
            <a:ext cx="513081" cy="233627"/>
          </a:xfrm>
          <a:prstGeom prst="rect">
            <a:avLst/>
          </a:prstGeom>
        </p:spPr>
        <p:txBody>
          <a:bodyPr vert="horz" lIns="91440" tIns="45720" rIns="91440" bIns="45720" rtlCol="0" anchor="ctr"/>
          <a:lstStyle>
            <a:lvl1pPr algn="ctr">
              <a:defRPr sz="1001">
                <a:solidFill>
                  <a:schemeClr val="bg1"/>
                </a:solidFill>
                <a:latin typeface="Calibri" panose="020F0502020204030204" pitchFamily="34" charset="0"/>
              </a:defRPr>
            </a:lvl1pPr>
          </a:lstStyle>
          <a:p>
            <a:fld id="{2E27F4D3-B96E-4B1F-B7AA-4577FB9564B4}" type="slidenum">
              <a:rPr lang="pl-PL" smtClean="0"/>
              <a:pPr/>
              <a:t>‹#›</a:t>
            </a:fld>
            <a:endParaRPr lang="pl-PL"/>
          </a:p>
        </p:txBody>
      </p:sp>
      <p:sp>
        <p:nvSpPr>
          <p:cNvPr id="6" name="Symbol zastępczy stopki 1"/>
          <p:cNvSpPr>
            <a:spLocks noGrp="1"/>
          </p:cNvSpPr>
          <p:nvPr>
            <p:ph type="ftr" sz="quarter" idx="3"/>
          </p:nvPr>
        </p:nvSpPr>
        <p:spPr>
          <a:xfrm>
            <a:off x="7548594" y="6624000"/>
            <a:ext cx="4112103" cy="234000"/>
          </a:xfrm>
          <a:prstGeom prst="rect">
            <a:avLst/>
          </a:prstGeom>
        </p:spPr>
        <p:txBody>
          <a:bodyPr vert="horz" lIns="91440" tIns="45720" rIns="91440" bIns="45720" rtlCol="0" anchor="ctr"/>
          <a:lstStyle>
            <a:lvl1pPr algn="r">
              <a:defRPr sz="1001">
                <a:solidFill>
                  <a:schemeClr val="bg1"/>
                </a:solidFill>
                <a:latin typeface="Calibri" panose="020F0502020204030204" pitchFamily="34" charset="0"/>
              </a:defRPr>
            </a:lvl1pPr>
          </a:lstStyle>
          <a:p>
            <a:endParaRPr lang="pl-PL"/>
          </a:p>
        </p:txBody>
      </p:sp>
    </p:spTree>
    <p:extLst>
      <p:ext uri="{BB962C8B-B14F-4D97-AF65-F5344CB8AC3E}">
        <p14:creationId xmlns:p14="http://schemas.microsoft.com/office/powerpoint/2010/main" val="30437204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4CC1B8C-8738-447A-A8EA-91D0120AFE1E}" type="datetimeFigureOut">
              <a:rPr lang="pl-PL" smtClean="0"/>
              <a:t>04.07.2024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9F175551-8E88-4CE0-B201-4B93A74110BD}" type="slidenum">
              <a:rPr lang="pl-PL" smtClean="0"/>
              <a:t>‹#›</a:t>
            </a:fld>
            <a:endParaRPr lang="pl-PL"/>
          </a:p>
        </p:txBody>
      </p:sp>
    </p:spTree>
    <p:extLst>
      <p:ext uri="{BB962C8B-B14F-4D97-AF65-F5344CB8AC3E}">
        <p14:creationId xmlns:p14="http://schemas.microsoft.com/office/powerpoint/2010/main" val="5345594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C4CC1B8C-8738-447A-A8EA-91D0120AFE1E}" type="datetimeFigureOut">
              <a:rPr lang="pl-PL" smtClean="0"/>
              <a:t>04.07.2024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F175551-8E88-4CE0-B201-4B93A74110BD}" type="slidenum">
              <a:rPr lang="pl-PL" smtClean="0"/>
              <a:t>‹#›</a:t>
            </a:fld>
            <a:endParaRPr lang="pl-PL"/>
          </a:p>
        </p:txBody>
      </p:sp>
    </p:spTree>
    <p:extLst>
      <p:ext uri="{BB962C8B-B14F-4D97-AF65-F5344CB8AC3E}">
        <p14:creationId xmlns:p14="http://schemas.microsoft.com/office/powerpoint/2010/main" val="19916698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C4CC1B8C-8738-447A-A8EA-91D0120AFE1E}" type="datetimeFigureOut">
              <a:rPr lang="pl-PL" smtClean="0"/>
              <a:t>04.07.2024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F175551-8E88-4CE0-B201-4B93A74110BD}" type="slidenum">
              <a:rPr lang="pl-PL" smtClean="0"/>
              <a:t>‹#›</a:t>
            </a:fld>
            <a:endParaRPr lang="pl-PL"/>
          </a:p>
        </p:txBody>
      </p:sp>
    </p:spTree>
    <p:extLst>
      <p:ext uri="{BB962C8B-B14F-4D97-AF65-F5344CB8AC3E}">
        <p14:creationId xmlns:p14="http://schemas.microsoft.com/office/powerpoint/2010/main" val="5243893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4CC1B8C-8738-447A-A8EA-91D0120AFE1E}" type="datetimeFigureOut">
              <a:rPr lang="pl-PL" smtClean="0"/>
              <a:t>04.07.2024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175551-8E88-4CE0-B201-4B93A74110BD}" type="slidenum">
              <a:rPr lang="pl-PL" smtClean="0"/>
              <a:t>‹#›</a:t>
            </a:fld>
            <a:endParaRPr lang="pl-PL"/>
          </a:p>
        </p:txBody>
      </p:sp>
    </p:spTree>
    <p:extLst>
      <p:ext uri="{BB962C8B-B14F-4D97-AF65-F5344CB8AC3E}">
        <p14:creationId xmlns:p14="http://schemas.microsoft.com/office/powerpoint/2010/main" val="2105737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4CC1B8C-8738-447A-A8EA-91D0120AFE1E}" type="datetimeFigureOut">
              <a:rPr lang="pl-PL" smtClean="0"/>
              <a:t>04.07.2024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175551-8E88-4CE0-B201-4B93A74110BD}" type="slidenum">
              <a:rPr lang="pl-PL" smtClean="0"/>
              <a:t>‹#›</a:t>
            </a:fld>
            <a:endParaRPr lang="pl-PL"/>
          </a:p>
        </p:txBody>
      </p:sp>
    </p:spTree>
    <p:extLst>
      <p:ext uri="{BB962C8B-B14F-4D97-AF65-F5344CB8AC3E}">
        <p14:creationId xmlns:p14="http://schemas.microsoft.com/office/powerpoint/2010/main" val="40518877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7" y="1280271"/>
            <a:ext cx="6506332" cy="4525962"/>
          </a:xfrm>
          <a:prstGeom prst="rect">
            <a:avLst/>
          </a:prstGeom>
        </p:spPr>
        <p:txBody>
          <a:bodyPr/>
          <a:lstStyle>
            <a:lvl1pPr>
              <a:lnSpc>
                <a:spcPct val="125000"/>
              </a:lnSpc>
              <a:defRPr sz="1500">
                <a:latin typeface="Calibri" panose="020F0502020204030204" pitchFamily="34" charset="0"/>
              </a:defRPr>
            </a:lvl1pPr>
            <a:lvl2pPr>
              <a:lnSpc>
                <a:spcPct val="125000"/>
              </a:lnSpc>
              <a:defRPr sz="1500">
                <a:latin typeface="Calibri" panose="020F0502020204030204" pitchFamily="34" charset="0"/>
              </a:defRPr>
            </a:lvl2pPr>
            <a:lvl3pPr>
              <a:lnSpc>
                <a:spcPct val="125000"/>
              </a:lnSpc>
              <a:defRPr sz="1500">
                <a:latin typeface="Calibri" panose="020F0502020204030204" pitchFamily="34" charset="0"/>
              </a:defRPr>
            </a:lvl3pPr>
            <a:lvl4pPr>
              <a:lnSpc>
                <a:spcPct val="125000"/>
              </a:lnSpc>
              <a:defRPr sz="1500">
                <a:latin typeface="Calibri" panose="020F0502020204030204" pitchFamily="34" charset="0"/>
              </a:defRPr>
            </a:lvl4pPr>
            <a:lvl5pPr>
              <a:lnSpc>
                <a:spcPct val="125000"/>
              </a:lnSpc>
              <a:defRPr sz="1500">
                <a:latin typeface="Calibri" panose="020F0502020204030204" pitchFamily="34" charset="0"/>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17" name="Symbol zastępczy wykresu 16"/>
          <p:cNvSpPr>
            <a:spLocks noGrp="1"/>
          </p:cNvSpPr>
          <p:nvPr>
            <p:ph type="chart" sz="quarter" idx="11"/>
          </p:nvPr>
        </p:nvSpPr>
        <p:spPr>
          <a:xfrm>
            <a:off x="7794627" y="1280271"/>
            <a:ext cx="3884613" cy="4525962"/>
          </a:xfrm>
          <a:prstGeom prst="rect">
            <a:avLst/>
          </a:prstGeom>
        </p:spPr>
        <p:txBody>
          <a:bodyPr/>
          <a:lstStyle>
            <a:lvl1pPr marL="0" indent="0">
              <a:buNone/>
              <a:defRPr>
                <a:latin typeface="Calibri" panose="020F0502020204030204" pitchFamily="34" charset="0"/>
              </a:defRPr>
            </a:lvl1pPr>
          </a:lstStyle>
          <a:p>
            <a:endParaRPr lang="pl-PL"/>
          </a:p>
        </p:txBody>
      </p:sp>
      <p:sp>
        <p:nvSpPr>
          <p:cNvPr id="19" name="Tytuł 18"/>
          <p:cNvSpPr>
            <a:spLocks noGrp="1"/>
          </p:cNvSpPr>
          <p:nvPr>
            <p:ph type="title"/>
          </p:nvPr>
        </p:nvSpPr>
        <p:spPr>
          <a:xfrm>
            <a:off x="498475" y="121763"/>
            <a:ext cx="6975476" cy="742304"/>
          </a:xfrm>
          <a:prstGeom prst="rect">
            <a:avLst/>
          </a:prstGeom>
        </p:spPr>
        <p:txBody>
          <a:bodyPr anchor="ctr"/>
          <a:lstStyle>
            <a:lvl1pPr>
              <a:defRPr sz="2500">
                <a:latin typeface="Calibri" panose="020F0502020204030204" pitchFamily="34" charset="0"/>
              </a:defRPr>
            </a:lvl1pPr>
          </a:lstStyle>
          <a:p>
            <a:r>
              <a:rPr lang="pl-PL"/>
              <a:t>Kliknij, aby edytować styl</a:t>
            </a:r>
          </a:p>
        </p:txBody>
      </p:sp>
      <p:sp>
        <p:nvSpPr>
          <p:cNvPr id="8" name="Symbol zastępczy numeru slajdu 6"/>
          <p:cNvSpPr>
            <a:spLocks noGrp="1"/>
          </p:cNvSpPr>
          <p:nvPr>
            <p:ph type="sldNum" sz="quarter" idx="4"/>
          </p:nvPr>
        </p:nvSpPr>
        <p:spPr>
          <a:xfrm>
            <a:off x="11678919" y="6624374"/>
            <a:ext cx="513081" cy="233627"/>
          </a:xfrm>
          <a:prstGeom prst="rect">
            <a:avLst/>
          </a:prstGeom>
        </p:spPr>
        <p:txBody>
          <a:bodyPr vert="horz" lIns="91440" tIns="45720" rIns="91440" bIns="45720" rtlCol="0" anchor="ctr"/>
          <a:lstStyle>
            <a:lvl1pPr algn="ctr">
              <a:defRPr sz="1001">
                <a:solidFill>
                  <a:schemeClr val="bg1"/>
                </a:solidFill>
                <a:latin typeface="Calibri" panose="020F0502020204030204" pitchFamily="34" charset="0"/>
              </a:defRPr>
            </a:lvl1pPr>
          </a:lstStyle>
          <a:p>
            <a:fld id="{2E27F4D3-B96E-4B1F-B7AA-4577FB9564B4}" type="slidenum">
              <a:rPr lang="pl-PL" smtClean="0"/>
              <a:pPr/>
              <a:t>‹#›</a:t>
            </a:fld>
            <a:endParaRPr lang="pl-PL"/>
          </a:p>
        </p:txBody>
      </p:sp>
      <p:sp>
        <p:nvSpPr>
          <p:cNvPr id="9" name="Symbol zastępczy stopki 1"/>
          <p:cNvSpPr>
            <a:spLocks noGrp="1"/>
          </p:cNvSpPr>
          <p:nvPr>
            <p:ph type="ftr" sz="quarter" idx="3"/>
          </p:nvPr>
        </p:nvSpPr>
        <p:spPr>
          <a:xfrm>
            <a:off x="7548594" y="6624000"/>
            <a:ext cx="4112103" cy="234000"/>
          </a:xfrm>
          <a:prstGeom prst="rect">
            <a:avLst/>
          </a:prstGeom>
        </p:spPr>
        <p:txBody>
          <a:bodyPr vert="horz" lIns="91440" tIns="45720" rIns="91440" bIns="45720" rtlCol="0" anchor="ctr"/>
          <a:lstStyle>
            <a:lvl1pPr algn="r">
              <a:defRPr sz="1001">
                <a:solidFill>
                  <a:schemeClr val="bg1"/>
                </a:solidFill>
                <a:latin typeface="Calibri" panose="020F0502020204030204" pitchFamily="34" charset="0"/>
              </a:defRPr>
            </a:lvl1pPr>
          </a:lstStyle>
          <a:p>
            <a:endParaRPr lang="pl-PL"/>
          </a:p>
        </p:txBody>
      </p:sp>
    </p:spTree>
    <p:extLst>
      <p:ext uri="{BB962C8B-B14F-4D97-AF65-F5344CB8AC3E}">
        <p14:creationId xmlns:p14="http://schemas.microsoft.com/office/powerpoint/2010/main" val="3942029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7" y="1280271"/>
            <a:ext cx="6506332" cy="4525962"/>
          </a:xfrm>
          <a:prstGeom prst="rect">
            <a:avLst/>
          </a:prstGeom>
        </p:spPr>
        <p:txBody>
          <a:bodyPr/>
          <a:lstStyle>
            <a:lvl1pPr>
              <a:lnSpc>
                <a:spcPct val="125000"/>
              </a:lnSpc>
              <a:defRPr sz="1500">
                <a:latin typeface="Calibri" panose="020F0502020204030204" pitchFamily="34" charset="0"/>
              </a:defRPr>
            </a:lvl1pPr>
            <a:lvl2pPr>
              <a:lnSpc>
                <a:spcPct val="125000"/>
              </a:lnSpc>
              <a:defRPr sz="1500">
                <a:latin typeface="Calibri" panose="020F0502020204030204" pitchFamily="34" charset="0"/>
              </a:defRPr>
            </a:lvl2pPr>
            <a:lvl3pPr>
              <a:lnSpc>
                <a:spcPct val="125000"/>
              </a:lnSpc>
              <a:defRPr sz="1500">
                <a:latin typeface="Calibri" panose="020F0502020204030204" pitchFamily="34" charset="0"/>
              </a:defRPr>
            </a:lvl3pPr>
            <a:lvl4pPr>
              <a:lnSpc>
                <a:spcPct val="125000"/>
              </a:lnSpc>
              <a:defRPr sz="1500">
                <a:latin typeface="Calibri" panose="020F0502020204030204" pitchFamily="34" charset="0"/>
              </a:defRPr>
            </a:lvl4pPr>
            <a:lvl5pPr>
              <a:lnSpc>
                <a:spcPct val="125000"/>
              </a:lnSpc>
              <a:defRPr sz="1500">
                <a:latin typeface="Calibri" panose="020F0502020204030204" pitchFamily="34" charset="0"/>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17" name="Symbol zastępczy wykresu 16"/>
          <p:cNvSpPr>
            <a:spLocks noGrp="1"/>
          </p:cNvSpPr>
          <p:nvPr>
            <p:ph type="chart" sz="quarter" idx="11"/>
          </p:nvPr>
        </p:nvSpPr>
        <p:spPr>
          <a:xfrm>
            <a:off x="7794627" y="1280271"/>
            <a:ext cx="3884613" cy="4525962"/>
          </a:xfrm>
          <a:prstGeom prst="rect">
            <a:avLst/>
          </a:prstGeom>
        </p:spPr>
        <p:txBody>
          <a:bodyPr/>
          <a:lstStyle>
            <a:lvl1pPr marL="0" indent="0">
              <a:buNone/>
              <a:defRPr>
                <a:latin typeface="Calibri" panose="020F0502020204030204" pitchFamily="34" charset="0"/>
              </a:defRPr>
            </a:lvl1pPr>
          </a:lstStyle>
          <a:p>
            <a:endParaRPr lang="pl-PL"/>
          </a:p>
        </p:txBody>
      </p:sp>
      <p:sp>
        <p:nvSpPr>
          <p:cNvPr id="19" name="Tytuł 18"/>
          <p:cNvSpPr>
            <a:spLocks noGrp="1"/>
          </p:cNvSpPr>
          <p:nvPr>
            <p:ph type="title"/>
          </p:nvPr>
        </p:nvSpPr>
        <p:spPr>
          <a:xfrm>
            <a:off x="498475" y="121763"/>
            <a:ext cx="6975476" cy="742304"/>
          </a:xfrm>
          <a:prstGeom prst="rect">
            <a:avLst/>
          </a:prstGeom>
        </p:spPr>
        <p:txBody>
          <a:bodyPr anchor="ctr"/>
          <a:lstStyle>
            <a:lvl1pPr>
              <a:defRPr sz="2500">
                <a:latin typeface="Calibri" panose="020F0502020204030204" pitchFamily="34" charset="0"/>
              </a:defRPr>
            </a:lvl1pPr>
          </a:lstStyle>
          <a:p>
            <a:r>
              <a:rPr lang="pl-PL"/>
              <a:t>Kliknij, aby edytować styl</a:t>
            </a:r>
          </a:p>
        </p:txBody>
      </p:sp>
      <p:sp>
        <p:nvSpPr>
          <p:cNvPr id="8" name="Symbol zastępczy numeru slajdu 6"/>
          <p:cNvSpPr>
            <a:spLocks noGrp="1"/>
          </p:cNvSpPr>
          <p:nvPr>
            <p:ph type="sldNum" sz="quarter" idx="4"/>
          </p:nvPr>
        </p:nvSpPr>
        <p:spPr>
          <a:xfrm>
            <a:off x="11678919" y="6624374"/>
            <a:ext cx="513081" cy="233627"/>
          </a:xfrm>
          <a:prstGeom prst="rect">
            <a:avLst/>
          </a:prstGeom>
        </p:spPr>
        <p:txBody>
          <a:bodyPr vert="horz" lIns="91440" tIns="45720" rIns="91440" bIns="45720" rtlCol="0" anchor="ctr"/>
          <a:lstStyle>
            <a:lvl1pPr algn="ctr">
              <a:defRPr sz="1001">
                <a:solidFill>
                  <a:schemeClr val="bg1"/>
                </a:solidFill>
                <a:latin typeface="Calibri" panose="020F0502020204030204" pitchFamily="34" charset="0"/>
              </a:defRPr>
            </a:lvl1pPr>
          </a:lstStyle>
          <a:p>
            <a:fld id="{2E27F4D3-B96E-4B1F-B7AA-4577FB9564B4}" type="slidenum">
              <a:rPr lang="pl-PL" smtClean="0"/>
              <a:pPr/>
              <a:t>‹#›</a:t>
            </a:fld>
            <a:endParaRPr lang="pl-PL"/>
          </a:p>
        </p:txBody>
      </p:sp>
      <p:sp>
        <p:nvSpPr>
          <p:cNvPr id="9" name="Symbol zastępczy stopki 1"/>
          <p:cNvSpPr>
            <a:spLocks noGrp="1"/>
          </p:cNvSpPr>
          <p:nvPr>
            <p:ph type="ftr" sz="quarter" idx="3"/>
          </p:nvPr>
        </p:nvSpPr>
        <p:spPr>
          <a:xfrm>
            <a:off x="7548594" y="6624000"/>
            <a:ext cx="4112103" cy="234000"/>
          </a:xfrm>
          <a:prstGeom prst="rect">
            <a:avLst/>
          </a:prstGeom>
        </p:spPr>
        <p:txBody>
          <a:bodyPr vert="horz" lIns="91440" tIns="45720" rIns="91440" bIns="45720" rtlCol="0" anchor="ctr"/>
          <a:lstStyle>
            <a:lvl1pPr algn="r">
              <a:defRPr sz="1001">
                <a:solidFill>
                  <a:schemeClr val="bg1"/>
                </a:solidFill>
                <a:latin typeface="Calibri" panose="020F0502020204030204" pitchFamily="34" charset="0"/>
              </a:defRPr>
            </a:lvl1pPr>
          </a:lstStyle>
          <a:p>
            <a:endParaRPr lang="pl-PL"/>
          </a:p>
        </p:txBody>
      </p:sp>
    </p:spTree>
    <p:extLst>
      <p:ext uri="{BB962C8B-B14F-4D97-AF65-F5344CB8AC3E}">
        <p14:creationId xmlns:p14="http://schemas.microsoft.com/office/powerpoint/2010/main" val="893273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ykres_kolo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7" y="1272226"/>
            <a:ext cx="6506332" cy="4525962"/>
          </a:xfrm>
          <a:prstGeom prst="rect">
            <a:avLst/>
          </a:prstGeom>
        </p:spPr>
        <p:txBody>
          <a:bodyPr/>
          <a:lstStyle>
            <a:lvl1pPr>
              <a:lnSpc>
                <a:spcPct val="125000"/>
              </a:lnSpc>
              <a:defRPr sz="1500">
                <a:latin typeface="Calibri" panose="020F0502020204030204" pitchFamily="34" charset="0"/>
              </a:defRPr>
            </a:lvl1pPr>
            <a:lvl2pPr>
              <a:lnSpc>
                <a:spcPct val="125000"/>
              </a:lnSpc>
              <a:defRPr sz="1500">
                <a:latin typeface="Calibri" panose="020F0502020204030204" pitchFamily="34" charset="0"/>
              </a:defRPr>
            </a:lvl2pPr>
            <a:lvl3pPr>
              <a:lnSpc>
                <a:spcPct val="125000"/>
              </a:lnSpc>
              <a:defRPr sz="1500">
                <a:latin typeface="Calibri" panose="020F0502020204030204" pitchFamily="34" charset="0"/>
              </a:defRPr>
            </a:lvl3pPr>
            <a:lvl4pPr>
              <a:lnSpc>
                <a:spcPct val="125000"/>
              </a:lnSpc>
              <a:defRPr sz="1500">
                <a:latin typeface="Calibri" panose="020F0502020204030204" pitchFamily="34" charset="0"/>
              </a:defRPr>
            </a:lvl4pPr>
            <a:lvl5pPr>
              <a:lnSpc>
                <a:spcPct val="125000"/>
              </a:lnSpc>
              <a:defRPr sz="1500">
                <a:latin typeface="Calibri" panose="020F0502020204030204" pitchFamily="34" charset="0"/>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17" name="Symbol zastępczy wykresu 16"/>
          <p:cNvSpPr>
            <a:spLocks noGrp="1"/>
          </p:cNvSpPr>
          <p:nvPr>
            <p:ph type="chart" sz="quarter" idx="11"/>
          </p:nvPr>
        </p:nvSpPr>
        <p:spPr>
          <a:xfrm>
            <a:off x="7794627" y="1272226"/>
            <a:ext cx="3884613" cy="4525962"/>
          </a:xfrm>
          <a:prstGeom prst="rect">
            <a:avLst/>
          </a:prstGeom>
        </p:spPr>
        <p:txBody>
          <a:bodyPr/>
          <a:lstStyle>
            <a:lvl1pPr>
              <a:defRPr>
                <a:latin typeface="Calibri" panose="020F0502020204030204" pitchFamily="34" charset="0"/>
              </a:defRPr>
            </a:lvl1pPr>
          </a:lstStyle>
          <a:p>
            <a:endParaRPr lang="pl-PL"/>
          </a:p>
        </p:txBody>
      </p:sp>
      <p:sp>
        <p:nvSpPr>
          <p:cNvPr id="19" name="Tytuł 18"/>
          <p:cNvSpPr>
            <a:spLocks noGrp="1"/>
          </p:cNvSpPr>
          <p:nvPr>
            <p:ph type="title"/>
          </p:nvPr>
        </p:nvSpPr>
        <p:spPr>
          <a:xfrm>
            <a:off x="498475" y="121763"/>
            <a:ext cx="6975476" cy="742304"/>
          </a:xfrm>
          <a:prstGeom prst="rect">
            <a:avLst/>
          </a:prstGeom>
        </p:spPr>
        <p:txBody>
          <a:bodyPr anchor="ctr"/>
          <a:lstStyle>
            <a:lvl1pPr>
              <a:defRPr sz="2500">
                <a:latin typeface="Calibri" panose="020F0502020204030204" pitchFamily="34" charset="0"/>
              </a:defRPr>
            </a:lvl1pPr>
          </a:lstStyle>
          <a:p>
            <a:r>
              <a:rPr lang="pl-PL"/>
              <a:t>Kliknij, aby edytować styl</a:t>
            </a:r>
          </a:p>
        </p:txBody>
      </p:sp>
      <p:sp>
        <p:nvSpPr>
          <p:cNvPr id="8" name="Symbol zastępczy numeru slajdu 6"/>
          <p:cNvSpPr>
            <a:spLocks noGrp="1"/>
          </p:cNvSpPr>
          <p:nvPr>
            <p:ph type="sldNum" sz="quarter" idx="4"/>
          </p:nvPr>
        </p:nvSpPr>
        <p:spPr>
          <a:xfrm>
            <a:off x="11678919" y="6624374"/>
            <a:ext cx="513081" cy="233627"/>
          </a:xfrm>
          <a:prstGeom prst="rect">
            <a:avLst/>
          </a:prstGeom>
        </p:spPr>
        <p:txBody>
          <a:bodyPr vert="horz" lIns="91440" tIns="45720" rIns="91440" bIns="45720" rtlCol="0" anchor="ctr"/>
          <a:lstStyle>
            <a:lvl1pPr algn="ctr">
              <a:defRPr sz="1001">
                <a:solidFill>
                  <a:schemeClr val="bg1"/>
                </a:solidFill>
                <a:latin typeface="Calibri" panose="020F0502020204030204" pitchFamily="34" charset="0"/>
              </a:defRPr>
            </a:lvl1pPr>
          </a:lstStyle>
          <a:p>
            <a:fld id="{2E27F4D3-B96E-4B1F-B7AA-4577FB9564B4}" type="slidenum">
              <a:rPr lang="pl-PL" smtClean="0"/>
              <a:pPr/>
              <a:t>‹#›</a:t>
            </a:fld>
            <a:endParaRPr lang="pl-PL"/>
          </a:p>
        </p:txBody>
      </p:sp>
      <p:sp>
        <p:nvSpPr>
          <p:cNvPr id="9" name="Symbol zastępczy stopki 1"/>
          <p:cNvSpPr>
            <a:spLocks noGrp="1"/>
          </p:cNvSpPr>
          <p:nvPr>
            <p:ph type="ftr" sz="quarter" idx="3"/>
          </p:nvPr>
        </p:nvSpPr>
        <p:spPr>
          <a:xfrm>
            <a:off x="7548594" y="6624000"/>
            <a:ext cx="4112103" cy="234000"/>
          </a:xfrm>
          <a:prstGeom prst="rect">
            <a:avLst/>
          </a:prstGeom>
        </p:spPr>
        <p:txBody>
          <a:bodyPr vert="horz" lIns="91440" tIns="45720" rIns="91440" bIns="45720" rtlCol="0" anchor="ctr"/>
          <a:lstStyle>
            <a:lvl1pPr algn="r">
              <a:defRPr sz="1001">
                <a:solidFill>
                  <a:schemeClr val="bg1"/>
                </a:solidFill>
                <a:latin typeface="Calibri" panose="020F0502020204030204" pitchFamily="34" charset="0"/>
              </a:defRPr>
            </a:lvl1pPr>
          </a:lstStyle>
          <a:p>
            <a:endParaRPr lang="pl-PL"/>
          </a:p>
        </p:txBody>
      </p:sp>
    </p:spTree>
    <p:extLst>
      <p:ext uri="{BB962C8B-B14F-4D97-AF65-F5344CB8AC3E}">
        <p14:creationId xmlns:p14="http://schemas.microsoft.com/office/powerpoint/2010/main" val="852579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e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ytuł 18"/>
          <p:cNvSpPr>
            <a:spLocks noGrp="1"/>
          </p:cNvSpPr>
          <p:nvPr>
            <p:ph type="title"/>
          </p:nvPr>
        </p:nvSpPr>
        <p:spPr>
          <a:xfrm>
            <a:off x="498475" y="121763"/>
            <a:ext cx="6975476" cy="742304"/>
          </a:xfrm>
          <a:prstGeom prst="rect">
            <a:avLst/>
          </a:prstGeom>
        </p:spPr>
        <p:txBody>
          <a:bodyPr anchor="ctr"/>
          <a:lstStyle>
            <a:lvl1pPr>
              <a:defRPr sz="2500">
                <a:latin typeface="Calibri" panose="020F0502020204030204" pitchFamily="34" charset="0"/>
              </a:defRPr>
            </a:lvl1pPr>
          </a:lstStyle>
          <a:p>
            <a:r>
              <a:rPr lang="pl-PL"/>
              <a:t>Kliknij, aby edytować styl</a:t>
            </a:r>
          </a:p>
        </p:txBody>
      </p:sp>
      <p:sp>
        <p:nvSpPr>
          <p:cNvPr id="3" name="Symbol zastępczy tabeli 2"/>
          <p:cNvSpPr>
            <a:spLocks noGrp="1"/>
          </p:cNvSpPr>
          <p:nvPr>
            <p:ph type="tbl" sz="quarter" idx="10"/>
          </p:nvPr>
        </p:nvSpPr>
        <p:spPr>
          <a:xfrm>
            <a:off x="498477" y="1266826"/>
            <a:ext cx="11180763" cy="4505325"/>
          </a:xfrm>
          <a:prstGeom prst="rect">
            <a:avLst/>
          </a:prstGeom>
        </p:spPr>
        <p:txBody>
          <a:bodyPr/>
          <a:lstStyle>
            <a:lvl1pPr>
              <a:defRPr>
                <a:latin typeface="Calibri" panose="020F0502020204030204" pitchFamily="34" charset="0"/>
              </a:defRPr>
            </a:lvl1pPr>
          </a:lstStyle>
          <a:p>
            <a:endParaRPr lang="pl-PL"/>
          </a:p>
        </p:txBody>
      </p:sp>
      <p:sp>
        <p:nvSpPr>
          <p:cNvPr id="9" name="Symbol zastępczy numeru slajdu 6"/>
          <p:cNvSpPr>
            <a:spLocks noGrp="1"/>
          </p:cNvSpPr>
          <p:nvPr>
            <p:ph type="sldNum" sz="quarter" idx="4"/>
          </p:nvPr>
        </p:nvSpPr>
        <p:spPr>
          <a:xfrm>
            <a:off x="11678919" y="6624374"/>
            <a:ext cx="513081" cy="233627"/>
          </a:xfrm>
          <a:prstGeom prst="rect">
            <a:avLst/>
          </a:prstGeom>
        </p:spPr>
        <p:txBody>
          <a:bodyPr vert="horz" lIns="91440" tIns="45720" rIns="91440" bIns="45720" rtlCol="0" anchor="ctr"/>
          <a:lstStyle>
            <a:lvl1pPr algn="ctr">
              <a:defRPr sz="1001">
                <a:solidFill>
                  <a:schemeClr val="bg1"/>
                </a:solidFill>
                <a:latin typeface="Calibri" panose="020F0502020204030204" pitchFamily="34" charset="0"/>
              </a:defRPr>
            </a:lvl1pPr>
          </a:lstStyle>
          <a:p>
            <a:fld id="{2E27F4D3-B96E-4B1F-B7AA-4577FB9564B4}" type="slidenum">
              <a:rPr lang="pl-PL" smtClean="0"/>
              <a:pPr/>
              <a:t>‹#›</a:t>
            </a:fld>
            <a:endParaRPr lang="pl-PL"/>
          </a:p>
        </p:txBody>
      </p:sp>
      <p:sp>
        <p:nvSpPr>
          <p:cNvPr id="10" name="Symbol zastępczy stopki 1"/>
          <p:cNvSpPr>
            <a:spLocks noGrp="1"/>
          </p:cNvSpPr>
          <p:nvPr>
            <p:ph type="ftr" sz="quarter" idx="3"/>
          </p:nvPr>
        </p:nvSpPr>
        <p:spPr>
          <a:xfrm>
            <a:off x="7548594" y="6624000"/>
            <a:ext cx="4112103" cy="234000"/>
          </a:xfrm>
          <a:prstGeom prst="rect">
            <a:avLst/>
          </a:prstGeom>
        </p:spPr>
        <p:txBody>
          <a:bodyPr vert="horz" lIns="91440" tIns="45720" rIns="91440" bIns="45720" rtlCol="0" anchor="ctr"/>
          <a:lstStyle>
            <a:lvl1pPr algn="r">
              <a:defRPr sz="1001">
                <a:solidFill>
                  <a:schemeClr val="bg1"/>
                </a:solidFill>
                <a:latin typeface="Calibri" panose="020F0502020204030204" pitchFamily="34" charset="0"/>
              </a:defRPr>
            </a:lvl1pPr>
          </a:lstStyle>
          <a:p>
            <a:endParaRPr lang="pl-PL"/>
          </a:p>
        </p:txBody>
      </p:sp>
    </p:spTree>
    <p:extLst>
      <p:ext uri="{BB962C8B-B14F-4D97-AF65-F5344CB8AC3E}">
        <p14:creationId xmlns:p14="http://schemas.microsoft.com/office/powerpoint/2010/main" val="3509812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ela_kolo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ytuł 18"/>
          <p:cNvSpPr>
            <a:spLocks noGrp="1"/>
          </p:cNvSpPr>
          <p:nvPr>
            <p:ph type="title"/>
          </p:nvPr>
        </p:nvSpPr>
        <p:spPr>
          <a:xfrm>
            <a:off x="498475" y="121763"/>
            <a:ext cx="6975476" cy="742304"/>
          </a:xfrm>
          <a:prstGeom prst="rect">
            <a:avLst/>
          </a:prstGeom>
        </p:spPr>
        <p:txBody>
          <a:bodyPr anchor="ctr"/>
          <a:lstStyle>
            <a:lvl1pPr>
              <a:defRPr sz="2500">
                <a:latin typeface="Calibri" panose="020F0502020204030204" pitchFamily="34" charset="0"/>
              </a:defRPr>
            </a:lvl1pPr>
          </a:lstStyle>
          <a:p>
            <a:r>
              <a:rPr lang="pl-PL"/>
              <a:t>Kliknij, aby edytować styl</a:t>
            </a:r>
          </a:p>
        </p:txBody>
      </p:sp>
      <p:sp>
        <p:nvSpPr>
          <p:cNvPr id="3" name="Symbol zastępczy tabeli 2"/>
          <p:cNvSpPr>
            <a:spLocks noGrp="1"/>
          </p:cNvSpPr>
          <p:nvPr>
            <p:ph type="tbl" sz="quarter" idx="10"/>
          </p:nvPr>
        </p:nvSpPr>
        <p:spPr>
          <a:xfrm>
            <a:off x="498477" y="1266826"/>
            <a:ext cx="11180763" cy="4505325"/>
          </a:xfrm>
          <a:prstGeom prst="rect">
            <a:avLst/>
          </a:prstGeom>
        </p:spPr>
        <p:txBody>
          <a:bodyPr/>
          <a:lstStyle>
            <a:lvl1pPr>
              <a:defRPr>
                <a:latin typeface="Calibri" panose="020F0502020204030204" pitchFamily="34" charset="0"/>
              </a:defRPr>
            </a:lvl1pPr>
          </a:lstStyle>
          <a:p>
            <a:endParaRPr lang="pl-PL"/>
          </a:p>
        </p:txBody>
      </p:sp>
      <p:sp>
        <p:nvSpPr>
          <p:cNvPr id="9" name="Symbol zastępczy numeru slajdu 6"/>
          <p:cNvSpPr>
            <a:spLocks noGrp="1"/>
          </p:cNvSpPr>
          <p:nvPr>
            <p:ph type="sldNum" sz="quarter" idx="4"/>
          </p:nvPr>
        </p:nvSpPr>
        <p:spPr>
          <a:xfrm>
            <a:off x="11678919" y="6624374"/>
            <a:ext cx="513081" cy="233627"/>
          </a:xfrm>
          <a:prstGeom prst="rect">
            <a:avLst/>
          </a:prstGeom>
        </p:spPr>
        <p:txBody>
          <a:bodyPr vert="horz" lIns="91440" tIns="45720" rIns="91440" bIns="45720" rtlCol="0" anchor="ctr"/>
          <a:lstStyle>
            <a:lvl1pPr algn="ctr">
              <a:defRPr sz="1001">
                <a:solidFill>
                  <a:schemeClr val="bg1"/>
                </a:solidFill>
                <a:latin typeface="Calibri" panose="020F0502020204030204" pitchFamily="34" charset="0"/>
              </a:defRPr>
            </a:lvl1pPr>
          </a:lstStyle>
          <a:p>
            <a:fld id="{2E27F4D3-B96E-4B1F-B7AA-4577FB9564B4}" type="slidenum">
              <a:rPr lang="pl-PL" smtClean="0"/>
              <a:pPr/>
              <a:t>‹#›</a:t>
            </a:fld>
            <a:endParaRPr lang="pl-PL"/>
          </a:p>
        </p:txBody>
      </p:sp>
      <p:sp>
        <p:nvSpPr>
          <p:cNvPr id="10" name="Symbol zastępczy stopki 1"/>
          <p:cNvSpPr>
            <a:spLocks noGrp="1"/>
          </p:cNvSpPr>
          <p:nvPr>
            <p:ph type="ftr" sz="quarter" idx="3"/>
          </p:nvPr>
        </p:nvSpPr>
        <p:spPr>
          <a:xfrm>
            <a:off x="7548594" y="6624000"/>
            <a:ext cx="4112103" cy="234000"/>
          </a:xfrm>
          <a:prstGeom prst="rect">
            <a:avLst/>
          </a:prstGeom>
        </p:spPr>
        <p:txBody>
          <a:bodyPr vert="horz" lIns="91440" tIns="45720" rIns="91440" bIns="45720" rtlCol="0" anchor="ctr"/>
          <a:lstStyle>
            <a:lvl1pPr algn="r">
              <a:defRPr sz="1001">
                <a:solidFill>
                  <a:schemeClr val="bg1"/>
                </a:solidFill>
                <a:latin typeface="Calibri" panose="020F0502020204030204" pitchFamily="34" charset="0"/>
              </a:defRPr>
            </a:lvl1pPr>
          </a:lstStyle>
          <a:p>
            <a:endParaRPr lang="pl-PL"/>
          </a:p>
        </p:txBody>
      </p:sp>
    </p:spTree>
    <p:extLst>
      <p:ext uri="{BB962C8B-B14F-4D97-AF65-F5344CB8AC3E}">
        <p14:creationId xmlns:p14="http://schemas.microsoft.com/office/powerpoint/2010/main" val="35580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raz pion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7548594" y="0"/>
            <a:ext cx="4643406" cy="6858000"/>
          </a:xfrm>
          <a:prstGeom prst="rect">
            <a:avLst/>
          </a:prstGeom>
        </p:spPr>
        <p:txBody>
          <a:bodyPr/>
          <a:lstStyle>
            <a:lvl1pPr marL="0" indent="0">
              <a:buNone/>
              <a:defRPr sz="3200">
                <a:solidFill>
                  <a:schemeClr val="bg1"/>
                </a:solidFill>
                <a:latin typeface="Calibri" panose="020F0502020204030204" pitchFamily="34" charset="0"/>
              </a:defRPr>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pl-PL"/>
          </a:p>
        </p:txBody>
      </p:sp>
      <p:sp>
        <p:nvSpPr>
          <p:cNvPr id="10" name="Symbol zastępczy tekstu 9"/>
          <p:cNvSpPr>
            <a:spLocks noGrp="1"/>
          </p:cNvSpPr>
          <p:nvPr>
            <p:ph type="body" sz="quarter" idx="10"/>
          </p:nvPr>
        </p:nvSpPr>
        <p:spPr>
          <a:xfrm>
            <a:off x="498476" y="1292225"/>
            <a:ext cx="6862444" cy="4400550"/>
          </a:xfrm>
          <a:prstGeom prst="rect">
            <a:avLst/>
          </a:prstGeom>
        </p:spPr>
        <p:txBody>
          <a:bodyPr/>
          <a:lstStyle>
            <a:lvl1pPr>
              <a:lnSpc>
                <a:spcPct val="125000"/>
              </a:lnSpc>
              <a:defRPr sz="1500">
                <a:solidFill>
                  <a:schemeClr val="bg1"/>
                </a:solidFill>
                <a:latin typeface="Calibri" panose="020F0502020204030204" pitchFamily="34" charset="0"/>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a:t>Kliknij, aby edytować style wzorca tekstu</a:t>
            </a:r>
          </a:p>
        </p:txBody>
      </p:sp>
      <p:sp>
        <p:nvSpPr>
          <p:cNvPr id="14" name="Tytuł 18"/>
          <p:cNvSpPr>
            <a:spLocks noGrp="1"/>
          </p:cNvSpPr>
          <p:nvPr>
            <p:ph type="title"/>
          </p:nvPr>
        </p:nvSpPr>
        <p:spPr>
          <a:xfrm>
            <a:off x="498475" y="121763"/>
            <a:ext cx="6975476" cy="742304"/>
          </a:xfrm>
          <a:prstGeom prst="rect">
            <a:avLst/>
          </a:prstGeom>
        </p:spPr>
        <p:txBody>
          <a:bodyPr anchor="ctr"/>
          <a:lstStyle>
            <a:lvl1pPr>
              <a:defRPr sz="2500">
                <a:solidFill>
                  <a:schemeClr val="bg1"/>
                </a:solidFill>
                <a:latin typeface="Calibri" panose="020F0502020204030204" pitchFamily="34" charset="0"/>
              </a:defRPr>
            </a:lvl1pPr>
          </a:lstStyle>
          <a:p>
            <a:r>
              <a:rPr lang="pl-PL"/>
              <a:t>Kliknij, aby edytować styl</a:t>
            </a:r>
          </a:p>
        </p:txBody>
      </p:sp>
    </p:spTree>
    <p:extLst>
      <p:ext uri="{BB962C8B-B14F-4D97-AF65-F5344CB8AC3E}">
        <p14:creationId xmlns:p14="http://schemas.microsoft.com/office/powerpoint/2010/main" val="679483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raz poziom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5291398" y="1292225"/>
            <a:ext cx="6894000" cy="4400550"/>
          </a:xfrm>
          <a:prstGeom prst="rect">
            <a:avLst/>
          </a:prstGeom>
        </p:spPr>
        <p:txBody>
          <a:bodyPr/>
          <a:lstStyle>
            <a:lvl1pPr marL="0" indent="0">
              <a:buNone/>
              <a:defRPr sz="3200">
                <a:solidFill>
                  <a:schemeClr val="bg1"/>
                </a:solidFill>
                <a:latin typeface="Calibri" panose="020F0502020204030204" pitchFamily="34" charset="0"/>
              </a:defRPr>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pl-PL"/>
          </a:p>
        </p:txBody>
      </p:sp>
      <p:sp>
        <p:nvSpPr>
          <p:cNvPr id="10" name="Symbol zastępczy tekstu 9"/>
          <p:cNvSpPr>
            <a:spLocks noGrp="1"/>
          </p:cNvSpPr>
          <p:nvPr>
            <p:ph type="body" sz="quarter" idx="10"/>
          </p:nvPr>
        </p:nvSpPr>
        <p:spPr>
          <a:xfrm>
            <a:off x="498476" y="1292225"/>
            <a:ext cx="4451031" cy="4400550"/>
          </a:xfrm>
          <a:prstGeom prst="rect">
            <a:avLst/>
          </a:prstGeom>
        </p:spPr>
        <p:txBody>
          <a:bodyPr/>
          <a:lstStyle>
            <a:lvl1pPr>
              <a:lnSpc>
                <a:spcPct val="125000"/>
              </a:lnSpc>
              <a:defRPr sz="1500">
                <a:solidFill>
                  <a:schemeClr val="bg1"/>
                </a:solidFill>
                <a:latin typeface="Calibri" panose="020F0502020204030204" pitchFamily="34" charset="0"/>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a:t>Kliknij, aby edytować style wzorca tekstu</a:t>
            </a:r>
          </a:p>
        </p:txBody>
      </p:sp>
      <p:sp>
        <p:nvSpPr>
          <p:cNvPr id="9" name="Tytuł 18"/>
          <p:cNvSpPr>
            <a:spLocks noGrp="1"/>
          </p:cNvSpPr>
          <p:nvPr>
            <p:ph type="title"/>
          </p:nvPr>
        </p:nvSpPr>
        <p:spPr>
          <a:xfrm>
            <a:off x="498475" y="121763"/>
            <a:ext cx="6975476" cy="742304"/>
          </a:xfrm>
          <a:prstGeom prst="rect">
            <a:avLst/>
          </a:prstGeom>
        </p:spPr>
        <p:txBody>
          <a:bodyPr anchor="ctr"/>
          <a:lstStyle>
            <a:lvl1pPr>
              <a:defRPr sz="2500">
                <a:solidFill>
                  <a:schemeClr val="bg1"/>
                </a:solidFill>
                <a:latin typeface="Calibri" panose="020F0502020204030204" pitchFamily="34" charset="0"/>
              </a:defRPr>
            </a:lvl1pPr>
          </a:lstStyle>
          <a:p>
            <a:r>
              <a:rPr lang="pl-PL"/>
              <a:t>Kliknij, aby edytować styl</a:t>
            </a:r>
          </a:p>
        </p:txBody>
      </p:sp>
      <p:sp>
        <p:nvSpPr>
          <p:cNvPr id="11" name="Symbol zastępczy numeru slajdu 6"/>
          <p:cNvSpPr>
            <a:spLocks noGrp="1"/>
          </p:cNvSpPr>
          <p:nvPr>
            <p:ph type="sldNum" sz="quarter" idx="4"/>
          </p:nvPr>
        </p:nvSpPr>
        <p:spPr>
          <a:xfrm>
            <a:off x="11678919" y="6632763"/>
            <a:ext cx="513081" cy="233627"/>
          </a:xfrm>
          <a:prstGeom prst="rect">
            <a:avLst/>
          </a:prstGeom>
        </p:spPr>
        <p:txBody>
          <a:bodyPr vert="horz" lIns="91440" tIns="45720" rIns="91440" bIns="45720" rtlCol="0" anchor="ctr"/>
          <a:lstStyle>
            <a:lvl1pPr algn="ctr">
              <a:defRPr sz="1001">
                <a:solidFill>
                  <a:schemeClr val="bg1"/>
                </a:solidFill>
                <a:latin typeface="Calibri" panose="020F0502020204030204" pitchFamily="34" charset="0"/>
              </a:defRPr>
            </a:lvl1pPr>
          </a:lstStyle>
          <a:p>
            <a:fld id="{2E27F4D3-B96E-4B1F-B7AA-4577FB9564B4}" type="slidenum">
              <a:rPr lang="pl-PL" smtClean="0"/>
              <a:pPr/>
              <a:t>‹#›</a:t>
            </a:fld>
            <a:endParaRPr lang="pl-PL"/>
          </a:p>
        </p:txBody>
      </p:sp>
      <p:sp>
        <p:nvSpPr>
          <p:cNvPr id="12" name="Symbol zastępczy stopki 1"/>
          <p:cNvSpPr>
            <a:spLocks noGrp="1"/>
          </p:cNvSpPr>
          <p:nvPr>
            <p:ph type="ftr" sz="quarter" idx="3"/>
          </p:nvPr>
        </p:nvSpPr>
        <p:spPr>
          <a:xfrm>
            <a:off x="7548594" y="6632389"/>
            <a:ext cx="4112103" cy="234000"/>
          </a:xfrm>
          <a:prstGeom prst="rect">
            <a:avLst/>
          </a:prstGeom>
        </p:spPr>
        <p:txBody>
          <a:bodyPr vert="horz" lIns="91440" tIns="45720" rIns="91440" bIns="45720" rtlCol="0" anchor="ctr"/>
          <a:lstStyle>
            <a:lvl1pPr algn="r">
              <a:defRPr sz="1001">
                <a:solidFill>
                  <a:schemeClr val="bg1"/>
                </a:solidFill>
                <a:latin typeface="Calibri" panose="020F0502020204030204" pitchFamily="34" charset="0"/>
              </a:defRPr>
            </a:lvl1pPr>
          </a:lstStyle>
          <a:p>
            <a:endParaRPr lang="pl-PL"/>
          </a:p>
        </p:txBody>
      </p:sp>
    </p:spTree>
    <p:extLst>
      <p:ext uri="{BB962C8B-B14F-4D97-AF65-F5344CB8AC3E}">
        <p14:creationId xmlns:p14="http://schemas.microsoft.com/office/powerpoint/2010/main" val="161998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691228"/>
      </p:ext>
    </p:extLst>
  </p:cSld>
  <p:clrMap bg1="lt1" tx1="dk1" bg2="lt2" tx2="dk2" accent1="accent1" accent2="accent2" accent3="accent3" accent4="accent4" accent5="accent5" accent6="accent6" hlink="hlink" folHlink="folHlink"/>
  <p:sldLayoutIdLst>
    <p:sldLayoutId id="2147483664" r:id="rId1"/>
    <p:sldLayoutId id="2147483666" r:id="rId2"/>
    <p:sldLayoutId id="2147483671" r:id="rId3"/>
    <p:sldLayoutId id="2147483665" r:id="rId4"/>
    <p:sldLayoutId id="2147483661" r:id="rId5"/>
    <p:sldLayoutId id="2147483670" r:id="rId6"/>
    <p:sldLayoutId id="2147483662" r:id="rId7"/>
    <p:sldLayoutId id="2147483668" r:id="rId8"/>
    <p:sldLayoutId id="2147483669" r:id="rId9"/>
    <p:sldLayoutId id="2147483667" r:id="rId10"/>
    <p:sldLayoutId id="2147483672" r:id="rId11"/>
  </p:sldLayoutIdLst>
  <p:hf hdr="0" dt="0"/>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pl-PL"/>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5F4907B4-2AAD-B751-5184-3BC6480078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B9938999-CA77-41F6-9EDD-8927FEC02C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DEFFA6C-7D9B-657D-6443-13A640FF69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CEEB91-2768-4866-8DDB-3A5C89B0878B}" type="datetimeFigureOut">
              <a:rPr lang="pl-PL" smtClean="0"/>
              <a:t>04.07.2024</a:t>
            </a:fld>
            <a:endParaRPr lang="pl-PL"/>
          </a:p>
        </p:txBody>
      </p:sp>
      <p:sp>
        <p:nvSpPr>
          <p:cNvPr id="5" name="Symbol zastępczy stopki 4">
            <a:extLst>
              <a:ext uri="{FF2B5EF4-FFF2-40B4-BE49-F238E27FC236}">
                <a16:creationId xmlns:a16="http://schemas.microsoft.com/office/drawing/2014/main" id="{389F1EE2-8B3A-63AA-1330-64A971DB0F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9D183145-1EA1-8818-77D7-F9B8417089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D8558-56B3-4435-BF50-E49DCA75ED6D}" type="slidenum">
              <a:rPr lang="pl-PL" smtClean="0"/>
              <a:t>‹#›</a:t>
            </a:fld>
            <a:endParaRPr lang="pl-PL"/>
          </a:p>
        </p:txBody>
      </p:sp>
    </p:spTree>
    <p:extLst>
      <p:ext uri="{BB962C8B-B14F-4D97-AF65-F5344CB8AC3E}">
        <p14:creationId xmlns:p14="http://schemas.microsoft.com/office/powerpoint/2010/main" val="3518488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CC1B8C-8738-447A-A8EA-91D0120AFE1E}" type="datetimeFigureOut">
              <a:rPr lang="pl-PL" smtClean="0"/>
              <a:t>04.07.2024</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175551-8E88-4CE0-B201-4B93A74110BD}" type="slidenum">
              <a:rPr lang="pl-PL" smtClean="0"/>
              <a:t>‹#›</a:t>
            </a:fld>
            <a:endParaRPr lang="pl-PL"/>
          </a:p>
        </p:txBody>
      </p:sp>
    </p:spTree>
    <p:extLst>
      <p:ext uri="{BB962C8B-B14F-4D97-AF65-F5344CB8AC3E}">
        <p14:creationId xmlns:p14="http://schemas.microsoft.com/office/powerpoint/2010/main" val="324453843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1.tiff"/><Relationship Id="rId2" Type="http://schemas.openxmlformats.org/officeDocument/2006/relationships/notesSlide" Target="../notesSlides/notesSlide4.xml"/><Relationship Id="rId1" Type="http://schemas.openxmlformats.org/officeDocument/2006/relationships/slideLayout" Target="../slideLayouts/slideLayout35.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10.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10.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png"/><Relationship Id="rId2" Type="http://schemas.openxmlformats.org/officeDocument/2006/relationships/notesSlide" Target="../notesSlides/notesSlide6.xml"/><Relationship Id="rId1" Type="http://schemas.openxmlformats.org/officeDocument/2006/relationships/slideLayout" Target="../slideLayouts/slideLayout23.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26.pn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25664F-5D96-53A5-F9FC-7F8E62EE3637}"/>
              </a:ext>
            </a:extLst>
          </p:cNvPr>
          <p:cNvSpPr>
            <a:spLocks noGrp="1"/>
          </p:cNvSpPr>
          <p:nvPr>
            <p:ph type="title"/>
          </p:nvPr>
        </p:nvSpPr>
        <p:spPr>
          <a:xfrm>
            <a:off x="948128" y="4233672"/>
            <a:ext cx="10116151" cy="599082"/>
          </a:xfrm>
        </p:spPr>
        <p:txBody>
          <a:bodyPr anchor="t" anchorCtr="0"/>
          <a:lstStyle/>
          <a:p>
            <a:r>
              <a:rPr lang="pl-PL" sz="1800" dirty="0">
                <a:solidFill>
                  <a:schemeClr val="bg1">
                    <a:lumMod val="65000"/>
                  </a:schemeClr>
                </a:solidFill>
                <a:latin typeface="+mn-lt"/>
              </a:rPr>
              <a:t>formalne rozpoczęcie procedur </a:t>
            </a:r>
          </a:p>
        </p:txBody>
      </p:sp>
      <p:sp>
        <p:nvSpPr>
          <p:cNvPr id="4" name="Prostokąt 3"/>
          <p:cNvSpPr/>
          <p:nvPr/>
        </p:nvSpPr>
        <p:spPr>
          <a:xfrm>
            <a:off x="2020358" y="3583935"/>
            <a:ext cx="7971692" cy="6564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a:solidFill>
                  <a:schemeClr val="bg1">
                    <a:lumMod val="65000"/>
                  </a:schemeClr>
                </a:solidFill>
                <a:ea typeface="+mj-ea"/>
                <a:cs typeface="+mj-cs"/>
              </a:rPr>
              <a:t>STRATEGIA  ORAZ   PLAN OGÓLNY</a:t>
            </a:r>
          </a:p>
        </p:txBody>
      </p:sp>
      <p:grpSp>
        <p:nvGrpSpPr>
          <p:cNvPr id="7" name="Grupa 6"/>
          <p:cNvGrpSpPr/>
          <p:nvPr/>
        </p:nvGrpSpPr>
        <p:grpSpPr>
          <a:xfrm>
            <a:off x="5349708" y="4947138"/>
            <a:ext cx="1469295" cy="1910862"/>
            <a:chOff x="5090901" y="1724168"/>
            <a:chExt cx="1688038" cy="2096566"/>
          </a:xfrm>
        </p:grpSpPr>
        <p:pic>
          <p:nvPicPr>
            <p:cNvPr id="8" name="Obraz 7"/>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090901" y="1724168"/>
              <a:ext cx="1688038" cy="2096566"/>
            </a:xfrm>
            <a:prstGeom prst="rect">
              <a:avLst/>
            </a:prstGeom>
          </p:spPr>
        </p:pic>
        <p:sp>
          <p:nvSpPr>
            <p:cNvPr id="9" name="Prostokąt 8"/>
            <p:cNvSpPr/>
            <p:nvPr/>
          </p:nvSpPr>
          <p:spPr>
            <a:xfrm>
              <a:off x="5447323" y="3360615"/>
              <a:ext cx="1195754" cy="3751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spTree>
    <p:extLst>
      <p:ext uri="{BB962C8B-B14F-4D97-AF65-F5344CB8AC3E}">
        <p14:creationId xmlns:p14="http://schemas.microsoft.com/office/powerpoint/2010/main" val="3015022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2" name="Grupa 1"/>
          <p:cNvGrpSpPr/>
          <p:nvPr/>
        </p:nvGrpSpPr>
        <p:grpSpPr>
          <a:xfrm>
            <a:off x="280591" y="184666"/>
            <a:ext cx="11628732" cy="6431515"/>
            <a:chOff x="280591" y="184666"/>
            <a:chExt cx="11628732" cy="6431515"/>
          </a:xfrm>
        </p:grpSpPr>
        <p:sp>
          <p:nvSpPr>
            <p:cNvPr id="13" name="Dowolny kształt 12"/>
            <p:cNvSpPr/>
            <p:nvPr/>
          </p:nvSpPr>
          <p:spPr>
            <a:xfrm>
              <a:off x="6588368" y="868512"/>
              <a:ext cx="5193325" cy="321881"/>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endPar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endParaRPr>
            </a:p>
          </p:txBody>
        </p:sp>
        <p:sp>
          <p:nvSpPr>
            <p:cNvPr id="15" name="Dowolny kształt 14"/>
            <p:cNvSpPr/>
            <p:nvPr/>
          </p:nvSpPr>
          <p:spPr>
            <a:xfrm>
              <a:off x="6258920" y="184666"/>
              <a:ext cx="5522774" cy="612502"/>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endParaRPr kumimoji="0" lang="pl-PL" sz="1300" b="0" i="0" u="none" strike="noStrike" kern="1200" cap="none" spc="0" normalizeH="0" baseline="0" noProof="0" dirty="0">
                <a:ln>
                  <a:noFill/>
                </a:ln>
                <a:solidFill>
                  <a:prstClr val="white"/>
                </a:solidFill>
                <a:effectLst/>
                <a:uLnTx/>
                <a:uFillTx/>
                <a:latin typeface="Engram Warsaw"/>
                <a:ea typeface="+mn-ea"/>
                <a:cs typeface="Calibri"/>
              </a:endParaRPr>
            </a:p>
          </p:txBody>
        </p:sp>
        <p:sp>
          <p:nvSpPr>
            <p:cNvPr id="21" name="Tytuł 1"/>
            <p:cNvSpPr txBox="1">
              <a:spLocks/>
            </p:cNvSpPr>
            <p:nvPr/>
          </p:nvSpPr>
          <p:spPr>
            <a:xfrm>
              <a:off x="1037215" y="3324777"/>
              <a:ext cx="2852891" cy="497362"/>
            </a:xfrm>
            <a:prstGeom prst="rect">
              <a:avLst/>
            </a:prstGeom>
          </p:spPr>
          <p:txBody>
            <a:bodyPr anchor="ctr">
              <a:no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pPr marL="0" marR="0" lvl="0" indent="0" algn="l" defTabSz="914411" rtl="0" eaLnBrk="1" fontAlgn="auto" latinLnBrk="0" hangingPunct="1">
                <a:lnSpc>
                  <a:spcPct val="90000"/>
                </a:lnSpc>
                <a:spcBef>
                  <a:spcPct val="0"/>
                </a:spcBef>
                <a:spcAft>
                  <a:spcPts val="0"/>
                </a:spcAft>
                <a:buClrTx/>
                <a:buSzTx/>
                <a:buFontTx/>
                <a:buNone/>
                <a:tabLst/>
                <a:defRPr/>
              </a:pPr>
              <a:r>
                <a:rPr kumimoji="0" lang="pl-PL" sz="2000" b="0" i="0" u="none" strike="noStrike" kern="1200" cap="none" spc="0" normalizeH="0" baseline="0" noProof="0" dirty="0">
                  <a:ln>
                    <a:noFill/>
                  </a:ln>
                  <a:solidFill>
                    <a:prstClr val="white"/>
                  </a:solidFill>
                  <a:effectLst/>
                  <a:uLnTx/>
                  <a:uFillTx/>
                  <a:latin typeface="Engram Warsaw Medium" pitchFamily="2" charset="-18"/>
                  <a:ea typeface="Calibri"/>
                  <a:cs typeface="Calibri"/>
                </a:rPr>
                <a:t>Dokumenty będziemy tworzyć </a:t>
              </a:r>
            </a:p>
            <a:p>
              <a:pPr marL="0" marR="0" lvl="0" indent="0" algn="l" defTabSz="914411" rtl="0" eaLnBrk="1" fontAlgn="auto" latinLnBrk="0" hangingPunct="1">
                <a:lnSpc>
                  <a:spcPct val="90000"/>
                </a:lnSpc>
                <a:spcBef>
                  <a:spcPct val="0"/>
                </a:spcBef>
                <a:spcAft>
                  <a:spcPts val="0"/>
                </a:spcAft>
                <a:buClrTx/>
                <a:buSzTx/>
                <a:buFontTx/>
                <a:buNone/>
                <a:tabLst/>
                <a:defRPr/>
              </a:pPr>
              <a:r>
                <a:rPr kumimoji="0" lang="pl-PL" sz="2000" b="0" i="0" u="none" strike="noStrike" kern="1200" cap="none" spc="0" normalizeH="0" baseline="0" noProof="0" dirty="0">
                  <a:ln>
                    <a:noFill/>
                  </a:ln>
                  <a:solidFill>
                    <a:prstClr val="white"/>
                  </a:solidFill>
                  <a:effectLst/>
                  <a:uLnTx/>
                  <a:uFillTx/>
                  <a:latin typeface="Engram Warsaw Medium" pitchFamily="2" charset="-18"/>
                  <a:ea typeface="Calibri"/>
                  <a:cs typeface="Calibri"/>
                </a:rPr>
                <a:t>w oparciu o:</a:t>
              </a:r>
            </a:p>
            <a:p>
              <a:pPr marL="0" marR="0" lvl="0" indent="0" algn="l" defTabSz="914411" rtl="0" eaLnBrk="1" fontAlgn="auto" latinLnBrk="0" hangingPunct="1">
                <a:lnSpc>
                  <a:spcPct val="90000"/>
                </a:lnSpc>
                <a:spcBef>
                  <a:spcPct val="0"/>
                </a:spcBef>
                <a:spcAft>
                  <a:spcPts val="0"/>
                </a:spcAft>
                <a:buClrTx/>
                <a:buSzTx/>
                <a:buFontTx/>
                <a:buNone/>
                <a:tabLst/>
                <a:defRPr/>
              </a:pPr>
              <a:endParaRPr kumimoji="0" lang="pl-PL" sz="2000" b="1" i="0" u="none" strike="noStrike" kern="1200" cap="none" spc="0" normalizeH="0" baseline="0" noProof="0" dirty="0">
                <a:ln>
                  <a:noFill/>
                </a:ln>
                <a:solidFill>
                  <a:srgbClr val="006EDC"/>
                </a:solidFill>
                <a:effectLst/>
                <a:uLnTx/>
                <a:uFillTx/>
                <a:latin typeface="Engram Warsaw Medium" pitchFamily="2" charset="-18"/>
                <a:ea typeface="+mj-ea"/>
                <a:cs typeface="+mj-cs"/>
              </a:endParaRPr>
            </a:p>
          </p:txBody>
        </p:sp>
        <p:sp>
          <p:nvSpPr>
            <p:cNvPr id="22" name="pole tekstowe 21"/>
            <p:cNvSpPr txBox="1"/>
            <p:nvPr/>
          </p:nvSpPr>
          <p:spPr>
            <a:xfrm>
              <a:off x="5982678" y="348649"/>
              <a:ext cx="3884246" cy="3693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white"/>
                  </a:solidFill>
                  <a:effectLst/>
                  <a:uLnTx/>
                  <a:uFillTx/>
                  <a:latin typeface="Engram Warsaw"/>
                  <a:ea typeface="+mn-ea"/>
                  <a:cs typeface="Calibri"/>
                </a:rPr>
                <a:t>nadrzędne zobowiązania</a:t>
              </a:r>
            </a:p>
          </p:txBody>
        </p:sp>
        <p:sp>
          <p:nvSpPr>
            <p:cNvPr id="24" name="pole tekstowe 23"/>
            <p:cNvSpPr txBox="1"/>
            <p:nvPr/>
          </p:nvSpPr>
          <p:spPr>
            <a:xfrm>
              <a:off x="6135074" y="968523"/>
              <a:ext cx="5193325" cy="492443"/>
            </a:xfrm>
            <a:prstGeom prst="rect">
              <a:avLst/>
            </a:prstGeom>
            <a:noFill/>
            <a:ln>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rPr>
                <a:t>dokumenty wyższego rzędu, np.: strategia rozwoju województwa </a:t>
              </a:r>
            </a:p>
          </p:txBody>
        </p:sp>
        <p:sp>
          <p:nvSpPr>
            <p:cNvPr id="25" name="Dowolny kształt 24"/>
            <p:cNvSpPr/>
            <p:nvPr/>
          </p:nvSpPr>
          <p:spPr>
            <a:xfrm>
              <a:off x="6580552" y="1261737"/>
              <a:ext cx="5201142" cy="321881"/>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endPar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endParaRPr>
            </a:p>
          </p:txBody>
        </p:sp>
        <p:sp>
          <p:nvSpPr>
            <p:cNvPr id="26" name="Dowolny kształt 25"/>
            <p:cNvSpPr/>
            <p:nvPr/>
          </p:nvSpPr>
          <p:spPr>
            <a:xfrm>
              <a:off x="6580552" y="1654962"/>
              <a:ext cx="5201142" cy="321881"/>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endPar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endParaRPr>
            </a:p>
          </p:txBody>
        </p:sp>
        <p:sp>
          <p:nvSpPr>
            <p:cNvPr id="28" name="pole tekstowe 27"/>
            <p:cNvSpPr txBox="1"/>
            <p:nvPr/>
          </p:nvSpPr>
          <p:spPr>
            <a:xfrm>
              <a:off x="6176107" y="1440578"/>
              <a:ext cx="2860430" cy="292388"/>
            </a:xfrm>
            <a:prstGeom prst="rect">
              <a:avLst/>
            </a:prstGeom>
            <a:noFill/>
            <a:ln>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rPr>
                <a:t>ustawy i rozporządzenia</a:t>
              </a:r>
            </a:p>
          </p:txBody>
        </p:sp>
        <p:sp>
          <p:nvSpPr>
            <p:cNvPr id="29" name="Dowolny kształt 28"/>
            <p:cNvSpPr/>
            <p:nvPr/>
          </p:nvSpPr>
          <p:spPr>
            <a:xfrm>
              <a:off x="6580552" y="2858352"/>
              <a:ext cx="5201142" cy="321881"/>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endPar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endParaRPr>
            </a:p>
          </p:txBody>
        </p:sp>
        <p:sp>
          <p:nvSpPr>
            <p:cNvPr id="30" name="Dowolny kształt 29"/>
            <p:cNvSpPr/>
            <p:nvPr/>
          </p:nvSpPr>
          <p:spPr>
            <a:xfrm>
              <a:off x="6258920" y="2174506"/>
              <a:ext cx="5522774" cy="612502"/>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endParaRPr kumimoji="0" lang="pl-PL" sz="1300" b="0" i="0" u="none" strike="noStrike" kern="1200" cap="none" spc="0" normalizeH="0" baseline="0" noProof="0" dirty="0">
                <a:ln>
                  <a:noFill/>
                </a:ln>
                <a:solidFill>
                  <a:prstClr val="white"/>
                </a:solidFill>
                <a:effectLst/>
                <a:uLnTx/>
                <a:uFillTx/>
                <a:latin typeface="Engram Warsaw"/>
                <a:ea typeface="+mn-ea"/>
                <a:cs typeface="Calibri"/>
              </a:endParaRPr>
            </a:p>
          </p:txBody>
        </p:sp>
        <p:sp>
          <p:nvSpPr>
            <p:cNvPr id="31" name="pole tekstowe 30"/>
            <p:cNvSpPr txBox="1"/>
            <p:nvPr/>
          </p:nvSpPr>
          <p:spPr>
            <a:xfrm>
              <a:off x="6176107" y="3024388"/>
              <a:ext cx="5733216" cy="292388"/>
            </a:xfrm>
            <a:prstGeom prst="rect">
              <a:avLst/>
            </a:prstGeom>
            <a:noFill/>
            <a:ln>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rPr>
                <a:t>dane Urzędu m.st. Warszawy i jego jednostek organizacyjnych</a:t>
              </a:r>
            </a:p>
          </p:txBody>
        </p:sp>
        <p:sp>
          <p:nvSpPr>
            <p:cNvPr id="32" name="Dowolny kształt 31"/>
            <p:cNvSpPr/>
            <p:nvPr/>
          </p:nvSpPr>
          <p:spPr>
            <a:xfrm>
              <a:off x="6580552" y="3251577"/>
              <a:ext cx="5201142" cy="321881"/>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endPar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endParaRPr>
            </a:p>
          </p:txBody>
        </p:sp>
        <p:sp>
          <p:nvSpPr>
            <p:cNvPr id="33" name="Dowolny kształt 32"/>
            <p:cNvSpPr/>
            <p:nvPr/>
          </p:nvSpPr>
          <p:spPr>
            <a:xfrm>
              <a:off x="6580552" y="3644802"/>
              <a:ext cx="5201142" cy="321881"/>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endPar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endParaRPr>
            </a:p>
          </p:txBody>
        </p:sp>
        <p:sp>
          <p:nvSpPr>
            <p:cNvPr id="34" name="pole tekstowe 33"/>
            <p:cNvSpPr txBox="1"/>
            <p:nvPr/>
          </p:nvSpPr>
          <p:spPr>
            <a:xfrm>
              <a:off x="6152660" y="3316514"/>
              <a:ext cx="5169878" cy="492443"/>
            </a:xfrm>
            <a:prstGeom prst="rect">
              <a:avLst/>
            </a:prstGeom>
            <a:noFill/>
            <a:ln>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rPr>
                <a:t>dane statystyki publicznej i dane przestrzenne </a:t>
              </a:r>
              <a:b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rPr>
              </a:br>
              <a: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rPr>
                <a:t>udostępniane przez organy i instytucje publiczne</a:t>
              </a:r>
            </a:p>
          </p:txBody>
        </p:sp>
        <p:sp>
          <p:nvSpPr>
            <p:cNvPr id="35" name="pole tekstowe 34"/>
            <p:cNvSpPr txBox="1"/>
            <p:nvPr/>
          </p:nvSpPr>
          <p:spPr>
            <a:xfrm>
              <a:off x="6176107" y="3813422"/>
              <a:ext cx="2860430" cy="292388"/>
            </a:xfrm>
            <a:prstGeom prst="rect">
              <a:avLst/>
            </a:prstGeom>
            <a:noFill/>
            <a:ln>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rPr>
                <a:t>opracowania specjalistyczne</a:t>
              </a:r>
            </a:p>
          </p:txBody>
        </p:sp>
        <p:sp>
          <p:nvSpPr>
            <p:cNvPr id="38" name="Dowolny kształt 37"/>
            <p:cNvSpPr/>
            <p:nvPr/>
          </p:nvSpPr>
          <p:spPr>
            <a:xfrm>
              <a:off x="6580552" y="5251132"/>
              <a:ext cx="5201142" cy="472790"/>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endPar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endParaRPr>
            </a:p>
          </p:txBody>
        </p:sp>
        <p:sp>
          <p:nvSpPr>
            <p:cNvPr id="39" name="Dowolny kształt 38"/>
            <p:cNvSpPr/>
            <p:nvPr/>
          </p:nvSpPr>
          <p:spPr>
            <a:xfrm>
              <a:off x="6258920" y="4567286"/>
              <a:ext cx="5522774" cy="612502"/>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endParaRPr kumimoji="0" lang="pl-PL" sz="1300" b="0" i="0" u="none" strike="noStrike" kern="1200" cap="none" spc="0" normalizeH="0" baseline="0" noProof="0" dirty="0">
                <a:ln>
                  <a:noFill/>
                </a:ln>
                <a:solidFill>
                  <a:prstClr val="white"/>
                </a:solidFill>
                <a:effectLst/>
                <a:uLnTx/>
                <a:uFillTx/>
                <a:latin typeface="Engram Warsaw"/>
                <a:ea typeface="+mn-ea"/>
                <a:cs typeface="Calibri"/>
              </a:endParaRPr>
            </a:p>
          </p:txBody>
        </p:sp>
        <p:sp>
          <p:nvSpPr>
            <p:cNvPr id="41" name="Dowolny kształt 40"/>
            <p:cNvSpPr/>
            <p:nvPr/>
          </p:nvSpPr>
          <p:spPr>
            <a:xfrm>
              <a:off x="6580552" y="6294300"/>
              <a:ext cx="5201142" cy="321881"/>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endPar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endParaRPr>
            </a:p>
          </p:txBody>
        </p:sp>
        <p:sp>
          <p:nvSpPr>
            <p:cNvPr id="42" name="pole tekstowe 41"/>
            <p:cNvSpPr txBox="1"/>
            <p:nvPr/>
          </p:nvSpPr>
          <p:spPr>
            <a:xfrm>
              <a:off x="5982678" y="2200647"/>
              <a:ext cx="3884246" cy="3693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white"/>
                  </a:solidFill>
                  <a:effectLst/>
                  <a:uLnTx/>
                  <a:uFillTx/>
                  <a:latin typeface="Engram Warsaw"/>
                  <a:ea typeface="+mn-ea"/>
                  <a:cs typeface="Calibri"/>
                </a:rPr>
                <a:t>dane</a:t>
              </a:r>
            </a:p>
          </p:txBody>
        </p:sp>
        <p:sp>
          <p:nvSpPr>
            <p:cNvPr id="43" name="pole tekstowe 42"/>
            <p:cNvSpPr txBox="1"/>
            <p:nvPr/>
          </p:nvSpPr>
          <p:spPr>
            <a:xfrm>
              <a:off x="5982678" y="4488777"/>
              <a:ext cx="3884246" cy="646331"/>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white"/>
                  </a:solidFill>
                  <a:effectLst/>
                  <a:uLnTx/>
                  <a:uFillTx/>
                  <a:latin typeface="Engram Warsaw"/>
                  <a:ea typeface="+mn-ea"/>
                  <a:cs typeface="Calibri"/>
                </a:rPr>
                <a:t>głosy mieszkanek i mieszkańców oraz innych środowisk</a:t>
              </a:r>
            </a:p>
          </p:txBody>
        </p:sp>
        <p:sp>
          <p:nvSpPr>
            <p:cNvPr id="44" name="pole tekstowe 43"/>
            <p:cNvSpPr txBox="1"/>
            <p:nvPr/>
          </p:nvSpPr>
          <p:spPr>
            <a:xfrm>
              <a:off x="6222999" y="5246034"/>
              <a:ext cx="5017477" cy="492443"/>
            </a:xfrm>
            <a:prstGeom prst="rect">
              <a:avLst/>
            </a:prstGeom>
            <a:noFill/>
            <a:ln>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rPr>
                <a:t>reprezentatywne badania opinii, w tym Barometr Warszawski i Barometr Gospodarczy</a:t>
              </a:r>
            </a:p>
          </p:txBody>
        </p:sp>
        <p:sp>
          <p:nvSpPr>
            <p:cNvPr id="46" name="Dowolny kształt 45"/>
            <p:cNvSpPr/>
            <p:nvPr/>
          </p:nvSpPr>
          <p:spPr>
            <a:xfrm>
              <a:off x="6580552" y="5762889"/>
              <a:ext cx="5201142" cy="472790"/>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endPar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endParaRPr>
            </a:p>
          </p:txBody>
        </p:sp>
        <p:sp>
          <p:nvSpPr>
            <p:cNvPr id="47" name="pole tekstowe 46"/>
            <p:cNvSpPr txBox="1"/>
            <p:nvPr/>
          </p:nvSpPr>
          <p:spPr>
            <a:xfrm>
              <a:off x="6222999" y="5714549"/>
              <a:ext cx="5122986" cy="292388"/>
            </a:xfrm>
            <a:prstGeom prst="rect">
              <a:avLst/>
            </a:prstGeom>
            <a:noFill/>
            <a:ln>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rPr>
                <a:t>wyniki dotychczasowych procesów konsultacyjnych</a:t>
              </a:r>
            </a:p>
          </p:txBody>
        </p:sp>
        <p:sp>
          <p:nvSpPr>
            <p:cNvPr id="48" name="pole tekstowe 47"/>
            <p:cNvSpPr txBox="1"/>
            <p:nvPr/>
          </p:nvSpPr>
          <p:spPr>
            <a:xfrm>
              <a:off x="6191739" y="6001022"/>
              <a:ext cx="5717583" cy="492443"/>
            </a:xfrm>
            <a:prstGeom prst="rect">
              <a:avLst/>
            </a:prstGeom>
            <a:noFill/>
            <a:ln>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rPr>
                <a:t>opinie, postulaty oraz wnioski zbierane w ramach </a:t>
              </a:r>
              <a:b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rPr>
              </a:br>
              <a: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a:ea typeface="+mn-ea"/>
                  <a:cs typeface="Calibri"/>
                </a:rPr>
                <a:t>tego procesu</a:t>
              </a:r>
            </a:p>
          </p:txBody>
        </p:sp>
        <p:pic>
          <p:nvPicPr>
            <p:cNvPr id="27" name="Obraz 26"/>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80591" y="191671"/>
              <a:ext cx="514678" cy="445301"/>
            </a:xfrm>
            <a:prstGeom prst="rect">
              <a:avLst/>
            </a:prstGeom>
          </p:spPr>
        </p:pic>
      </p:grpSp>
    </p:spTree>
    <p:extLst>
      <p:ext uri="{BB962C8B-B14F-4D97-AF65-F5344CB8AC3E}">
        <p14:creationId xmlns:p14="http://schemas.microsoft.com/office/powerpoint/2010/main" val="345574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6" name="Tytuł 1"/>
          <p:cNvSpPr txBox="1">
            <a:spLocks/>
          </p:cNvSpPr>
          <p:nvPr/>
        </p:nvSpPr>
        <p:spPr>
          <a:xfrm>
            <a:off x="203376" y="172005"/>
            <a:ext cx="5386930" cy="497362"/>
          </a:xfrm>
          <a:prstGeom prst="rect">
            <a:avLst/>
          </a:prstGeom>
        </p:spPr>
        <p:txBody>
          <a:bodyPr anchor="ctr">
            <a:no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pPr marL="0" marR="0" lvl="0" indent="0" algn="l" defTabSz="914411" rtl="0" eaLnBrk="1" fontAlgn="auto" latinLnBrk="0" hangingPunct="1">
              <a:lnSpc>
                <a:spcPct val="90000"/>
              </a:lnSpc>
              <a:spcBef>
                <a:spcPct val="0"/>
              </a:spcBef>
              <a:spcAft>
                <a:spcPts val="0"/>
              </a:spcAft>
              <a:buClrTx/>
              <a:buSzTx/>
              <a:buFontTx/>
              <a:buNone/>
              <a:tabLst/>
              <a:defRPr/>
            </a:pPr>
            <a:r>
              <a:rPr kumimoji="0" lang="pl-PL" sz="2800" b="1" i="0" u="none" strike="noStrike" kern="1200" cap="none" spc="0" normalizeH="0" baseline="0" noProof="0" dirty="0">
                <a:ln>
                  <a:noFill/>
                </a:ln>
                <a:solidFill>
                  <a:srgbClr val="006EDC"/>
                </a:solidFill>
                <a:effectLst/>
                <a:uLnTx/>
                <a:uFillTx/>
                <a:latin typeface="Engram Warsaw Black" pitchFamily="2" charset="-18"/>
                <a:ea typeface="+mj-ea"/>
                <a:cs typeface="+mj-cs"/>
              </a:rPr>
              <a:t>Uzgadniający plan ogólny:</a:t>
            </a:r>
          </a:p>
        </p:txBody>
      </p:sp>
      <p:sp>
        <p:nvSpPr>
          <p:cNvPr id="7" name="Rectangle 14">
            <a:extLst>
              <a:ext uri="{FF2B5EF4-FFF2-40B4-BE49-F238E27FC236}">
                <a16:creationId xmlns:a16="http://schemas.microsoft.com/office/drawing/2014/main" id="{B0DF988D-F3F9-6B2B-163E-9F6C0E5CFA0D}"/>
              </a:ext>
            </a:extLst>
          </p:cNvPr>
          <p:cNvSpPr>
            <a:spLocks noChangeAspect="1" noChangeArrowheads="1"/>
          </p:cNvSpPr>
          <p:nvPr/>
        </p:nvSpPr>
        <p:spPr bwMode="auto">
          <a:xfrm>
            <a:off x="75800" y="785954"/>
            <a:ext cx="5697472" cy="6072046"/>
          </a:xfrm>
          <a:prstGeom prst="rect">
            <a:avLst/>
          </a:prstGeom>
          <a:noFill/>
          <a:ln w="9525">
            <a:noFill/>
            <a:miter lim="800000"/>
            <a:headEnd/>
            <a:tailEnd/>
          </a:ln>
        </p:spPr>
        <p:txBody>
          <a:bodyPr lIns="91440" tIns="45720" rIns="91440" bIns="45720" anchor="t"/>
          <a:lstStyle/>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Wojewoda Mazowiecki</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Zarząd Województwa Mazowieckiego</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Dyrektor Kampinoskiego Parku Narodowego</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Regionalny Dyrektor Ochrony Środowiska w Warszawie</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Dyrektor Regionalnego Zarządu Gospodarki Wodnej w Warszawie Państwowego Gospodarstwa Wodnego Wody Polskie</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Mazowiecki Wojewódzki Konserwator Zabytków</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Minister Klimatu i Środowiska</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Właściwe organy wojskowe, ochrony granic oraz bezpieczeństwa państwa</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Zarządcy dróg </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Prezes Urzędu Transportu Kolejowego</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Prezes Urzędu Lotnictwa Cywilnego</a:t>
            </a:r>
            <a:endParaRPr kumimoji="0" lang="pl-PL" altLang="pl-PL" sz="1500" b="0" i="0" u="none" strike="noStrike" kern="1200" cap="none" spc="0" normalizeH="0" baseline="0" noProof="0" dirty="0">
              <a:ln>
                <a:noFill/>
              </a:ln>
              <a:solidFill>
                <a:prstClr val="black"/>
              </a:solidFill>
              <a:effectLst/>
              <a:uLnTx/>
              <a:uFillTx/>
              <a:latin typeface="Engram Warsaw" pitchFamily="2" charset="-18"/>
              <a:ea typeface="+mn-ea"/>
              <a:cs typeface="+mn-cs"/>
            </a:endParaRPr>
          </a:p>
          <a:p>
            <a:pPr marL="285750" marR="0" lvl="0" indent="-285750" algn="l" defTabSz="914400" rtl="0" eaLnBrk="1" fontAlgn="auto" latinLnBrk="0" hangingPunct="1">
              <a:lnSpc>
                <a:spcPct val="100000"/>
              </a:lnSpc>
              <a:spcBef>
                <a:spcPts val="0"/>
              </a:spcBef>
              <a:spcAft>
                <a:spcPts val="0"/>
              </a:spcAft>
              <a:buClr>
                <a:srgbClr val="006EDC"/>
              </a:buClr>
              <a:buSzTx/>
              <a:buFont typeface="Calibri" panose="020F0502020204030204" pitchFamily="34" charset="0"/>
              <a:buChar char="•"/>
              <a:tabLst/>
              <a:defRPr/>
            </a:pPr>
            <a:endPar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ytuł 1"/>
          <p:cNvSpPr txBox="1">
            <a:spLocks/>
          </p:cNvSpPr>
          <p:nvPr/>
        </p:nvSpPr>
        <p:spPr>
          <a:xfrm>
            <a:off x="6133880" y="172560"/>
            <a:ext cx="5386930" cy="497362"/>
          </a:xfrm>
          <a:prstGeom prst="rect">
            <a:avLst/>
          </a:prstGeom>
        </p:spPr>
        <p:txBody>
          <a:bodyPr anchor="ctr">
            <a:no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pPr marL="0" marR="0" lvl="0" indent="0" algn="l" defTabSz="914411" rtl="0" eaLnBrk="1" fontAlgn="auto" latinLnBrk="0" hangingPunct="1">
              <a:lnSpc>
                <a:spcPct val="90000"/>
              </a:lnSpc>
              <a:spcBef>
                <a:spcPct val="0"/>
              </a:spcBef>
              <a:spcAft>
                <a:spcPts val="0"/>
              </a:spcAft>
              <a:buClrTx/>
              <a:buSzTx/>
              <a:buFontTx/>
              <a:buNone/>
              <a:tabLst/>
              <a:defRPr/>
            </a:pPr>
            <a:r>
              <a:rPr kumimoji="0" lang="pl-PL" sz="2800" b="1" i="0" u="none" strike="noStrike" kern="1200" cap="none" spc="0" normalizeH="0" baseline="0" noProof="0" dirty="0">
                <a:ln>
                  <a:noFill/>
                </a:ln>
                <a:solidFill>
                  <a:srgbClr val="006EDC"/>
                </a:solidFill>
                <a:effectLst/>
                <a:uLnTx/>
                <a:uFillTx/>
                <a:latin typeface="Engram Warsaw Black" pitchFamily="2" charset="-18"/>
                <a:ea typeface="+mj-ea"/>
                <a:cs typeface="+mj-cs"/>
              </a:rPr>
              <a:t>Opiniujący plan ogólny:</a:t>
            </a:r>
          </a:p>
        </p:txBody>
      </p:sp>
      <p:sp>
        <p:nvSpPr>
          <p:cNvPr id="8" name="Rectangle 14">
            <a:extLst>
              <a:ext uri="{FF2B5EF4-FFF2-40B4-BE49-F238E27FC236}">
                <a16:creationId xmlns:a16="http://schemas.microsoft.com/office/drawing/2014/main" id="{B0DF988D-F3F9-6B2B-163E-9F6C0E5CFA0D}"/>
              </a:ext>
            </a:extLst>
          </p:cNvPr>
          <p:cNvSpPr>
            <a:spLocks noChangeAspect="1" noChangeArrowheads="1"/>
          </p:cNvSpPr>
          <p:nvPr/>
        </p:nvSpPr>
        <p:spPr bwMode="auto">
          <a:xfrm>
            <a:off x="6123530" y="785954"/>
            <a:ext cx="5712431" cy="5234008"/>
          </a:xfrm>
          <a:prstGeom prst="rect">
            <a:avLst/>
          </a:prstGeom>
          <a:noFill/>
          <a:ln w="9525">
            <a:noFill/>
            <a:miter lim="800000"/>
            <a:headEnd/>
            <a:tailEnd/>
          </a:ln>
        </p:spPr>
        <p:txBody>
          <a:bodyPr/>
          <a:lstStyle/>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Miejska Komisja Urbanistyczno-Architektoniczna m.st. Warszawy</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Wójtowie/burmistrzowie gmin sąsiednich</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Marszałek Województwa Mazowieckiego </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Powiatowy organ ochrony środowiska</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Mazowiecki Państwowy Wojewódzki Inspektor Sanitarny</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Państwowy Powiatowy Inspektor Sanitarny w m.st. Warszawie</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Właściwe organy Państwowej Straży Pożarnej </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Mazowiecki Wojewódzki Inspektor Ochrony Środowiska</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Zarządcy infrastruktury kolejowej </a:t>
            </a:r>
          </a:p>
          <a:p>
            <a:pPr marL="285750" marR="0" lvl="0" indent="-285750" algn="l" defTabSz="914400" rtl="0" eaLnBrk="1" fontAlgn="auto" latinLnBrk="0" hangingPunct="1">
              <a:lnSpc>
                <a:spcPct val="100000"/>
              </a:lnSpc>
              <a:spcBef>
                <a:spcPts val="400"/>
              </a:spcBef>
              <a:spcAft>
                <a:spcPts val="0"/>
              </a:spcAft>
              <a:buClr>
                <a:srgbClr val="006EDC"/>
              </a:buClr>
              <a:buSzTx/>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Spółka celowa o której mowa w ustawie o Centralnym Porcie Komunikacyjnym w zakresie lokalizacji inwestycji i inwestycji towarzyszących oraz obszaru otoczenia CPK, o których mowa w tej ustawie</a:t>
            </a:r>
          </a:p>
          <a:p>
            <a:pPr marL="285750" marR="0" lvl="0" indent="-285750" algn="l" defTabSz="914400" rtl="0" eaLnBrk="1" fontAlgn="auto" latinLnBrk="0" hangingPunct="1">
              <a:lnSpc>
                <a:spcPct val="100000"/>
              </a:lnSpc>
              <a:spcBef>
                <a:spcPts val="400"/>
              </a:spcBef>
              <a:spcAft>
                <a:spcPts val="0"/>
              </a:spcAft>
              <a:buClr>
                <a:srgbClr val="006EDC"/>
              </a:buClr>
              <a:buSzPct val="100000"/>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Właściwi terytorialnie nadleśniczy</a:t>
            </a:r>
          </a:p>
          <a:p>
            <a:pPr marL="285750" marR="0" lvl="0" indent="-285750" algn="l" defTabSz="914400" rtl="0" eaLnBrk="1" fontAlgn="auto" latinLnBrk="0" hangingPunct="1">
              <a:lnSpc>
                <a:spcPct val="100000"/>
              </a:lnSpc>
              <a:spcBef>
                <a:spcPts val="400"/>
              </a:spcBef>
              <a:spcAft>
                <a:spcPts val="0"/>
              </a:spcAft>
              <a:buClr>
                <a:srgbClr val="006EDC"/>
              </a:buClr>
              <a:buSzPct val="100000"/>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Operator systemu przesyłowego elektroenergetycznego</a:t>
            </a:r>
          </a:p>
          <a:p>
            <a:pPr marL="285750" marR="0" lvl="0" indent="-285750" algn="l" defTabSz="914400" rtl="0" eaLnBrk="1" fontAlgn="auto" latinLnBrk="0" hangingPunct="1">
              <a:lnSpc>
                <a:spcPct val="100000"/>
              </a:lnSpc>
              <a:spcBef>
                <a:spcPts val="400"/>
              </a:spcBef>
              <a:spcAft>
                <a:spcPts val="0"/>
              </a:spcAft>
              <a:buClr>
                <a:srgbClr val="006EDC"/>
              </a:buClr>
              <a:buSzPct val="100000"/>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Operator systemu przesyłowego gazowego</a:t>
            </a:r>
          </a:p>
          <a:p>
            <a:pPr marL="285750" marR="0" lvl="0" indent="-285750" algn="l" defTabSz="914400" rtl="0" eaLnBrk="1" fontAlgn="auto" latinLnBrk="0" hangingPunct="1">
              <a:lnSpc>
                <a:spcPct val="100000"/>
              </a:lnSpc>
              <a:spcBef>
                <a:spcPts val="400"/>
              </a:spcBef>
              <a:spcAft>
                <a:spcPts val="0"/>
              </a:spcAft>
              <a:buClr>
                <a:srgbClr val="006EDC"/>
              </a:buClr>
              <a:buSzPct val="100000"/>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Operator systemu dystrybucyjnego gazowego </a:t>
            </a:r>
          </a:p>
          <a:p>
            <a:pPr marL="285750" marR="0" lvl="0" indent="-285750" algn="l" defTabSz="914400" rtl="0" eaLnBrk="1" fontAlgn="auto" latinLnBrk="0" hangingPunct="1">
              <a:lnSpc>
                <a:spcPct val="100000"/>
              </a:lnSpc>
              <a:spcBef>
                <a:spcPts val="400"/>
              </a:spcBef>
              <a:spcAft>
                <a:spcPts val="0"/>
              </a:spcAft>
              <a:buClr>
                <a:srgbClr val="006EDC"/>
              </a:buClr>
              <a:buSzPct val="100000"/>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Podmiot zajmujący się transportem ropy naftowej lub produktów naftowych</a:t>
            </a:r>
          </a:p>
          <a:p>
            <a:pPr marL="285750" marR="0" lvl="0" indent="-285750" algn="l" defTabSz="914400" rtl="0" eaLnBrk="1" fontAlgn="auto" latinLnBrk="0" hangingPunct="1">
              <a:lnSpc>
                <a:spcPct val="100000"/>
              </a:lnSpc>
              <a:spcBef>
                <a:spcPts val="400"/>
              </a:spcBef>
              <a:spcAft>
                <a:spcPts val="0"/>
              </a:spcAft>
              <a:buClr>
                <a:srgbClr val="006EDC"/>
              </a:buClr>
              <a:buSzPct val="100000"/>
              <a:buFont typeface="Calibri" panose="020F0502020204030204" pitchFamily="34" charset="0"/>
              <a:buChar char="•"/>
              <a:tabLst/>
              <a:defRPr/>
            </a:pPr>
            <a:r>
              <a:rPr kumimoji="0" lang="pl-PL" sz="1500" b="0" i="0" u="none" strike="noStrike" kern="1200" cap="none" spc="0" normalizeH="0" baseline="0" noProof="0" dirty="0">
                <a:ln>
                  <a:noFill/>
                </a:ln>
                <a:solidFill>
                  <a:prstClr val="black"/>
                </a:solidFill>
                <a:effectLst/>
                <a:uLnTx/>
                <a:uFillTx/>
                <a:latin typeface="Calibri" panose="020F0502020204030204"/>
                <a:ea typeface="+mn-ea"/>
                <a:cs typeface="+mn-cs"/>
              </a:rPr>
              <a:t>Minister Rolnictwa i Rozwoju Wsi</a:t>
            </a:r>
          </a:p>
        </p:txBody>
      </p:sp>
    </p:spTree>
    <p:extLst>
      <p:ext uri="{BB962C8B-B14F-4D97-AF65-F5344CB8AC3E}">
        <p14:creationId xmlns:p14="http://schemas.microsoft.com/office/powerpoint/2010/main" val="2914958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pole tekstowe 73">
            <a:extLst>
              <a:ext uri="{FF2B5EF4-FFF2-40B4-BE49-F238E27FC236}">
                <a16:creationId xmlns:a16="http://schemas.microsoft.com/office/drawing/2014/main" id="{3E4FF23B-F375-E91B-2E04-A651EBE8061B}"/>
              </a:ext>
            </a:extLst>
          </p:cNvPr>
          <p:cNvSpPr txBox="1"/>
          <p:nvPr/>
        </p:nvSpPr>
        <p:spPr>
          <a:xfrm>
            <a:off x="1830812" y="3243743"/>
            <a:ext cx="8303363" cy="253916"/>
          </a:xfrm>
          <a:prstGeom prst="rect">
            <a:avLst/>
          </a:prstGeom>
          <a:solidFill>
            <a:schemeClr val="bg1">
              <a:lumMod val="85000"/>
            </a:schemeClr>
          </a:solidFill>
          <a:ln w="19050">
            <a:noFill/>
            <a:prstDash val="sysDot"/>
          </a:ln>
          <a:effectLst/>
        </p:spPr>
        <p:txBody>
          <a:bodyPr wrap="square" lIns="91440" tIns="45720" rIns="91440" bIns="45720" rtlCol="0" anchor="t">
            <a:spAutoFit/>
          </a:bodyPr>
          <a:lstStyle>
            <a:defPPr>
              <a:defRPr lang="pl-PL"/>
            </a:defPPr>
            <a:lvl1pPr algn="ctr">
              <a:defRPr sz="1050">
                <a:solidFill>
                  <a:srgbClr val="0070C0"/>
                </a:solidFill>
                <a:latin typeface="Calibri"/>
                <a:ea typeface="Calibri"/>
                <a:cs typeface="Calibri"/>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050" b="1" i="0" u="none" strike="noStrike" kern="1200" cap="none" spc="0" normalizeH="0" baseline="0" noProof="0" dirty="0">
              <a:ln>
                <a:noFill/>
              </a:ln>
              <a:solidFill>
                <a:prstClr val="black"/>
              </a:solidFill>
              <a:effectLst/>
              <a:uLnTx/>
              <a:uFillTx/>
              <a:latin typeface="Engram Warsaw"/>
              <a:cs typeface="Calibri"/>
            </a:endParaRPr>
          </a:p>
        </p:txBody>
      </p:sp>
      <p:cxnSp>
        <p:nvCxnSpPr>
          <p:cNvPr id="78" name="Łącznik prosty 77">
            <a:extLst>
              <a:ext uri="{FF2B5EF4-FFF2-40B4-BE49-F238E27FC236}">
                <a16:creationId xmlns:a16="http://schemas.microsoft.com/office/drawing/2014/main" id="{493BFDDD-673C-C041-0F0B-A7F1B785B1B5}"/>
              </a:ext>
            </a:extLst>
          </p:cNvPr>
          <p:cNvCxnSpPr>
            <a:cxnSpLocks/>
          </p:cNvCxnSpPr>
          <p:nvPr/>
        </p:nvCxnSpPr>
        <p:spPr>
          <a:xfrm>
            <a:off x="8285042" y="1040614"/>
            <a:ext cx="8583" cy="3600000"/>
          </a:xfrm>
          <a:prstGeom prst="line">
            <a:avLst/>
          </a:prstGeom>
          <a:ln w="25400">
            <a:solidFill>
              <a:srgbClr val="006EDC"/>
            </a:solidFill>
          </a:ln>
        </p:spPr>
        <p:style>
          <a:lnRef idx="1">
            <a:schemeClr val="accent1"/>
          </a:lnRef>
          <a:fillRef idx="0">
            <a:schemeClr val="accent1"/>
          </a:fillRef>
          <a:effectRef idx="0">
            <a:schemeClr val="accent1"/>
          </a:effectRef>
          <a:fontRef idx="minor">
            <a:schemeClr val="tx1"/>
          </a:fontRef>
        </p:style>
      </p:cxnSp>
      <p:cxnSp>
        <p:nvCxnSpPr>
          <p:cNvPr id="77" name="Łącznik prosty 76">
            <a:extLst>
              <a:ext uri="{FF2B5EF4-FFF2-40B4-BE49-F238E27FC236}">
                <a16:creationId xmlns:a16="http://schemas.microsoft.com/office/drawing/2014/main" id="{493BFDDD-673C-C041-0F0B-A7F1B785B1B5}"/>
              </a:ext>
            </a:extLst>
          </p:cNvPr>
          <p:cNvCxnSpPr>
            <a:cxnSpLocks/>
          </p:cNvCxnSpPr>
          <p:nvPr/>
        </p:nvCxnSpPr>
        <p:spPr>
          <a:xfrm>
            <a:off x="4171366" y="1647398"/>
            <a:ext cx="13005" cy="1692000"/>
          </a:xfrm>
          <a:prstGeom prst="line">
            <a:avLst/>
          </a:prstGeom>
          <a:ln w="25400">
            <a:solidFill>
              <a:srgbClr val="006EDC"/>
            </a:solidFill>
          </a:ln>
        </p:spPr>
        <p:style>
          <a:lnRef idx="1">
            <a:schemeClr val="accent1"/>
          </a:lnRef>
          <a:fillRef idx="0">
            <a:schemeClr val="accent1"/>
          </a:fillRef>
          <a:effectRef idx="0">
            <a:schemeClr val="accent1"/>
          </a:effectRef>
          <a:fontRef idx="minor">
            <a:schemeClr val="tx1"/>
          </a:fontRef>
        </p:style>
      </p:cxnSp>
      <p:cxnSp>
        <p:nvCxnSpPr>
          <p:cNvPr id="69" name="Łącznik prosty 68">
            <a:extLst>
              <a:ext uri="{FF2B5EF4-FFF2-40B4-BE49-F238E27FC236}">
                <a16:creationId xmlns:a16="http://schemas.microsoft.com/office/drawing/2014/main" id="{493BFDDD-673C-C041-0F0B-A7F1B785B1B5}"/>
              </a:ext>
            </a:extLst>
          </p:cNvPr>
          <p:cNvCxnSpPr>
            <a:cxnSpLocks/>
            <a:endCxn id="47" idx="0"/>
          </p:cNvCxnSpPr>
          <p:nvPr/>
        </p:nvCxnSpPr>
        <p:spPr>
          <a:xfrm>
            <a:off x="2814629" y="1661320"/>
            <a:ext cx="7464" cy="2998320"/>
          </a:xfrm>
          <a:prstGeom prst="line">
            <a:avLst/>
          </a:prstGeom>
          <a:ln w="25400">
            <a:solidFill>
              <a:srgbClr val="006EDC"/>
            </a:solidFill>
          </a:ln>
        </p:spPr>
        <p:style>
          <a:lnRef idx="1">
            <a:schemeClr val="accent1"/>
          </a:lnRef>
          <a:fillRef idx="0">
            <a:schemeClr val="accent1"/>
          </a:fillRef>
          <a:effectRef idx="0">
            <a:schemeClr val="accent1"/>
          </a:effectRef>
          <a:fontRef idx="minor">
            <a:schemeClr val="tx1"/>
          </a:fontRef>
        </p:style>
      </p:cxnSp>
      <p:sp>
        <p:nvSpPr>
          <p:cNvPr id="72" name="Tytuł 59">
            <a:extLst>
              <a:ext uri="{FF2B5EF4-FFF2-40B4-BE49-F238E27FC236}">
                <a16:creationId xmlns:a16="http://schemas.microsoft.com/office/drawing/2014/main" id="{BAE32F35-1A57-84F5-D2E0-AB27E96F02BD}"/>
              </a:ext>
            </a:extLst>
          </p:cNvPr>
          <p:cNvSpPr>
            <a:spLocks noGrp="1"/>
          </p:cNvSpPr>
          <p:nvPr>
            <p:ph type="title"/>
          </p:nvPr>
        </p:nvSpPr>
        <p:spPr>
          <a:xfrm>
            <a:off x="785700" y="101969"/>
            <a:ext cx="3386250" cy="608564"/>
          </a:xfrm>
        </p:spPr>
        <p:txBody>
          <a:bodyPr lIns="91440" tIns="45720" rIns="91440" bIns="45720" anchor="ctr">
            <a:normAutofit/>
          </a:bodyPr>
          <a:lstStyle/>
          <a:p>
            <a:r>
              <a:rPr lang="pl-PL" sz="2500" dirty="0">
                <a:latin typeface="Engram Warsaw" pitchFamily="2" charset="-18"/>
                <a:ea typeface="Calibri"/>
                <a:cs typeface="Calibri"/>
              </a:rPr>
              <a:t>Etapy prac</a:t>
            </a:r>
            <a:endParaRPr lang="pl-PL" sz="2500" dirty="0">
              <a:latin typeface="Engram Warsaw" pitchFamily="2" charset="-18"/>
            </a:endParaRPr>
          </a:p>
        </p:txBody>
      </p:sp>
      <p:sp>
        <p:nvSpPr>
          <p:cNvPr id="38" name="Tytuł 59">
            <a:extLst>
              <a:ext uri="{FF2B5EF4-FFF2-40B4-BE49-F238E27FC236}">
                <a16:creationId xmlns:a16="http://schemas.microsoft.com/office/drawing/2014/main" id="{0AB1BE5B-00F6-BF04-6DDB-67FEA5669024}"/>
              </a:ext>
            </a:extLst>
          </p:cNvPr>
          <p:cNvSpPr txBox="1">
            <a:spLocks/>
          </p:cNvSpPr>
          <p:nvPr/>
        </p:nvSpPr>
        <p:spPr>
          <a:xfrm>
            <a:off x="-301095" y="2396636"/>
            <a:ext cx="1550156" cy="641622"/>
          </a:xfrm>
          <a:prstGeom prst="rect">
            <a:avLst/>
          </a:prstGeom>
        </p:spPr>
        <p:txBody>
          <a:bodyPr lIns="91440" tIns="45720" rIns="91440" bIns="45720" anchor="ct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pPr algn="r">
              <a:defRPr/>
            </a:pPr>
            <a:r>
              <a:rPr lang="pl-PL" sz="1050" b="1" dirty="0">
                <a:solidFill>
                  <a:srgbClr val="006EDC"/>
                </a:solidFill>
                <a:latin typeface="Engram Warsaw"/>
                <a:ea typeface="Calibri"/>
                <a:cs typeface="Calibri"/>
              </a:rPr>
              <a:t>STRATEGIA</a:t>
            </a:r>
          </a:p>
          <a:p>
            <a:pPr marL="0" marR="0" lvl="0" indent="0" algn="r" defTabSz="914411" rtl="0" eaLnBrk="1" fontAlgn="auto" latinLnBrk="0" hangingPunct="1">
              <a:lnSpc>
                <a:spcPct val="90000"/>
              </a:lnSpc>
              <a:spcBef>
                <a:spcPct val="0"/>
              </a:spcBef>
              <a:spcAft>
                <a:spcPts val="0"/>
              </a:spcAft>
              <a:buClrTx/>
              <a:buSzTx/>
              <a:buFontTx/>
              <a:buNone/>
              <a:tabLst/>
              <a:defRPr/>
            </a:pPr>
            <a:endParaRPr kumimoji="0" lang="pl-PL" sz="2400" b="1" i="0" u="none" strike="noStrike" kern="1200" cap="none" spc="0" normalizeH="0" baseline="0" noProof="0" dirty="0">
              <a:ln>
                <a:noFill/>
              </a:ln>
              <a:solidFill>
                <a:srgbClr val="000000"/>
              </a:solidFill>
              <a:effectLst/>
              <a:uLnTx/>
              <a:uFillTx/>
              <a:latin typeface="Engram Warsaw"/>
              <a:ea typeface="Calibri"/>
              <a:cs typeface="Calibri"/>
            </a:endParaRPr>
          </a:p>
        </p:txBody>
      </p:sp>
      <p:grpSp>
        <p:nvGrpSpPr>
          <p:cNvPr id="76" name="Grupa 75"/>
          <p:cNvGrpSpPr/>
          <p:nvPr/>
        </p:nvGrpSpPr>
        <p:grpSpPr>
          <a:xfrm>
            <a:off x="10134176" y="1958498"/>
            <a:ext cx="1470469" cy="2318019"/>
            <a:chOff x="10217932" y="2914512"/>
            <a:chExt cx="1470469" cy="2117955"/>
          </a:xfrm>
        </p:grpSpPr>
        <p:sp>
          <p:nvSpPr>
            <p:cNvPr id="63" name="Prostokąt 62"/>
            <p:cNvSpPr/>
            <p:nvPr/>
          </p:nvSpPr>
          <p:spPr>
            <a:xfrm>
              <a:off x="10217932" y="2914512"/>
              <a:ext cx="894468" cy="2117955"/>
            </a:xfrm>
            <a:prstGeom prst="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Engram Warsaw"/>
                <a:ea typeface="+mn-ea"/>
                <a:cs typeface="+mn-cs"/>
              </a:endParaRPr>
            </a:p>
          </p:txBody>
        </p:sp>
        <p:grpSp>
          <p:nvGrpSpPr>
            <p:cNvPr id="75" name="Grupa 74"/>
            <p:cNvGrpSpPr/>
            <p:nvPr/>
          </p:nvGrpSpPr>
          <p:grpSpPr>
            <a:xfrm>
              <a:off x="10256784" y="2914514"/>
              <a:ext cx="1431617" cy="2117953"/>
              <a:chOff x="10256784" y="2914514"/>
              <a:chExt cx="1431617" cy="2117953"/>
            </a:xfrm>
          </p:grpSpPr>
          <p:sp>
            <p:nvSpPr>
              <p:cNvPr id="62" name="Trójkąt równoramienny 61"/>
              <p:cNvSpPr/>
              <p:nvPr/>
            </p:nvSpPr>
            <p:spPr>
              <a:xfrm rot="5400000">
                <a:off x="10341424" y="3685491"/>
                <a:ext cx="2117953" cy="576000"/>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Engram Warsaw"/>
                  <a:ea typeface="+mn-ea"/>
                  <a:cs typeface="+mn-cs"/>
                </a:endParaRPr>
              </a:p>
            </p:txBody>
          </p:sp>
          <p:sp>
            <p:nvSpPr>
              <p:cNvPr id="64" name="pole tekstowe 63">
                <a:extLst>
                  <a:ext uri="{FF2B5EF4-FFF2-40B4-BE49-F238E27FC236}">
                    <a16:creationId xmlns:a16="http://schemas.microsoft.com/office/drawing/2014/main" id="{BA062D84-2BC6-D948-A55D-4D8FA4A496EC}"/>
                  </a:ext>
                </a:extLst>
              </p:cNvPr>
              <p:cNvSpPr txBox="1"/>
              <p:nvPr/>
            </p:nvSpPr>
            <p:spPr>
              <a:xfrm>
                <a:off x="10256784" y="3625556"/>
                <a:ext cx="1282516" cy="738664"/>
              </a:xfrm>
              <a:prstGeom prst="rect">
                <a:avLst/>
              </a:prstGeom>
              <a:noFill/>
              <a:ln w="19050">
                <a:noFill/>
                <a:prstDash val="sysDot"/>
              </a:ln>
              <a:effectLst/>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50" b="1" dirty="0">
                    <a:solidFill>
                      <a:prstClr val="black"/>
                    </a:solidFill>
                    <a:latin typeface="Engram Warsaw"/>
                    <a:ea typeface="Calibri"/>
                    <a:cs typeface="Calibri"/>
                  </a:rPr>
                  <a:t>przyjęcie</a:t>
                </a:r>
                <a:r>
                  <a:rPr kumimoji="0" lang="pl-PL" sz="1050" b="1" i="0" u="none" strike="noStrike" kern="1200" cap="none" spc="0" normalizeH="0" baseline="0" noProof="0" dirty="0">
                    <a:ln>
                      <a:noFill/>
                    </a:ln>
                    <a:solidFill>
                      <a:prstClr val="black"/>
                    </a:solidFill>
                    <a:effectLst/>
                    <a:uLnTx/>
                    <a:uFillTx/>
                    <a:latin typeface="Engram Warsaw"/>
                    <a:ea typeface="Calibri"/>
                    <a:cs typeface="Calibri"/>
                  </a:rPr>
                  <a:t> obu dokumentów</a:t>
                </a:r>
                <a:r>
                  <a:rPr kumimoji="0" lang="pl-PL" sz="1050" b="1" i="0" u="none" strike="noStrike" kern="1200" cap="none" spc="0" normalizeH="0" noProof="0" dirty="0">
                    <a:ln>
                      <a:noFill/>
                    </a:ln>
                    <a:solidFill>
                      <a:prstClr val="black"/>
                    </a:solidFill>
                    <a:effectLst/>
                    <a:uLnTx/>
                    <a:uFillTx/>
                    <a:latin typeface="Engram Warsaw"/>
                    <a:ea typeface="Calibri"/>
                    <a:cs typeface="Calibri"/>
                  </a:rPr>
                  <a:t> </a:t>
                </a:r>
                <a:r>
                  <a:rPr kumimoji="0" lang="pl-PL" sz="1050" b="1" i="0" u="none" strike="noStrike" kern="1200" cap="none" spc="0" normalizeH="0" baseline="0" noProof="0" dirty="0">
                    <a:ln>
                      <a:noFill/>
                    </a:ln>
                    <a:solidFill>
                      <a:prstClr val="black"/>
                    </a:solidFill>
                    <a:effectLst/>
                    <a:uLnTx/>
                    <a:uFillTx/>
                    <a:latin typeface="Engram Warsaw"/>
                    <a:ea typeface="Calibri"/>
                    <a:cs typeface="Calibri"/>
                  </a:rPr>
                  <a:t>przez Radę </a:t>
                </a:r>
                <a:br>
                  <a:rPr kumimoji="0" lang="pl-PL" sz="1050" b="1" i="0" u="none" strike="noStrike" kern="1200" cap="none" spc="0" normalizeH="0" baseline="0" noProof="0" dirty="0">
                    <a:ln>
                      <a:noFill/>
                    </a:ln>
                    <a:solidFill>
                      <a:prstClr val="black"/>
                    </a:solidFill>
                    <a:effectLst/>
                    <a:uLnTx/>
                    <a:uFillTx/>
                    <a:latin typeface="Engram Warsaw"/>
                    <a:ea typeface="Calibri"/>
                    <a:cs typeface="Calibri"/>
                  </a:rPr>
                </a:br>
                <a:r>
                  <a:rPr kumimoji="0" lang="pl-PL" sz="1050" b="1" i="0" u="none" strike="noStrike" kern="1200" cap="none" spc="0" normalizeH="0" baseline="0" noProof="0" dirty="0">
                    <a:ln>
                      <a:noFill/>
                    </a:ln>
                    <a:solidFill>
                      <a:prstClr val="black"/>
                    </a:solidFill>
                    <a:effectLst/>
                    <a:uLnTx/>
                    <a:uFillTx/>
                    <a:latin typeface="Engram Warsaw"/>
                    <a:ea typeface="Calibri"/>
                    <a:cs typeface="Calibri"/>
                  </a:rPr>
                  <a:t>m.st. Warszawy</a:t>
                </a:r>
              </a:p>
            </p:txBody>
          </p:sp>
        </p:grpSp>
      </p:grpSp>
      <p:sp>
        <p:nvSpPr>
          <p:cNvPr id="115" name="pole tekstowe 114"/>
          <p:cNvSpPr txBox="1"/>
          <p:nvPr/>
        </p:nvSpPr>
        <p:spPr>
          <a:xfrm>
            <a:off x="1868611" y="3689024"/>
            <a:ext cx="3898553" cy="577081"/>
          </a:xfrm>
          <a:prstGeom prst="rect">
            <a:avLst/>
          </a:prstGeom>
          <a:solidFill>
            <a:schemeClr val="bg1"/>
          </a:solidFill>
          <a:ln w="19050">
            <a:solidFill>
              <a:schemeClr val="tx1">
                <a:lumMod val="50000"/>
                <a:lumOff val="50000"/>
              </a:schemeClr>
            </a:solidFill>
            <a:prstDash val="sysDot"/>
          </a:ln>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50" b="0" i="0" u="none" strike="noStrike" kern="1200" cap="none" spc="0" normalizeH="0" baseline="0" noProof="0" dirty="0">
                <a:ln>
                  <a:noFill/>
                </a:ln>
                <a:solidFill>
                  <a:prstClr val="white">
                    <a:lumMod val="50000"/>
                  </a:prstClr>
                </a:solidFill>
                <a:effectLst/>
                <a:uLnTx/>
                <a:uFillTx/>
                <a:latin typeface="Engram Warsaw"/>
                <a:ea typeface="Calibri"/>
                <a:cs typeface="Calibri"/>
              </a:rPr>
              <a:t>prace projektowe</a:t>
            </a:r>
            <a:br>
              <a:rPr kumimoji="0" lang="pl-PL" sz="1050" b="0" i="0" u="none" strike="noStrike" kern="1200" cap="none" spc="0" normalizeH="0" baseline="0" noProof="0" dirty="0">
                <a:ln>
                  <a:noFill/>
                </a:ln>
                <a:solidFill>
                  <a:prstClr val="white">
                    <a:lumMod val="50000"/>
                  </a:prstClr>
                </a:solidFill>
                <a:effectLst/>
                <a:uLnTx/>
                <a:uFillTx/>
                <a:latin typeface="Engram Warsaw"/>
                <a:ea typeface="Calibri"/>
                <a:cs typeface="Calibri"/>
              </a:rPr>
            </a:br>
            <a:r>
              <a:rPr kumimoji="0" lang="pl-PL" sz="1050" b="0" i="0" u="none" strike="noStrike" kern="1200" cap="none" spc="0" normalizeH="0" baseline="0" noProof="0" dirty="0">
                <a:ln>
                  <a:noFill/>
                </a:ln>
                <a:solidFill>
                  <a:prstClr val="white">
                    <a:lumMod val="50000"/>
                  </a:prstClr>
                </a:solidFill>
                <a:effectLst/>
                <a:uLnTx/>
                <a:uFillTx/>
                <a:latin typeface="Engram Warsaw"/>
                <a:ea typeface="Calibri"/>
                <a:cs typeface="Calibri"/>
              </a:rPr>
              <a:t>analiza zebranych wniosków</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50" b="0" i="0" u="none" strike="noStrike" kern="1200" cap="none" spc="0" normalizeH="0" baseline="0" noProof="0" dirty="0">
                <a:ln>
                  <a:noFill/>
                </a:ln>
                <a:solidFill>
                  <a:prstClr val="white">
                    <a:lumMod val="50000"/>
                  </a:prstClr>
                </a:solidFill>
                <a:effectLst/>
                <a:uLnTx/>
                <a:uFillTx/>
                <a:latin typeface="Engram Warsaw"/>
                <a:ea typeface="Calibri"/>
                <a:cs typeface="Calibri"/>
              </a:rPr>
              <a:t>konsultacje wewnętrzne</a:t>
            </a:r>
          </a:p>
        </p:txBody>
      </p:sp>
      <p:sp>
        <p:nvSpPr>
          <p:cNvPr id="116" name="pole tekstowe 115">
            <a:extLst>
              <a:ext uri="{FF2B5EF4-FFF2-40B4-BE49-F238E27FC236}">
                <a16:creationId xmlns:a16="http://schemas.microsoft.com/office/drawing/2014/main" id="{6B016080-5AFD-2307-63DF-1645AF239D3B}"/>
              </a:ext>
            </a:extLst>
          </p:cNvPr>
          <p:cNvSpPr txBox="1"/>
          <p:nvPr/>
        </p:nvSpPr>
        <p:spPr>
          <a:xfrm>
            <a:off x="5861593" y="3690841"/>
            <a:ext cx="2381747" cy="577081"/>
          </a:xfrm>
          <a:prstGeom prst="rect">
            <a:avLst/>
          </a:prstGeom>
          <a:noFill/>
          <a:ln w="19050">
            <a:solidFill>
              <a:schemeClr val="bg1">
                <a:lumMod val="50000"/>
              </a:schemeClr>
            </a:solidFill>
            <a:prstDash val="sysDot"/>
          </a:ln>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50" b="0" i="0" u="none" strike="noStrike" kern="1200" cap="none" spc="0" normalizeH="0" baseline="0" noProof="0" dirty="0">
                <a:ln>
                  <a:noFill/>
                </a:ln>
                <a:solidFill>
                  <a:prstClr val="white">
                    <a:lumMod val="50000"/>
                  </a:prstClr>
                </a:solidFill>
                <a:effectLst/>
                <a:uLnTx/>
                <a:uFillTx/>
                <a:latin typeface="Engram Warsaw"/>
                <a:ea typeface="Calibri"/>
                <a:cs typeface="Calibri"/>
              </a:rPr>
              <a:t>uzyskanie opinii </a:t>
            </a:r>
            <a:br>
              <a:rPr kumimoji="0" lang="pl-PL" sz="1050" b="0" i="0" u="none" strike="noStrike" kern="1200" cap="none" spc="0" normalizeH="0" baseline="0" noProof="0" dirty="0">
                <a:ln>
                  <a:noFill/>
                </a:ln>
                <a:solidFill>
                  <a:prstClr val="white">
                    <a:lumMod val="50000"/>
                  </a:prstClr>
                </a:solidFill>
                <a:effectLst/>
                <a:uLnTx/>
                <a:uFillTx/>
                <a:latin typeface="Engram Warsaw"/>
                <a:ea typeface="Calibri"/>
                <a:cs typeface="Calibri"/>
              </a:rPr>
            </a:br>
            <a:r>
              <a:rPr kumimoji="0" lang="pl-PL" sz="1050" b="0" i="0" u="none" strike="noStrike" kern="1200" cap="none" spc="0" normalizeH="0" baseline="0" noProof="0" dirty="0">
                <a:ln>
                  <a:noFill/>
                </a:ln>
                <a:solidFill>
                  <a:prstClr val="white">
                    <a:lumMod val="50000"/>
                  </a:prstClr>
                </a:solidFill>
                <a:effectLst/>
                <a:uLnTx/>
                <a:uFillTx/>
                <a:latin typeface="Engram Warsaw"/>
                <a:ea typeface="Calibri"/>
                <a:cs typeface="Calibri"/>
              </a:rPr>
              <a:t>i uzgodnień</a:t>
            </a:r>
            <a:br>
              <a:rPr kumimoji="0" lang="pl-PL" sz="1050" b="0" i="0" u="none" strike="noStrike" kern="1200" cap="none" spc="0" normalizeH="0" baseline="0" noProof="0" dirty="0">
                <a:ln>
                  <a:noFill/>
                </a:ln>
                <a:solidFill>
                  <a:prstClr val="white">
                    <a:lumMod val="50000"/>
                  </a:prstClr>
                </a:solidFill>
                <a:effectLst/>
                <a:uLnTx/>
                <a:uFillTx/>
                <a:latin typeface="Engram Warsaw"/>
                <a:ea typeface="Calibri"/>
                <a:cs typeface="Calibri"/>
              </a:rPr>
            </a:br>
            <a:r>
              <a:rPr kumimoji="0" lang="pl-PL" sz="1050" b="0" i="0" u="none" strike="noStrike" kern="1200" cap="none" spc="0" normalizeH="0" baseline="0" noProof="0" dirty="0">
                <a:ln>
                  <a:noFill/>
                </a:ln>
                <a:solidFill>
                  <a:prstClr val="white">
                    <a:lumMod val="50000"/>
                  </a:prstClr>
                </a:solidFill>
                <a:effectLst/>
                <a:uLnTx/>
                <a:uFillTx/>
                <a:latin typeface="Engram Warsaw"/>
                <a:ea typeface="Calibri"/>
                <a:cs typeface="Calibri"/>
              </a:rPr>
              <a:t>nanoszenie zmian</a:t>
            </a:r>
          </a:p>
        </p:txBody>
      </p:sp>
      <p:sp>
        <p:nvSpPr>
          <p:cNvPr id="151" name="Prostokąt 150"/>
          <p:cNvSpPr/>
          <p:nvPr/>
        </p:nvSpPr>
        <p:spPr>
          <a:xfrm>
            <a:off x="1418829" y="1950878"/>
            <a:ext cx="411983" cy="234709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lvl="0" algn="ctr">
              <a:defRPr/>
            </a:pPr>
            <a:r>
              <a:rPr lang="pl-PL" sz="1050" b="1" dirty="0">
                <a:solidFill>
                  <a:prstClr val="black"/>
                </a:solidFill>
                <a:latin typeface="Engram Warsaw"/>
                <a:cs typeface="Calibri"/>
              </a:rPr>
              <a:t>przystąpienie do </a:t>
            </a:r>
          </a:p>
          <a:p>
            <a:pPr lvl="0" algn="ctr">
              <a:defRPr/>
            </a:pPr>
            <a:r>
              <a:rPr lang="pl-PL" sz="1050" b="1" dirty="0">
                <a:solidFill>
                  <a:prstClr val="black"/>
                </a:solidFill>
                <a:latin typeface="Engram Warsaw"/>
                <a:cs typeface="Calibri"/>
              </a:rPr>
              <a:t>sporządzania</a:t>
            </a:r>
          </a:p>
        </p:txBody>
      </p:sp>
      <p:sp>
        <p:nvSpPr>
          <p:cNvPr id="153" name="Tytuł 59">
            <a:extLst>
              <a:ext uri="{FF2B5EF4-FFF2-40B4-BE49-F238E27FC236}">
                <a16:creationId xmlns:a16="http://schemas.microsoft.com/office/drawing/2014/main" id="{DE23D9DC-28F7-C947-3AA7-BA2387095285}"/>
              </a:ext>
            </a:extLst>
          </p:cNvPr>
          <p:cNvSpPr txBox="1">
            <a:spLocks/>
          </p:cNvSpPr>
          <p:nvPr/>
        </p:nvSpPr>
        <p:spPr>
          <a:xfrm>
            <a:off x="6153214" y="6579150"/>
            <a:ext cx="6068080" cy="318241"/>
          </a:xfrm>
          <a:prstGeom prst="rect">
            <a:avLst/>
          </a:prstGeom>
        </p:spPr>
        <p:txBody>
          <a:bodyPr lIns="91440" tIns="45720" rIns="91440" bIns="45720" anchor="ct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pPr marL="0" marR="0" lvl="0" indent="0" algn="l" defTabSz="914411" rtl="0" eaLnBrk="1" fontAlgn="auto" latinLnBrk="0" hangingPunct="1">
              <a:lnSpc>
                <a:spcPct val="90000"/>
              </a:lnSpc>
              <a:spcBef>
                <a:spcPct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Engram Warsaw"/>
                <a:ea typeface="Calibri"/>
                <a:cs typeface="Calibri"/>
              </a:rPr>
              <a:t>* do obu dokumentów będą przeprowadzone  strategiczne oceny oddziaływania na środowis</a:t>
            </a:r>
            <a:r>
              <a:rPr kumimoji="0" lang="pl-PL" sz="1100" b="0" i="0" u="none" strike="noStrike" kern="1200" cap="none" spc="0" normalizeH="0" baseline="0" noProof="0" dirty="0">
                <a:ln>
                  <a:noFill/>
                </a:ln>
                <a:solidFill>
                  <a:prstClr val="black"/>
                </a:solidFill>
                <a:effectLst/>
                <a:uLnTx/>
                <a:uFillTx/>
                <a:latin typeface="Engram Warsaw"/>
                <a:ea typeface="Calibri"/>
                <a:cs typeface="Calibri"/>
              </a:rPr>
              <a:t>ka</a:t>
            </a:r>
          </a:p>
        </p:txBody>
      </p:sp>
      <p:sp>
        <p:nvSpPr>
          <p:cNvPr id="67" name="Tytuł 59">
            <a:extLst>
              <a:ext uri="{FF2B5EF4-FFF2-40B4-BE49-F238E27FC236}">
                <a16:creationId xmlns:a16="http://schemas.microsoft.com/office/drawing/2014/main" id="{0AB1BE5B-00F6-BF04-6DDB-67FEA5669024}"/>
              </a:ext>
            </a:extLst>
          </p:cNvPr>
          <p:cNvSpPr txBox="1">
            <a:spLocks/>
          </p:cNvSpPr>
          <p:nvPr/>
        </p:nvSpPr>
        <p:spPr>
          <a:xfrm>
            <a:off x="74719" y="3509017"/>
            <a:ext cx="1312849" cy="641622"/>
          </a:xfrm>
          <a:prstGeom prst="rect">
            <a:avLst/>
          </a:prstGeom>
        </p:spPr>
        <p:txBody>
          <a:bodyPr lIns="91440" tIns="45720" rIns="91440" bIns="45720" anchor="ct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pPr algn="r">
              <a:defRPr/>
            </a:pPr>
            <a:r>
              <a:rPr lang="pl-PL" sz="2400" b="1" dirty="0">
                <a:solidFill>
                  <a:srgbClr val="000000"/>
                </a:solidFill>
                <a:latin typeface="Engram Warsaw"/>
                <a:ea typeface="Calibri"/>
                <a:cs typeface="Calibri"/>
              </a:rPr>
              <a:t> </a:t>
            </a:r>
            <a:r>
              <a:rPr lang="pl-PL" sz="1050" b="1" dirty="0">
                <a:solidFill>
                  <a:srgbClr val="006EDC"/>
                </a:solidFill>
                <a:latin typeface="Engram Warsaw"/>
                <a:ea typeface="Calibri"/>
                <a:cs typeface="Calibri"/>
              </a:rPr>
              <a:t>PLAN OGÓLNY</a:t>
            </a:r>
          </a:p>
        </p:txBody>
      </p:sp>
      <p:grpSp>
        <p:nvGrpSpPr>
          <p:cNvPr id="10" name="Grupa 9"/>
          <p:cNvGrpSpPr/>
          <p:nvPr/>
        </p:nvGrpSpPr>
        <p:grpSpPr>
          <a:xfrm>
            <a:off x="9052821" y="1960123"/>
            <a:ext cx="1042883" cy="1085598"/>
            <a:chOff x="9063884" y="2204495"/>
            <a:chExt cx="1031820" cy="915876"/>
          </a:xfrm>
        </p:grpSpPr>
        <p:sp>
          <p:nvSpPr>
            <p:cNvPr id="8" name="Prostokąt 7"/>
            <p:cNvSpPr/>
            <p:nvPr/>
          </p:nvSpPr>
          <p:spPr>
            <a:xfrm>
              <a:off x="9063884" y="2204495"/>
              <a:ext cx="1031820" cy="915876"/>
            </a:xfrm>
            <a:prstGeom prst="rect">
              <a:avLst/>
            </a:prstGeom>
            <a:noFill/>
            <a:ln w="19050">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ole tekstowe 8"/>
            <p:cNvSpPr txBox="1"/>
            <p:nvPr/>
          </p:nvSpPr>
          <p:spPr>
            <a:xfrm>
              <a:off x="9097446" y="2483062"/>
              <a:ext cx="968535" cy="415498"/>
            </a:xfrm>
            <a:prstGeom prst="rect">
              <a:avLst/>
            </a:prstGeom>
            <a:noFill/>
          </p:spPr>
          <p:txBody>
            <a:bodyPr wrap="none" rtlCol="0">
              <a:spAutoFit/>
            </a:bodyPr>
            <a:lstStyle/>
            <a:p>
              <a:r>
                <a:rPr lang="pl-PL" sz="1050" dirty="0">
                  <a:solidFill>
                    <a:prstClr val="white">
                      <a:lumMod val="50000"/>
                    </a:prstClr>
                  </a:solidFill>
                  <a:latin typeface="Engram Warsaw"/>
                  <a:ea typeface="Calibri"/>
                  <a:cs typeface="Calibri"/>
                </a:rPr>
                <a:t>nanoszenie </a:t>
              </a:r>
            </a:p>
            <a:p>
              <a:pPr algn="ctr"/>
              <a:r>
                <a:rPr lang="pl-PL" sz="1050" dirty="0">
                  <a:solidFill>
                    <a:prstClr val="white">
                      <a:lumMod val="50000"/>
                    </a:prstClr>
                  </a:solidFill>
                  <a:latin typeface="Engram Warsaw"/>
                  <a:ea typeface="Calibri"/>
                  <a:cs typeface="Calibri"/>
                </a:rPr>
                <a:t>zmian</a:t>
              </a:r>
            </a:p>
          </p:txBody>
        </p:sp>
      </p:grpSp>
      <p:sp>
        <p:nvSpPr>
          <p:cNvPr id="92" name="Prostokąt 91"/>
          <p:cNvSpPr/>
          <p:nvPr/>
        </p:nvSpPr>
        <p:spPr>
          <a:xfrm>
            <a:off x="7297651" y="1960127"/>
            <a:ext cx="1650963" cy="553308"/>
          </a:xfrm>
          <a:prstGeom prst="rect">
            <a:avLst/>
          </a:prstGeom>
          <a:solidFill>
            <a:schemeClr val="bg1"/>
          </a:solidFill>
          <a:ln w="19050">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3" name="pole tekstowe 92"/>
          <p:cNvSpPr txBox="1"/>
          <p:nvPr/>
        </p:nvSpPr>
        <p:spPr>
          <a:xfrm>
            <a:off x="7465484" y="2146420"/>
            <a:ext cx="1401891" cy="253916"/>
          </a:xfrm>
          <a:prstGeom prst="rect">
            <a:avLst/>
          </a:prstGeom>
          <a:noFill/>
        </p:spPr>
        <p:txBody>
          <a:bodyPr wrap="square" rtlCol="0">
            <a:spAutoFit/>
          </a:bodyPr>
          <a:lstStyle/>
          <a:p>
            <a:r>
              <a:rPr lang="pl-PL" sz="1050" dirty="0">
                <a:solidFill>
                  <a:prstClr val="white">
                    <a:lumMod val="50000"/>
                  </a:prstClr>
                </a:solidFill>
                <a:latin typeface="Engram Warsaw"/>
                <a:cs typeface="Calibri"/>
              </a:rPr>
              <a:t>ewaluacja ex-</a:t>
            </a:r>
            <a:r>
              <a:rPr lang="pl-PL" sz="1050" dirty="0" err="1">
                <a:solidFill>
                  <a:prstClr val="white">
                    <a:lumMod val="50000"/>
                  </a:prstClr>
                </a:solidFill>
                <a:latin typeface="Engram Warsaw"/>
                <a:cs typeface="Calibri"/>
              </a:rPr>
              <a:t>ante</a:t>
            </a:r>
            <a:endParaRPr lang="pl-PL" sz="1050" dirty="0">
              <a:solidFill>
                <a:prstClr val="white">
                  <a:lumMod val="50000"/>
                </a:prstClr>
              </a:solidFill>
              <a:latin typeface="Engram Warsaw"/>
              <a:cs typeface="Calibri"/>
            </a:endParaRPr>
          </a:p>
        </p:txBody>
      </p:sp>
      <p:sp>
        <p:nvSpPr>
          <p:cNvPr id="97" name="Prostokąt 96"/>
          <p:cNvSpPr/>
          <p:nvPr/>
        </p:nvSpPr>
        <p:spPr>
          <a:xfrm>
            <a:off x="7305670" y="2618781"/>
            <a:ext cx="1642943" cy="426940"/>
          </a:xfrm>
          <a:prstGeom prst="rect">
            <a:avLst/>
          </a:prstGeom>
          <a:solidFill>
            <a:schemeClr val="bg1"/>
          </a:solidFill>
          <a:ln w="19050">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8" name="pole tekstowe 97"/>
          <p:cNvSpPr txBox="1"/>
          <p:nvPr/>
        </p:nvSpPr>
        <p:spPr>
          <a:xfrm>
            <a:off x="7419721" y="2590048"/>
            <a:ext cx="1534506" cy="577081"/>
          </a:xfrm>
          <a:prstGeom prst="rect">
            <a:avLst/>
          </a:prstGeom>
          <a:noFill/>
        </p:spPr>
        <p:txBody>
          <a:bodyPr wrap="square" rtlCol="0">
            <a:spAutoFit/>
          </a:bodyPr>
          <a:lstStyle/>
          <a:p>
            <a:pPr algn="ctr"/>
            <a:r>
              <a:rPr lang="pl-PL" sz="1050" dirty="0">
                <a:solidFill>
                  <a:prstClr val="white">
                    <a:lumMod val="50000"/>
                  </a:prstClr>
                </a:solidFill>
                <a:latin typeface="Engram Warsaw"/>
                <a:cs typeface="Calibri"/>
              </a:rPr>
              <a:t>opiniowanie, zbieranie uwag </a:t>
            </a:r>
          </a:p>
          <a:p>
            <a:endParaRPr lang="pl-PL" sz="1050" dirty="0">
              <a:solidFill>
                <a:prstClr val="white">
                  <a:lumMod val="50000"/>
                </a:prstClr>
              </a:solidFill>
              <a:latin typeface="Engram Warsaw"/>
              <a:ea typeface="Calibri"/>
              <a:cs typeface="Calibri"/>
            </a:endParaRPr>
          </a:p>
        </p:txBody>
      </p:sp>
      <p:sp>
        <p:nvSpPr>
          <p:cNvPr id="104" name="Prostokąt 103"/>
          <p:cNvSpPr/>
          <p:nvPr/>
        </p:nvSpPr>
        <p:spPr>
          <a:xfrm>
            <a:off x="5170567" y="1960123"/>
            <a:ext cx="2028940" cy="1093907"/>
          </a:xfrm>
          <a:prstGeom prst="rect">
            <a:avLst/>
          </a:prstGeom>
          <a:noFill/>
          <a:ln w="19050">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5" name="pole tekstowe 104"/>
          <p:cNvSpPr txBox="1"/>
          <p:nvPr/>
        </p:nvSpPr>
        <p:spPr>
          <a:xfrm>
            <a:off x="5161859" y="2155447"/>
            <a:ext cx="1988427" cy="673579"/>
          </a:xfrm>
          <a:prstGeom prst="rect">
            <a:avLst/>
          </a:prstGeom>
          <a:noFill/>
        </p:spPr>
        <p:txBody>
          <a:bodyPr wrap="square" rtlCol="0">
            <a:spAutoFit/>
          </a:bodyPr>
          <a:lstStyle/>
          <a:p>
            <a:pPr lvl="0" algn="ctr">
              <a:defRPr/>
            </a:pPr>
            <a:r>
              <a:rPr lang="pl-PL" sz="1050" dirty="0">
                <a:solidFill>
                  <a:prstClr val="white">
                    <a:lumMod val="50000"/>
                  </a:prstClr>
                </a:solidFill>
                <a:latin typeface="Engram Warsaw"/>
                <a:cs typeface="Calibri"/>
              </a:rPr>
              <a:t>opracowanie</a:t>
            </a:r>
          </a:p>
          <a:p>
            <a:pPr lvl="0" algn="ctr">
              <a:defRPr/>
            </a:pPr>
            <a:r>
              <a:rPr lang="pl-PL" sz="1050" dirty="0">
                <a:solidFill>
                  <a:prstClr val="white">
                    <a:lumMod val="50000"/>
                  </a:prstClr>
                </a:solidFill>
                <a:latin typeface="Engram Warsaw"/>
                <a:cs typeface="Calibri"/>
              </a:rPr>
              <a:t> projektu </a:t>
            </a:r>
          </a:p>
          <a:p>
            <a:pPr lvl="0" algn="ctr">
              <a:defRPr/>
            </a:pPr>
            <a:r>
              <a:rPr lang="pl-PL" sz="1050" dirty="0">
                <a:solidFill>
                  <a:prstClr val="white">
                    <a:lumMod val="50000"/>
                  </a:prstClr>
                </a:solidFill>
                <a:latin typeface="Engram Warsaw"/>
                <a:cs typeface="Calibri"/>
              </a:rPr>
              <a:t>strategii</a:t>
            </a:r>
          </a:p>
        </p:txBody>
      </p:sp>
      <p:sp>
        <p:nvSpPr>
          <p:cNvPr id="108" name="Prostokąt 107"/>
          <p:cNvSpPr/>
          <p:nvPr/>
        </p:nvSpPr>
        <p:spPr>
          <a:xfrm>
            <a:off x="3338976" y="1957294"/>
            <a:ext cx="1743543" cy="1096737"/>
          </a:xfrm>
          <a:prstGeom prst="rect">
            <a:avLst/>
          </a:prstGeom>
          <a:solidFill>
            <a:schemeClr val="bg1"/>
          </a:solidFill>
          <a:ln w="19050">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1" name="pole tekstowe 110"/>
          <p:cNvSpPr txBox="1"/>
          <p:nvPr/>
        </p:nvSpPr>
        <p:spPr>
          <a:xfrm>
            <a:off x="3394275" y="2145825"/>
            <a:ext cx="1591220" cy="738664"/>
          </a:xfrm>
          <a:prstGeom prst="rect">
            <a:avLst/>
          </a:prstGeom>
          <a:noFill/>
        </p:spPr>
        <p:txBody>
          <a:bodyPr wrap="square" rtlCol="0">
            <a:spAutoFit/>
          </a:bodyPr>
          <a:lstStyle/>
          <a:p>
            <a:pPr lvl="0" algn="ctr">
              <a:defRPr/>
            </a:pPr>
            <a:r>
              <a:rPr lang="pl-PL" sz="1050" dirty="0">
                <a:solidFill>
                  <a:prstClr val="white">
                    <a:lumMod val="50000"/>
                  </a:prstClr>
                </a:solidFill>
                <a:latin typeface="Engram Warsaw"/>
                <a:cs typeface="Calibri"/>
              </a:rPr>
              <a:t>opracowanie założeń </a:t>
            </a:r>
          </a:p>
          <a:p>
            <a:pPr lvl="0" algn="ctr">
              <a:defRPr/>
            </a:pPr>
            <a:r>
              <a:rPr lang="pl-PL" sz="1050" dirty="0">
                <a:solidFill>
                  <a:prstClr val="white">
                    <a:lumMod val="50000"/>
                  </a:prstClr>
                </a:solidFill>
                <a:latin typeface="Engram Warsaw"/>
                <a:cs typeface="Calibri"/>
              </a:rPr>
              <a:t>programowych, </a:t>
            </a:r>
            <a:br>
              <a:rPr lang="pl-PL" sz="1050" dirty="0">
                <a:solidFill>
                  <a:prstClr val="white">
                    <a:lumMod val="50000"/>
                  </a:prstClr>
                </a:solidFill>
                <a:latin typeface="Engram Warsaw"/>
                <a:cs typeface="Calibri"/>
              </a:rPr>
            </a:br>
            <a:r>
              <a:rPr lang="pl-PL" sz="1050" dirty="0">
                <a:solidFill>
                  <a:prstClr val="white">
                    <a:lumMod val="50000"/>
                  </a:prstClr>
                </a:solidFill>
                <a:latin typeface="Engram Warsaw"/>
                <a:cs typeface="Calibri"/>
              </a:rPr>
              <a:t>w tym polityki </a:t>
            </a:r>
          </a:p>
          <a:p>
            <a:pPr lvl="0" algn="ctr">
              <a:defRPr/>
            </a:pPr>
            <a:r>
              <a:rPr lang="pl-PL" sz="1050" dirty="0">
                <a:solidFill>
                  <a:prstClr val="white">
                    <a:lumMod val="50000"/>
                  </a:prstClr>
                </a:solidFill>
                <a:latin typeface="Engram Warsaw"/>
                <a:cs typeface="Calibri"/>
              </a:rPr>
              <a:t>przestrzennej</a:t>
            </a:r>
          </a:p>
        </p:txBody>
      </p:sp>
      <p:sp>
        <p:nvSpPr>
          <p:cNvPr id="39" name="pole tekstowe 38">
            <a:extLst>
              <a:ext uri="{FF2B5EF4-FFF2-40B4-BE49-F238E27FC236}">
                <a16:creationId xmlns:a16="http://schemas.microsoft.com/office/drawing/2014/main" id="{946263AF-C4A2-1A63-49B7-A86E36EC324C}"/>
              </a:ext>
            </a:extLst>
          </p:cNvPr>
          <p:cNvSpPr txBox="1"/>
          <p:nvPr/>
        </p:nvSpPr>
        <p:spPr>
          <a:xfrm>
            <a:off x="3142898" y="999478"/>
            <a:ext cx="2092800" cy="600164"/>
          </a:xfrm>
          <a:prstGeom prst="rect">
            <a:avLst/>
          </a:prstGeom>
          <a:noFill/>
        </p:spPr>
        <p:txBody>
          <a:bodyPr wrap="square" lIns="91440" tIns="45720" rIns="91440" bIns="45720" rtlCol="0" anchor="t">
            <a:spAutoFit/>
          </a:bodyPr>
          <a:lstStyle>
            <a:defPPr>
              <a:defRPr lang="pl-PL"/>
            </a:defPPr>
            <a:lvl1pPr>
              <a:defRPr sz="1200" b="1">
                <a:solidFill>
                  <a:schemeClr val="accent3">
                    <a:lumMod val="75000"/>
                  </a:schemeClr>
                </a:solidFill>
                <a:latin typeface="Calibri"/>
                <a:ea typeface="Calibri"/>
                <a:cs typeface="Calibri"/>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100" b="1" i="0" u="none" strike="noStrike" kern="1200" cap="none" spc="0" normalizeH="0" baseline="0" noProof="0" dirty="0">
                <a:ln>
                  <a:noFill/>
                </a:ln>
                <a:solidFill>
                  <a:srgbClr val="006EDC"/>
                </a:solidFill>
                <a:effectLst/>
                <a:uLnTx/>
                <a:uFillTx/>
                <a:latin typeface="Engram Warsaw"/>
                <a:cs typeface="Calibri"/>
              </a:rPr>
              <a:t>dyskusja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100" b="1" i="0" u="none" strike="noStrike" kern="1200" cap="none" spc="0" normalizeH="0" baseline="0" noProof="0" dirty="0">
                <a:ln>
                  <a:noFill/>
                </a:ln>
                <a:solidFill>
                  <a:srgbClr val="006EDC"/>
                </a:solidFill>
                <a:effectLst/>
                <a:uLnTx/>
                <a:uFillTx/>
                <a:latin typeface="Engram Warsaw"/>
                <a:cs typeface="Calibri"/>
              </a:rPr>
              <a:t>nad założeniami programowymi</a:t>
            </a:r>
          </a:p>
        </p:txBody>
      </p:sp>
      <p:sp>
        <p:nvSpPr>
          <p:cNvPr id="41" name="pole tekstowe 40">
            <a:extLst>
              <a:ext uri="{FF2B5EF4-FFF2-40B4-BE49-F238E27FC236}">
                <a16:creationId xmlns:a16="http://schemas.microsoft.com/office/drawing/2014/main" id="{E0872C1D-7C14-0271-9AC6-9E77559691E1}"/>
              </a:ext>
            </a:extLst>
          </p:cNvPr>
          <p:cNvSpPr txBox="1"/>
          <p:nvPr/>
        </p:nvSpPr>
        <p:spPr>
          <a:xfrm>
            <a:off x="9520475" y="1182077"/>
            <a:ext cx="1230366" cy="43088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100" b="1" i="0" u="none" strike="noStrike" kern="1200" cap="none" spc="0" normalizeH="0" baseline="0" noProof="0" dirty="0">
                <a:ln>
                  <a:noFill/>
                </a:ln>
                <a:solidFill>
                  <a:srgbClr val="006EDC"/>
                </a:solidFill>
                <a:effectLst/>
                <a:uLnTx/>
                <a:uFillTx/>
                <a:latin typeface="Engram Warsaw"/>
                <a:ea typeface="Calibri"/>
                <a:cs typeface="Calibri"/>
              </a:rPr>
              <a:t>III publikacja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100" b="1" i="0" u="none" strike="noStrike" kern="1200" cap="none" spc="0" normalizeH="0" baseline="0" noProof="0" dirty="0">
                <a:ln>
                  <a:noFill/>
                </a:ln>
                <a:solidFill>
                  <a:srgbClr val="006EDC"/>
                </a:solidFill>
                <a:effectLst/>
                <a:uLnTx/>
                <a:uFillTx/>
                <a:latin typeface="Engram Warsaw"/>
                <a:ea typeface="Calibri"/>
                <a:cs typeface="Calibri"/>
              </a:rPr>
              <a:t>projektu (BIP)</a:t>
            </a:r>
          </a:p>
        </p:txBody>
      </p:sp>
      <p:sp>
        <p:nvSpPr>
          <p:cNvPr id="42" name="pole tekstowe 41">
            <a:extLst>
              <a:ext uri="{FF2B5EF4-FFF2-40B4-BE49-F238E27FC236}">
                <a16:creationId xmlns:a16="http://schemas.microsoft.com/office/drawing/2014/main" id="{8F7B509B-6CC1-0899-8174-286AE26D692C}"/>
              </a:ext>
            </a:extLst>
          </p:cNvPr>
          <p:cNvSpPr txBox="1"/>
          <p:nvPr/>
        </p:nvSpPr>
        <p:spPr>
          <a:xfrm>
            <a:off x="7030847" y="4666043"/>
            <a:ext cx="2508751" cy="60016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100" b="1" i="0" u="none" strike="noStrike" kern="1200" cap="none" spc="0" normalizeH="0" baseline="0" noProof="0" dirty="0">
                <a:ln>
                  <a:noFill/>
                </a:ln>
                <a:solidFill>
                  <a:srgbClr val="006EDC"/>
                </a:solidFill>
                <a:effectLst/>
                <a:uLnTx/>
                <a:uFillTx/>
                <a:latin typeface="Engram Warsaw"/>
                <a:ea typeface="Calibri"/>
                <a:cs typeface="Calibri"/>
              </a:rPr>
              <a:t>II publikacja projektu (BIP) wyłożenie do publicznego </a:t>
            </a:r>
            <a:br>
              <a:rPr kumimoji="0" lang="pl-PL" sz="1100" b="1" i="0" u="none" strike="noStrike" kern="1200" cap="none" spc="0" normalizeH="0" baseline="0" noProof="0" dirty="0">
                <a:ln>
                  <a:noFill/>
                </a:ln>
                <a:solidFill>
                  <a:srgbClr val="006EDC"/>
                </a:solidFill>
                <a:effectLst/>
                <a:uLnTx/>
                <a:uFillTx/>
                <a:latin typeface="Engram Warsaw"/>
                <a:ea typeface="Calibri"/>
                <a:cs typeface="Calibri"/>
              </a:rPr>
            </a:br>
            <a:r>
              <a:rPr kumimoji="0" lang="pl-PL" sz="1100" b="1" i="0" u="none" strike="noStrike" kern="1200" cap="none" spc="0" normalizeH="0" baseline="0" noProof="0" dirty="0">
                <a:ln>
                  <a:noFill/>
                </a:ln>
                <a:solidFill>
                  <a:srgbClr val="006EDC"/>
                </a:solidFill>
                <a:effectLst/>
                <a:uLnTx/>
                <a:uFillTx/>
                <a:latin typeface="Engram Warsaw"/>
                <a:ea typeface="Calibri"/>
                <a:cs typeface="Calibri"/>
              </a:rPr>
              <a:t>wglądu i zbieranie uwag</a:t>
            </a:r>
          </a:p>
        </p:txBody>
      </p:sp>
      <p:sp>
        <p:nvSpPr>
          <p:cNvPr id="43" name="pole tekstowe 42"/>
          <p:cNvSpPr txBox="1"/>
          <p:nvPr/>
        </p:nvSpPr>
        <p:spPr>
          <a:xfrm>
            <a:off x="5189536" y="4665084"/>
            <a:ext cx="1246204" cy="43088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100" b="1" i="0" u="none" strike="noStrike" kern="1200" cap="none" spc="0" normalizeH="0" baseline="0" noProof="0" dirty="0">
                <a:ln>
                  <a:noFill/>
                </a:ln>
                <a:solidFill>
                  <a:srgbClr val="006EDC"/>
                </a:solidFill>
                <a:effectLst/>
                <a:uLnTx/>
                <a:uFillTx/>
                <a:latin typeface="Engram Warsaw"/>
                <a:ea typeface="Calibri"/>
                <a:cs typeface="Calibri"/>
              </a:rPr>
              <a:t>I publikacja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100" b="1" i="0" u="none" strike="noStrike" kern="1200" cap="none" spc="0" normalizeH="0" baseline="0" noProof="0" dirty="0">
                <a:ln>
                  <a:noFill/>
                </a:ln>
                <a:solidFill>
                  <a:srgbClr val="006EDC"/>
                </a:solidFill>
                <a:effectLst/>
                <a:uLnTx/>
                <a:uFillTx/>
                <a:latin typeface="Engram Warsaw"/>
                <a:ea typeface="Calibri"/>
                <a:cs typeface="Calibri"/>
              </a:rPr>
              <a:t>projektu (BIP)</a:t>
            </a:r>
            <a:endParaRPr kumimoji="0" lang="pl-PL" sz="1100" b="1" i="0" u="none" strike="noStrike" kern="1200" cap="none" spc="0" normalizeH="0" baseline="0" noProof="0" dirty="0">
              <a:ln>
                <a:noFill/>
              </a:ln>
              <a:solidFill>
                <a:srgbClr val="006EDC"/>
              </a:solidFill>
              <a:effectLst/>
              <a:uLnTx/>
              <a:uFillTx/>
              <a:latin typeface="Engram Warsaw"/>
              <a:ea typeface="+mn-ea"/>
              <a:cs typeface="+mn-cs"/>
            </a:endParaRPr>
          </a:p>
        </p:txBody>
      </p:sp>
      <p:sp>
        <p:nvSpPr>
          <p:cNvPr id="44" name="pole tekstowe 43">
            <a:extLst>
              <a:ext uri="{FF2B5EF4-FFF2-40B4-BE49-F238E27FC236}">
                <a16:creationId xmlns:a16="http://schemas.microsoft.com/office/drawing/2014/main" id="{67092CB6-8AC1-D1E6-9CB0-87A1498DC04E}"/>
              </a:ext>
            </a:extLst>
          </p:cNvPr>
          <p:cNvSpPr txBox="1"/>
          <p:nvPr/>
        </p:nvSpPr>
        <p:spPr>
          <a:xfrm>
            <a:off x="7257673" y="577434"/>
            <a:ext cx="2118010" cy="430887"/>
          </a:xfrm>
          <a:prstGeom prst="rect">
            <a:avLst/>
          </a:prstGeom>
          <a:noFill/>
        </p:spPr>
        <p:txBody>
          <a:bodyPr wrap="square" lIns="91440" tIns="45720" rIns="91440" bIns="45720" rtlCol="0" anchor="t">
            <a:spAutoFit/>
          </a:bodyPr>
          <a:lstStyle/>
          <a:p>
            <a:pPr>
              <a:defRPr/>
            </a:pPr>
            <a:r>
              <a:rPr lang="pl-PL" sz="1100" b="1" dirty="0">
                <a:solidFill>
                  <a:srgbClr val="006EDC"/>
                </a:solidFill>
                <a:latin typeface="Engram Warsaw"/>
                <a:ea typeface="Calibri"/>
                <a:cs typeface="Calibri"/>
              </a:rPr>
              <a:t>II publikacja projektu (BIP)</a:t>
            </a:r>
          </a:p>
          <a:p>
            <a:pPr algn="ctr">
              <a:defRPr/>
            </a:pPr>
            <a:r>
              <a:rPr kumimoji="0" lang="pl-PL" sz="1100" b="1" i="0" u="none" strike="noStrike" kern="1200" cap="none" spc="0" normalizeH="0" baseline="0" noProof="0" dirty="0">
                <a:ln>
                  <a:noFill/>
                </a:ln>
                <a:solidFill>
                  <a:srgbClr val="006EDC"/>
                </a:solidFill>
                <a:effectLst/>
                <a:uLnTx/>
                <a:uFillTx/>
                <a:latin typeface="Engram Warsaw"/>
                <a:ea typeface="Calibri"/>
                <a:cs typeface="Calibri"/>
              </a:rPr>
              <a:t> </a:t>
            </a:r>
            <a:r>
              <a:rPr lang="pl-PL" sz="1100" b="1" dirty="0">
                <a:solidFill>
                  <a:srgbClr val="006EDC"/>
                </a:solidFill>
                <a:latin typeface="Engram Warsaw"/>
                <a:ea typeface="Calibri"/>
                <a:cs typeface="Calibri"/>
              </a:rPr>
              <a:t>konsultacje społeczne</a:t>
            </a:r>
          </a:p>
        </p:txBody>
      </p:sp>
      <p:sp>
        <p:nvSpPr>
          <p:cNvPr id="45" name="pole tekstowe 44">
            <a:extLst>
              <a:ext uri="{FF2B5EF4-FFF2-40B4-BE49-F238E27FC236}">
                <a16:creationId xmlns:a16="http://schemas.microsoft.com/office/drawing/2014/main" id="{95DE6B8F-78BC-0C1A-B6D8-7FDF3C3FBDA5}"/>
              </a:ext>
            </a:extLst>
          </p:cNvPr>
          <p:cNvSpPr txBox="1"/>
          <p:nvPr/>
        </p:nvSpPr>
        <p:spPr>
          <a:xfrm>
            <a:off x="1811515" y="1011128"/>
            <a:ext cx="1985644" cy="600164"/>
          </a:xfrm>
          <a:prstGeom prst="rect">
            <a:avLst/>
          </a:prstGeom>
          <a:noFill/>
        </p:spPr>
        <p:txBody>
          <a:bodyPr wrap="square" lIns="91440" tIns="45720" rIns="91440" bIns="45720" rtlCol="0" anchor="t">
            <a:spAutoFit/>
          </a:bodyPr>
          <a:lstStyle>
            <a:defPPr>
              <a:defRPr lang="pl-PL"/>
            </a:defPPr>
            <a:lvl1pPr>
              <a:defRPr sz="1200" b="1">
                <a:solidFill>
                  <a:schemeClr val="accent3">
                    <a:lumMod val="75000"/>
                  </a:schemeClr>
                </a:solidFill>
                <a:latin typeface="Calibri"/>
                <a:ea typeface="Calibri"/>
                <a:cs typeface="Calibri"/>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100" dirty="0">
                <a:solidFill>
                  <a:srgbClr val="006EDC"/>
                </a:solidFill>
                <a:latin typeface="Engram Warsaw"/>
              </a:rPr>
              <a:t>a</a:t>
            </a:r>
            <a:r>
              <a:rPr kumimoji="0" lang="pl-PL" sz="1100" b="1" i="0" u="none" strike="noStrike" kern="1200" cap="none" spc="0" normalizeH="0" baseline="0" noProof="0" dirty="0" err="1">
                <a:ln>
                  <a:noFill/>
                </a:ln>
                <a:solidFill>
                  <a:srgbClr val="006EDC"/>
                </a:solidFill>
                <a:effectLst/>
                <a:uLnTx/>
                <a:uFillTx/>
                <a:latin typeface="Engram Warsaw"/>
                <a:cs typeface="Calibri"/>
              </a:rPr>
              <a:t>nkieta</a:t>
            </a:r>
            <a:endParaRPr kumimoji="0" lang="pl-PL" sz="1100" b="1" i="0" u="none" strike="noStrike" kern="1200" cap="none" spc="0" normalizeH="0" baseline="0" noProof="0" dirty="0">
              <a:ln>
                <a:noFill/>
              </a:ln>
              <a:solidFill>
                <a:srgbClr val="006EDC"/>
              </a:solidFill>
              <a:effectLst/>
              <a:uLnTx/>
              <a:uFillTx/>
              <a:latin typeface="Engram Warsaw"/>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pl-PL" sz="1100" dirty="0">
                <a:solidFill>
                  <a:srgbClr val="006EDC"/>
                </a:solidFill>
                <a:latin typeface="Engram Warsaw"/>
              </a:rPr>
              <a:t>n</a:t>
            </a:r>
            <a:r>
              <a:rPr kumimoji="0" lang="pl-PL" sz="1100" b="1" i="0" u="none" strike="noStrike" kern="1200" cap="none" spc="0" normalizeH="0" baseline="0" noProof="0" dirty="0">
                <a:ln>
                  <a:noFill/>
                </a:ln>
                <a:solidFill>
                  <a:srgbClr val="006EDC"/>
                </a:solidFill>
                <a:effectLst/>
                <a:uLnTx/>
                <a:uFillTx/>
                <a:latin typeface="Engram Warsaw"/>
                <a:cs typeface="Calibri"/>
              </a:rPr>
              <a:t>t. priorytetów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100" b="1" i="0" u="none" strike="noStrike" kern="1200" cap="none" spc="0" normalizeH="0" baseline="0" noProof="0" dirty="0">
                <a:ln>
                  <a:noFill/>
                </a:ln>
                <a:solidFill>
                  <a:srgbClr val="006EDC"/>
                </a:solidFill>
                <a:effectLst/>
                <a:uLnTx/>
                <a:uFillTx/>
                <a:latin typeface="Engram Warsaw"/>
                <a:cs typeface="Calibri"/>
              </a:rPr>
              <a:t>rozwoju</a:t>
            </a:r>
          </a:p>
        </p:txBody>
      </p:sp>
      <p:sp>
        <p:nvSpPr>
          <p:cNvPr id="46" name="pole tekstowe 45">
            <a:extLst>
              <a:ext uri="{FF2B5EF4-FFF2-40B4-BE49-F238E27FC236}">
                <a16:creationId xmlns:a16="http://schemas.microsoft.com/office/drawing/2014/main" id="{9F4DECF8-638E-79DD-C22C-197AFA2C0481}"/>
              </a:ext>
            </a:extLst>
          </p:cNvPr>
          <p:cNvSpPr txBox="1"/>
          <p:nvPr/>
        </p:nvSpPr>
        <p:spPr>
          <a:xfrm>
            <a:off x="9537030" y="4652816"/>
            <a:ext cx="1232911" cy="60016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100" b="1" i="0" u="none" strike="noStrike" kern="1200" cap="none" spc="0" normalizeH="0" baseline="0" noProof="0" dirty="0">
                <a:ln>
                  <a:noFill/>
                </a:ln>
                <a:solidFill>
                  <a:srgbClr val="006EDC"/>
                </a:solidFill>
                <a:effectLst/>
                <a:uLnTx/>
                <a:uFillTx/>
                <a:latin typeface="Engram Warsaw"/>
                <a:ea typeface="Calibri"/>
                <a:cs typeface="Calibri"/>
              </a:rPr>
              <a:t>III publikacja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100" b="1" i="0" u="none" strike="noStrike" kern="1200" cap="none" spc="0" normalizeH="0" baseline="0" noProof="0" dirty="0">
                <a:ln>
                  <a:noFill/>
                </a:ln>
                <a:solidFill>
                  <a:srgbClr val="006EDC"/>
                </a:solidFill>
                <a:effectLst/>
                <a:uLnTx/>
                <a:uFillTx/>
                <a:latin typeface="Engram Warsaw"/>
                <a:ea typeface="Calibri"/>
                <a:cs typeface="Calibri"/>
              </a:rPr>
              <a:t>projektu (BIP)</a:t>
            </a:r>
            <a:endParaRPr kumimoji="0" lang="pl-PL" sz="1100" b="0" i="0" u="none" strike="noStrike" kern="1200" cap="none" spc="0" normalizeH="0" baseline="0" noProof="0" dirty="0">
              <a:ln>
                <a:noFill/>
              </a:ln>
              <a:solidFill>
                <a:srgbClr val="006EDC"/>
              </a:solidFill>
              <a:effectLst/>
              <a:uLnTx/>
              <a:uFillTx/>
              <a:latin typeface="Engram Warsaw"/>
              <a:ea typeface="Calibri"/>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100" b="0" i="0" u="none" strike="noStrike" kern="1200" cap="none" spc="0" normalizeH="0" baseline="0" noProof="0" dirty="0">
              <a:ln>
                <a:noFill/>
              </a:ln>
              <a:solidFill>
                <a:srgbClr val="006EDC"/>
              </a:solidFill>
              <a:effectLst/>
              <a:uLnTx/>
              <a:uFillTx/>
              <a:latin typeface="Engram Warsaw"/>
              <a:ea typeface="+mn-ea"/>
              <a:cs typeface="+mn-cs"/>
            </a:endParaRPr>
          </a:p>
        </p:txBody>
      </p:sp>
      <p:sp>
        <p:nvSpPr>
          <p:cNvPr id="47" name="pole tekstowe 46"/>
          <p:cNvSpPr txBox="1"/>
          <p:nvPr/>
        </p:nvSpPr>
        <p:spPr>
          <a:xfrm>
            <a:off x="1897984" y="4659640"/>
            <a:ext cx="1848217" cy="43088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100" b="1" dirty="0">
                <a:solidFill>
                  <a:srgbClr val="006EDC"/>
                </a:solidFill>
                <a:latin typeface="Engram Warsaw"/>
                <a:ea typeface="Calibri"/>
                <a:cs typeface="Calibri"/>
              </a:rPr>
              <a:t>f</a:t>
            </a:r>
            <a:r>
              <a:rPr kumimoji="0" lang="pl-PL" sz="1100" b="1" i="0" u="none" strike="noStrike" kern="1200" cap="none" spc="0" normalizeH="0" baseline="0" noProof="0" dirty="0" err="1">
                <a:ln>
                  <a:noFill/>
                </a:ln>
                <a:solidFill>
                  <a:srgbClr val="006EDC"/>
                </a:solidFill>
                <a:effectLst/>
                <a:uLnTx/>
                <a:uFillTx/>
                <a:latin typeface="Engram Warsaw"/>
                <a:ea typeface="Calibri"/>
                <a:cs typeface="Calibri"/>
              </a:rPr>
              <a:t>ormalne</a:t>
            </a:r>
            <a:endParaRPr kumimoji="0" lang="pl-PL" sz="1100" b="1" i="0" u="none" strike="noStrike" kern="1200" cap="none" spc="0" normalizeH="0" baseline="0" noProof="0" dirty="0">
              <a:ln>
                <a:noFill/>
              </a:ln>
              <a:solidFill>
                <a:srgbClr val="006EDC"/>
              </a:solidFill>
              <a:effectLst/>
              <a:uLnTx/>
              <a:uFillTx/>
              <a:latin typeface="Engram Warsaw"/>
              <a:ea typeface="Calibri"/>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100" b="1" i="0" u="none" strike="noStrike" kern="1200" cap="none" spc="0" normalizeH="0" baseline="0" noProof="0" dirty="0">
                <a:ln>
                  <a:noFill/>
                </a:ln>
                <a:solidFill>
                  <a:srgbClr val="006EDC"/>
                </a:solidFill>
                <a:effectLst/>
                <a:uLnTx/>
                <a:uFillTx/>
                <a:latin typeface="Engram Warsaw"/>
                <a:ea typeface="Calibri"/>
                <a:cs typeface="Calibri"/>
              </a:rPr>
              <a:t>zbieranie wniosków</a:t>
            </a:r>
          </a:p>
        </p:txBody>
      </p:sp>
      <p:sp>
        <p:nvSpPr>
          <p:cNvPr id="48" name="pole tekstowe 47"/>
          <p:cNvSpPr txBox="1"/>
          <p:nvPr/>
        </p:nvSpPr>
        <p:spPr>
          <a:xfrm>
            <a:off x="6634042" y="1186241"/>
            <a:ext cx="1269511" cy="43088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100" b="1" i="0" u="none" strike="noStrike" kern="1200" cap="none" spc="0" normalizeH="0" baseline="0" noProof="0" dirty="0">
                <a:ln>
                  <a:noFill/>
                </a:ln>
                <a:solidFill>
                  <a:srgbClr val="006EDC"/>
                </a:solidFill>
                <a:effectLst/>
                <a:uLnTx/>
                <a:uFillTx/>
                <a:latin typeface="Engram Warsaw"/>
                <a:ea typeface="Calibri"/>
                <a:cs typeface="Calibri"/>
              </a:rPr>
              <a:t>I publikacja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100" b="1" i="0" u="none" strike="noStrike" kern="1200" cap="none" spc="0" normalizeH="0" baseline="0" noProof="0" dirty="0">
                <a:ln>
                  <a:noFill/>
                </a:ln>
                <a:solidFill>
                  <a:srgbClr val="006EDC"/>
                </a:solidFill>
                <a:effectLst/>
                <a:uLnTx/>
                <a:uFillTx/>
                <a:latin typeface="Engram Warsaw"/>
                <a:ea typeface="Calibri"/>
                <a:cs typeface="Calibri"/>
              </a:rPr>
              <a:t>projektu (BIP)</a:t>
            </a:r>
            <a:endParaRPr kumimoji="0" lang="pl-PL" sz="1100" b="1" i="0" u="none" strike="noStrike" kern="1200" cap="none" spc="0" normalizeH="0" baseline="0" noProof="0" dirty="0">
              <a:ln>
                <a:noFill/>
              </a:ln>
              <a:solidFill>
                <a:srgbClr val="006EDC"/>
              </a:solidFill>
              <a:effectLst/>
              <a:uLnTx/>
              <a:uFillTx/>
              <a:latin typeface="Engram Warsaw"/>
              <a:ea typeface="+mn-ea"/>
              <a:cs typeface="+mn-cs"/>
            </a:endParaRPr>
          </a:p>
        </p:txBody>
      </p:sp>
      <p:cxnSp>
        <p:nvCxnSpPr>
          <p:cNvPr id="54" name="Łącznik prosty 53">
            <a:extLst>
              <a:ext uri="{FF2B5EF4-FFF2-40B4-BE49-F238E27FC236}">
                <a16:creationId xmlns:a16="http://schemas.microsoft.com/office/drawing/2014/main" id="{493BFDDD-673C-C041-0F0B-A7F1B785B1B5}"/>
              </a:ext>
            </a:extLst>
          </p:cNvPr>
          <p:cNvCxnSpPr>
            <a:cxnSpLocks/>
            <a:endCxn id="43" idx="0"/>
          </p:cNvCxnSpPr>
          <p:nvPr/>
        </p:nvCxnSpPr>
        <p:spPr>
          <a:xfrm flipH="1">
            <a:off x="5812638" y="3425665"/>
            <a:ext cx="3276" cy="1239419"/>
          </a:xfrm>
          <a:prstGeom prst="line">
            <a:avLst/>
          </a:prstGeom>
          <a:ln w="25400">
            <a:solidFill>
              <a:srgbClr val="006EDC"/>
            </a:solidFill>
          </a:ln>
        </p:spPr>
        <p:style>
          <a:lnRef idx="1">
            <a:schemeClr val="accent1"/>
          </a:lnRef>
          <a:fillRef idx="0">
            <a:schemeClr val="accent1"/>
          </a:fillRef>
          <a:effectRef idx="0">
            <a:schemeClr val="accent1"/>
          </a:effectRef>
          <a:fontRef idx="minor">
            <a:schemeClr val="tx1"/>
          </a:fontRef>
        </p:style>
      </p:cxnSp>
      <p:cxnSp>
        <p:nvCxnSpPr>
          <p:cNvPr id="57" name="Łącznik prosty 56">
            <a:extLst>
              <a:ext uri="{FF2B5EF4-FFF2-40B4-BE49-F238E27FC236}">
                <a16:creationId xmlns:a16="http://schemas.microsoft.com/office/drawing/2014/main" id="{493BFDDD-673C-C041-0F0B-A7F1B785B1B5}"/>
              </a:ext>
            </a:extLst>
          </p:cNvPr>
          <p:cNvCxnSpPr>
            <a:cxnSpLocks/>
          </p:cNvCxnSpPr>
          <p:nvPr/>
        </p:nvCxnSpPr>
        <p:spPr>
          <a:xfrm>
            <a:off x="7255922" y="1653700"/>
            <a:ext cx="4422" cy="1715944"/>
          </a:xfrm>
          <a:prstGeom prst="line">
            <a:avLst/>
          </a:prstGeom>
          <a:ln w="25400">
            <a:solidFill>
              <a:srgbClr val="006EDC"/>
            </a:solidFill>
          </a:ln>
        </p:spPr>
        <p:style>
          <a:lnRef idx="1">
            <a:schemeClr val="accent1"/>
          </a:lnRef>
          <a:fillRef idx="0">
            <a:schemeClr val="accent1"/>
          </a:fillRef>
          <a:effectRef idx="0">
            <a:schemeClr val="accent1"/>
          </a:effectRef>
          <a:fontRef idx="minor">
            <a:schemeClr val="tx1"/>
          </a:fontRef>
        </p:style>
      </p:cxnSp>
      <p:sp>
        <p:nvSpPr>
          <p:cNvPr id="60" name="Owal 59">
            <a:extLst>
              <a:ext uri="{FF2B5EF4-FFF2-40B4-BE49-F238E27FC236}">
                <a16:creationId xmlns:a16="http://schemas.microsoft.com/office/drawing/2014/main" id="{41A386F5-01EE-CDE1-8376-FA89B03821B4}"/>
              </a:ext>
            </a:extLst>
          </p:cNvPr>
          <p:cNvSpPr/>
          <p:nvPr/>
        </p:nvSpPr>
        <p:spPr>
          <a:xfrm>
            <a:off x="4135998" y="3313314"/>
            <a:ext cx="105533" cy="105533"/>
          </a:xfrm>
          <a:prstGeom prst="ellipse">
            <a:avLst/>
          </a:prstGeom>
          <a:solidFill>
            <a:srgbClr val="006EDC"/>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Engram Warsaw"/>
              <a:ea typeface="+mn-ea"/>
              <a:cs typeface="+mn-cs"/>
            </a:endParaRPr>
          </a:p>
        </p:txBody>
      </p:sp>
      <p:sp>
        <p:nvSpPr>
          <p:cNvPr id="61" name="Owal 60">
            <a:extLst>
              <a:ext uri="{FF2B5EF4-FFF2-40B4-BE49-F238E27FC236}">
                <a16:creationId xmlns:a16="http://schemas.microsoft.com/office/drawing/2014/main" id="{41A386F5-01EE-CDE1-8376-FA89B03821B4}"/>
              </a:ext>
            </a:extLst>
          </p:cNvPr>
          <p:cNvSpPr/>
          <p:nvPr/>
        </p:nvSpPr>
        <p:spPr>
          <a:xfrm>
            <a:off x="8243341" y="3301390"/>
            <a:ext cx="105533" cy="105533"/>
          </a:xfrm>
          <a:prstGeom prst="ellipse">
            <a:avLst/>
          </a:prstGeom>
          <a:solidFill>
            <a:srgbClr val="006EDC"/>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Engram Warsaw"/>
              <a:ea typeface="+mn-ea"/>
              <a:cs typeface="+mn-cs"/>
            </a:endParaRPr>
          </a:p>
        </p:txBody>
      </p:sp>
      <p:sp>
        <p:nvSpPr>
          <p:cNvPr id="65" name="Owal 64">
            <a:extLst>
              <a:ext uri="{FF2B5EF4-FFF2-40B4-BE49-F238E27FC236}">
                <a16:creationId xmlns:a16="http://schemas.microsoft.com/office/drawing/2014/main" id="{41A386F5-01EE-CDE1-8376-FA89B03821B4}"/>
              </a:ext>
            </a:extLst>
          </p:cNvPr>
          <p:cNvSpPr/>
          <p:nvPr/>
        </p:nvSpPr>
        <p:spPr>
          <a:xfrm>
            <a:off x="10100884" y="3307337"/>
            <a:ext cx="105533" cy="105533"/>
          </a:xfrm>
          <a:prstGeom prst="ellipse">
            <a:avLst/>
          </a:prstGeom>
          <a:solidFill>
            <a:srgbClr val="006EDC"/>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Engram Warsaw"/>
              <a:ea typeface="+mn-ea"/>
              <a:cs typeface="+mn-cs"/>
            </a:endParaRPr>
          </a:p>
        </p:txBody>
      </p:sp>
      <p:sp>
        <p:nvSpPr>
          <p:cNvPr id="66" name="Owal 65">
            <a:extLst>
              <a:ext uri="{FF2B5EF4-FFF2-40B4-BE49-F238E27FC236}">
                <a16:creationId xmlns:a16="http://schemas.microsoft.com/office/drawing/2014/main" id="{41A386F5-01EE-CDE1-8376-FA89B03821B4}"/>
              </a:ext>
            </a:extLst>
          </p:cNvPr>
          <p:cNvSpPr/>
          <p:nvPr/>
        </p:nvSpPr>
        <p:spPr>
          <a:xfrm>
            <a:off x="5763877" y="3317226"/>
            <a:ext cx="105533" cy="105533"/>
          </a:xfrm>
          <a:prstGeom prst="ellipse">
            <a:avLst/>
          </a:prstGeom>
          <a:solidFill>
            <a:srgbClr val="006EDC"/>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Engram Warsaw"/>
              <a:ea typeface="+mn-ea"/>
              <a:cs typeface="+mn-cs"/>
            </a:endParaRPr>
          </a:p>
        </p:txBody>
      </p:sp>
      <p:sp>
        <p:nvSpPr>
          <p:cNvPr id="68" name="Owal 67">
            <a:extLst>
              <a:ext uri="{FF2B5EF4-FFF2-40B4-BE49-F238E27FC236}">
                <a16:creationId xmlns:a16="http://schemas.microsoft.com/office/drawing/2014/main" id="{41A386F5-01EE-CDE1-8376-FA89B03821B4}"/>
              </a:ext>
            </a:extLst>
          </p:cNvPr>
          <p:cNvSpPr/>
          <p:nvPr/>
        </p:nvSpPr>
        <p:spPr>
          <a:xfrm>
            <a:off x="7209290" y="3299234"/>
            <a:ext cx="105533" cy="105533"/>
          </a:xfrm>
          <a:prstGeom prst="ellipse">
            <a:avLst/>
          </a:prstGeom>
          <a:solidFill>
            <a:srgbClr val="006EDC"/>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Engram Warsaw"/>
              <a:ea typeface="+mn-ea"/>
              <a:cs typeface="+mn-cs"/>
            </a:endParaRPr>
          </a:p>
        </p:txBody>
      </p:sp>
      <p:sp>
        <p:nvSpPr>
          <p:cNvPr id="70" name="Owal 69">
            <a:extLst>
              <a:ext uri="{FF2B5EF4-FFF2-40B4-BE49-F238E27FC236}">
                <a16:creationId xmlns:a16="http://schemas.microsoft.com/office/drawing/2014/main" id="{41A386F5-01EE-CDE1-8376-FA89B03821B4}"/>
              </a:ext>
            </a:extLst>
          </p:cNvPr>
          <p:cNvSpPr/>
          <p:nvPr/>
        </p:nvSpPr>
        <p:spPr>
          <a:xfrm>
            <a:off x="2759654" y="3316083"/>
            <a:ext cx="105533" cy="105533"/>
          </a:xfrm>
          <a:prstGeom prst="ellipse">
            <a:avLst/>
          </a:prstGeom>
          <a:solidFill>
            <a:srgbClr val="006EDC"/>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Engram Warsaw"/>
              <a:ea typeface="+mn-ea"/>
              <a:cs typeface="+mn-cs"/>
            </a:endParaRPr>
          </a:p>
        </p:txBody>
      </p:sp>
      <p:sp>
        <p:nvSpPr>
          <p:cNvPr id="81" name="pole tekstowe 80">
            <a:extLst>
              <a:ext uri="{FF2B5EF4-FFF2-40B4-BE49-F238E27FC236}">
                <a16:creationId xmlns:a16="http://schemas.microsoft.com/office/drawing/2014/main" id="{5E62BFA4-D8C1-4F6F-36CA-5B60AF3D7F54}"/>
              </a:ext>
            </a:extLst>
          </p:cNvPr>
          <p:cNvSpPr txBox="1"/>
          <p:nvPr/>
        </p:nvSpPr>
        <p:spPr>
          <a:xfrm>
            <a:off x="1870532" y="1960123"/>
            <a:ext cx="1372505" cy="577081"/>
          </a:xfrm>
          <a:prstGeom prst="rect">
            <a:avLst/>
          </a:prstGeom>
          <a:solidFill>
            <a:schemeClr val="bg1"/>
          </a:solidFill>
          <a:ln w="19050">
            <a:solidFill>
              <a:schemeClr val="bg1">
                <a:lumMod val="50000"/>
              </a:schemeClr>
            </a:solidFill>
            <a:prstDash val="sysDot"/>
          </a:ln>
        </p:spPr>
        <p:txBody>
          <a:bodyPr wrap="square" lIns="91440" tIns="45720" rIns="91440" bIns="45720" rtlCol="0" anchor="t">
            <a:spAutoFit/>
          </a:bodyPr>
          <a:lstStyle>
            <a:defPPr>
              <a:defRPr lang="pl-PL"/>
            </a:defPPr>
            <a:lvl1pPr algn="ctr">
              <a:defRPr sz="1050">
                <a:solidFill>
                  <a:srgbClr val="0070C0"/>
                </a:solidFill>
                <a:latin typeface="Calibri"/>
                <a:ea typeface="Calibri"/>
                <a:cs typeface="Calibri"/>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50" b="0" i="0" u="none" strike="noStrike" kern="1200" cap="none" spc="0" normalizeH="0" baseline="0" noProof="0" dirty="0">
                <a:ln>
                  <a:noFill/>
                </a:ln>
                <a:solidFill>
                  <a:prstClr val="white">
                    <a:lumMod val="50000"/>
                  </a:prstClr>
                </a:solidFill>
                <a:effectLst/>
                <a:uLnTx/>
                <a:uFillTx/>
                <a:latin typeface="Engram Warsaw"/>
                <a:cs typeface="Calibri"/>
              </a:rPr>
              <a:t>opracowanie wniosków z diagnozy</a:t>
            </a:r>
          </a:p>
        </p:txBody>
      </p:sp>
      <p:sp>
        <p:nvSpPr>
          <p:cNvPr id="82" name="pole tekstowe 81">
            <a:extLst>
              <a:ext uri="{FF2B5EF4-FFF2-40B4-BE49-F238E27FC236}">
                <a16:creationId xmlns:a16="http://schemas.microsoft.com/office/drawing/2014/main" id="{84987350-1724-59BE-F010-E76C10E71A40}"/>
              </a:ext>
            </a:extLst>
          </p:cNvPr>
          <p:cNvSpPr txBox="1"/>
          <p:nvPr/>
        </p:nvSpPr>
        <p:spPr>
          <a:xfrm>
            <a:off x="1868612" y="2636351"/>
            <a:ext cx="1372506" cy="415498"/>
          </a:xfrm>
          <a:prstGeom prst="rect">
            <a:avLst/>
          </a:prstGeom>
          <a:solidFill>
            <a:schemeClr val="bg1"/>
          </a:solidFill>
          <a:ln w="19050">
            <a:solidFill>
              <a:schemeClr val="bg1">
                <a:lumMod val="50000"/>
              </a:schemeClr>
            </a:solidFill>
            <a:prstDash val="sysDot"/>
          </a:ln>
        </p:spPr>
        <p:txBody>
          <a:bodyPr wrap="square" lIns="91440" tIns="45720" rIns="91440" bIns="45720" rtlCol="0" anchor="t">
            <a:spAutoFit/>
          </a:bodyPr>
          <a:lstStyle>
            <a:defPPr>
              <a:defRPr lang="pl-PL"/>
            </a:defPPr>
            <a:lvl1pPr algn="ctr">
              <a:defRPr sz="1050">
                <a:solidFill>
                  <a:srgbClr val="0070C0"/>
                </a:solidFill>
                <a:latin typeface="Calibri"/>
                <a:ea typeface="Calibri"/>
                <a:cs typeface="Calibri"/>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50" b="0" i="0" u="none" strike="noStrike" kern="1200" cap="none" spc="0" normalizeH="0" baseline="0" noProof="0" dirty="0">
                <a:ln>
                  <a:noFill/>
                </a:ln>
                <a:solidFill>
                  <a:prstClr val="white">
                    <a:lumMod val="50000"/>
                  </a:prstClr>
                </a:solidFill>
                <a:effectLst/>
                <a:uLnTx/>
                <a:uFillTx/>
                <a:latin typeface="Engram Warsaw"/>
                <a:cs typeface="Calibri"/>
              </a:rPr>
              <a:t>ewaluacja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50" b="0" i="0" u="none" strike="noStrike" kern="1200" cap="none" spc="0" normalizeH="0" baseline="0" noProof="0" dirty="0">
                <a:ln>
                  <a:noFill/>
                </a:ln>
                <a:solidFill>
                  <a:prstClr val="white">
                    <a:lumMod val="50000"/>
                  </a:prstClr>
                </a:solidFill>
                <a:effectLst/>
                <a:uLnTx/>
                <a:uFillTx/>
                <a:latin typeface="Engram Warsaw"/>
                <a:cs typeface="Calibri"/>
              </a:rPr>
              <a:t>obecnej strategii</a:t>
            </a:r>
          </a:p>
        </p:txBody>
      </p:sp>
      <p:cxnSp>
        <p:nvCxnSpPr>
          <p:cNvPr id="79" name="Łącznik prosty 78">
            <a:extLst>
              <a:ext uri="{FF2B5EF4-FFF2-40B4-BE49-F238E27FC236}">
                <a16:creationId xmlns:a16="http://schemas.microsoft.com/office/drawing/2014/main" id="{493BFDDD-673C-C041-0F0B-A7F1B785B1B5}"/>
              </a:ext>
            </a:extLst>
          </p:cNvPr>
          <p:cNvCxnSpPr>
            <a:cxnSpLocks/>
          </p:cNvCxnSpPr>
          <p:nvPr/>
        </p:nvCxnSpPr>
        <p:spPr>
          <a:xfrm flipH="1">
            <a:off x="10139722" y="1647982"/>
            <a:ext cx="10019" cy="2988000"/>
          </a:xfrm>
          <a:prstGeom prst="line">
            <a:avLst/>
          </a:prstGeom>
          <a:ln w="25400">
            <a:solidFill>
              <a:srgbClr val="006EDC"/>
            </a:solidFill>
          </a:ln>
        </p:spPr>
        <p:style>
          <a:lnRef idx="1">
            <a:schemeClr val="accent1"/>
          </a:lnRef>
          <a:fillRef idx="0">
            <a:schemeClr val="accent1"/>
          </a:fillRef>
          <a:effectRef idx="0">
            <a:schemeClr val="accent1"/>
          </a:effectRef>
          <a:fontRef idx="minor">
            <a:schemeClr val="tx1"/>
          </a:fontRef>
        </p:style>
      </p:cxnSp>
      <p:sp>
        <p:nvSpPr>
          <p:cNvPr id="2" name="pole tekstowe 1">
            <a:extLst>
              <a:ext uri="{FF2B5EF4-FFF2-40B4-BE49-F238E27FC236}">
                <a16:creationId xmlns:a16="http://schemas.microsoft.com/office/drawing/2014/main" id="{9E21454C-3347-5CA0-39FE-11A977DE12A4}"/>
              </a:ext>
            </a:extLst>
          </p:cNvPr>
          <p:cNvSpPr txBox="1"/>
          <p:nvPr/>
        </p:nvSpPr>
        <p:spPr>
          <a:xfrm>
            <a:off x="8332096" y="3695681"/>
            <a:ext cx="1763607" cy="569387"/>
          </a:xfrm>
          <a:prstGeom prst="rect">
            <a:avLst/>
          </a:prstGeom>
          <a:noFill/>
          <a:ln w="19050">
            <a:solidFill>
              <a:schemeClr val="bg1">
                <a:lumMod val="50000"/>
              </a:schemeClr>
            </a:solidFill>
            <a:prstDash val="sysDot"/>
          </a:ln>
        </p:spPr>
        <p:txBody>
          <a:bodyPr wrap="square" lIns="91440" tIns="45720" rIns="91440" bIns="45720" rtlCol="0" anchor="t">
            <a:spAutoFit/>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lang="pl-PL" sz="300" dirty="0">
              <a:solidFill>
                <a:prstClr val="white">
                  <a:lumMod val="50000"/>
                </a:prstClr>
              </a:solidFill>
              <a:latin typeface="Engram Warsaw"/>
              <a:ea typeface="Calibri"/>
              <a:cs typeface="Calibri"/>
            </a:endParaRPr>
          </a:p>
          <a:p>
            <a:pPr marL="0" marR="0" lvl="0" indent="0" algn="ctr" defTabSz="914400" rtl="0" eaLnBrk="1" fontAlgn="auto" latinLnBrk="0" hangingPunct="1">
              <a:lnSpc>
                <a:spcPct val="100000"/>
              </a:lnSpc>
              <a:spcAft>
                <a:spcPts val="0"/>
              </a:spcAft>
              <a:buClrTx/>
              <a:buSzTx/>
              <a:buFontTx/>
              <a:buNone/>
              <a:tabLst/>
              <a:defRPr/>
            </a:pPr>
            <a:r>
              <a:rPr lang="pl-PL" sz="1050" dirty="0">
                <a:solidFill>
                  <a:prstClr val="white">
                    <a:lumMod val="50000"/>
                  </a:prstClr>
                </a:solidFill>
                <a:latin typeface="Engram Warsaw"/>
                <a:ea typeface="Calibri"/>
                <a:cs typeface="Calibri"/>
              </a:rPr>
              <a:t>wyłożenie planu,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50" b="0" i="0" u="none" strike="noStrike" kern="1200" cap="none" spc="0" normalizeH="0" baseline="0" noProof="0" dirty="0">
                <a:ln>
                  <a:noFill/>
                </a:ln>
                <a:solidFill>
                  <a:prstClr val="white">
                    <a:lumMod val="50000"/>
                  </a:prstClr>
                </a:solidFill>
                <a:effectLst/>
                <a:uLnTx/>
                <a:uFillTx/>
                <a:latin typeface="Engram Warsaw"/>
                <a:ea typeface="Calibri"/>
                <a:cs typeface="Calibri"/>
              </a:rPr>
              <a:t>nanoszenie zmian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700" b="0" i="0" u="none" strike="noStrike" kern="1200" cap="none" spc="0" normalizeH="0" baseline="0" noProof="0" dirty="0">
                <a:ln>
                  <a:noFill/>
                </a:ln>
                <a:solidFill>
                  <a:prstClr val="white">
                    <a:lumMod val="50000"/>
                  </a:prstClr>
                </a:solidFill>
                <a:effectLst/>
                <a:uLnTx/>
                <a:uFillTx/>
                <a:latin typeface="Engram Warsaw"/>
                <a:ea typeface="Calibri"/>
                <a:cs typeface="Calibri"/>
              </a:rPr>
              <a:t>              </a:t>
            </a:r>
          </a:p>
        </p:txBody>
      </p:sp>
      <p:sp>
        <p:nvSpPr>
          <p:cNvPr id="4" name="pole tekstowe 3">
            <a:extLst>
              <a:ext uri="{FF2B5EF4-FFF2-40B4-BE49-F238E27FC236}">
                <a16:creationId xmlns:a16="http://schemas.microsoft.com/office/drawing/2014/main" id="{9E8A2A2D-0045-E175-ABEC-4A7D3930EB4F}"/>
              </a:ext>
            </a:extLst>
          </p:cNvPr>
          <p:cNvSpPr txBox="1"/>
          <p:nvPr/>
        </p:nvSpPr>
        <p:spPr>
          <a:xfrm>
            <a:off x="2534030" y="3239122"/>
            <a:ext cx="1282516" cy="253916"/>
          </a:xfrm>
          <a:prstGeom prst="rect">
            <a:avLst/>
          </a:prstGeom>
          <a:noFill/>
          <a:ln w="19050">
            <a:noFill/>
            <a:prstDash val="sysDot"/>
          </a:ln>
          <a:effectLst/>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50" b="1" dirty="0">
                <a:solidFill>
                  <a:prstClr val="black"/>
                </a:solidFill>
                <a:latin typeface="Engram Warsaw"/>
                <a:ea typeface="Calibri"/>
                <a:cs typeface="Calibri"/>
              </a:rPr>
              <a:t> IX  2024</a:t>
            </a:r>
            <a:endParaRPr kumimoji="0" lang="pl-PL" sz="1050" b="1" i="0" u="none" strike="noStrike" kern="1200" cap="none" spc="0" normalizeH="0" baseline="0" noProof="0" dirty="0">
              <a:ln>
                <a:noFill/>
              </a:ln>
              <a:solidFill>
                <a:prstClr val="black"/>
              </a:solidFill>
              <a:effectLst/>
              <a:uLnTx/>
              <a:uFillTx/>
              <a:latin typeface="Engram Warsaw"/>
              <a:ea typeface="Calibri"/>
              <a:cs typeface="Calibri"/>
            </a:endParaRPr>
          </a:p>
        </p:txBody>
      </p:sp>
      <p:sp>
        <p:nvSpPr>
          <p:cNvPr id="5" name="pole tekstowe 4">
            <a:extLst>
              <a:ext uri="{FF2B5EF4-FFF2-40B4-BE49-F238E27FC236}">
                <a16:creationId xmlns:a16="http://schemas.microsoft.com/office/drawing/2014/main" id="{4145AC6A-6792-441C-99B8-B23E26CFDDA4}"/>
              </a:ext>
            </a:extLst>
          </p:cNvPr>
          <p:cNvSpPr txBox="1"/>
          <p:nvPr/>
        </p:nvSpPr>
        <p:spPr>
          <a:xfrm>
            <a:off x="4150465" y="3233925"/>
            <a:ext cx="878043" cy="253916"/>
          </a:xfrm>
          <a:prstGeom prst="rect">
            <a:avLst/>
          </a:prstGeom>
          <a:noFill/>
          <a:ln w="19050">
            <a:noFill/>
            <a:prstDash val="sysDot"/>
          </a:ln>
          <a:effectLst/>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50" b="1" dirty="0">
                <a:solidFill>
                  <a:prstClr val="black"/>
                </a:solidFill>
                <a:latin typeface="Engram Warsaw"/>
                <a:ea typeface="Calibri"/>
                <a:cs typeface="Calibri"/>
              </a:rPr>
              <a:t>XII 2024</a:t>
            </a:r>
            <a:endParaRPr kumimoji="0" lang="pl-PL" sz="1050" b="1" i="0" u="none" strike="noStrike" kern="1200" cap="none" spc="0" normalizeH="0" baseline="0" noProof="0" dirty="0">
              <a:ln>
                <a:noFill/>
              </a:ln>
              <a:solidFill>
                <a:prstClr val="black"/>
              </a:solidFill>
              <a:effectLst/>
              <a:uLnTx/>
              <a:uFillTx/>
              <a:latin typeface="Engram Warsaw"/>
              <a:ea typeface="Calibri"/>
              <a:cs typeface="Calibri"/>
            </a:endParaRPr>
          </a:p>
        </p:txBody>
      </p:sp>
      <p:sp>
        <p:nvSpPr>
          <p:cNvPr id="6" name="pole tekstowe 5">
            <a:extLst>
              <a:ext uri="{FF2B5EF4-FFF2-40B4-BE49-F238E27FC236}">
                <a16:creationId xmlns:a16="http://schemas.microsoft.com/office/drawing/2014/main" id="{7D4A3C85-4350-6730-7444-4CE2CD2D1D18}"/>
              </a:ext>
            </a:extLst>
          </p:cNvPr>
          <p:cNvSpPr txBox="1"/>
          <p:nvPr/>
        </p:nvSpPr>
        <p:spPr>
          <a:xfrm>
            <a:off x="8208256" y="3220795"/>
            <a:ext cx="945074" cy="253916"/>
          </a:xfrm>
          <a:prstGeom prst="rect">
            <a:avLst/>
          </a:prstGeom>
          <a:noFill/>
          <a:ln w="19050">
            <a:noFill/>
            <a:prstDash val="sysDot"/>
          </a:ln>
          <a:effectLst/>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50" b="1" dirty="0">
                <a:solidFill>
                  <a:prstClr val="black"/>
                </a:solidFill>
                <a:latin typeface="Engram Warsaw"/>
                <a:ea typeface="Calibri"/>
                <a:cs typeface="Calibri"/>
              </a:rPr>
              <a:t> IX  2025</a:t>
            </a:r>
            <a:endParaRPr kumimoji="0" lang="pl-PL" sz="1050" b="1" i="0" u="none" strike="noStrike" kern="1200" cap="none" spc="0" normalizeH="0" baseline="0" noProof="0" dirty="0">
              <a:ln>
                <a:noFill/>
              </a:ln>
              <a:solidFill>
                <a:prstClr val="black"/>
              </a:solidFill>
              <a:effectLst/>
              <a:uLnTx/>
              <a:uFillTx/>
              <a:latin typeface="Engram Warsaw"/>
              <a:ea typeface="Calibri"/>
              <a:cs typeface="Calibri"/>
            </a:endParaRPr>
          </a:p>
        </p:txBody>
      </p:sp>
      <p:sp>
        <p:nvSpPr>
          <p:cNvPr id="7" name="pole tekstowe 6">
            <a:extLst>
              <a:ext uri="{FF2B5EF4-FFF2-40B4-BE49-F238E27FC236}">
                <a16:creationId xmlns:a16="http://schemas.microsoft.com/office/drawing/2014/main" id="{C2F58996-A562-CBB5-2F15-E103A75A6E32}"/>
              </a:ext>
            </a:extLst>
          </p:cNvPr>
          <p:cNvSpPr txBox="1"/>
          <p:nvPr/>
        </p:nvSpPr>
        <p:spPr>
          <a:xfrm>
            <a:off x="6983693" y="3224005"/>
            <a:ext cx="1282516" cy="253916"/>
          </a:xfrm>
          <a:prstGeom prst="rect">
            <a:avLst/>
          </a:prstGeom>
          <a:noFill/>
          <a:ln w="19050">
            <a:noFill/>
            <a:prstDash val="sysDot"/>
          </a:ln>
          <a:effectLst/>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50" b="1" dirty="0">
                <a:solidFill>
                  <a:prstClr val="black"/>
                </a:solidFill>
                <a:latin typeface="Engram Warsaw"/>
                <a:ea typeface="Calibri"/>
                <a:cs typeface="Calibri"/>
              </a:rPr>
              <a:t>VI 2025</a:t>
            </a:r>
            <a:endParaRPr kumimoji="0" lang="pl-PL" sz="1050" b="1" i="0" u="none" strike="noStrike" kern="1200" cap="none" spc="0" normalizeH="0" baseline="0" noProof="0" dirty="0">
              <a:ln>
                <a:noFill/>
              </a:ln>
              <a:solidFill>
                <a:prstClr val="black"/>
              </a:solidFill>
              <a:effectLst/>
              <a:uLnTx/>
              <a:uFillTx/>
              <a:latin typeface="Engram Warsaw"/>
              <a:ea typeface="Calibri"/>
              <a:cs typeface="Calibri"/>
            </a:endParaRPr>
          </a:p>
        </p:txBody>
      </p:sp>
      <p:sp>
        <p:nvSpPr>
          <p:cNvPr id="11" name="pole tekstowe 10">
            <a:extLst>
              <a:ext uri="{FF2B5EF4-FFF2-40B4-BE49-F238E27FC236}">
                <a16:creationId xmlns:a16="http://schemas.microsoft.com/office/drawing/2014/main" id="{81244FBB-DD74-5AFD-0CE4-83BCF9E2592E}"/>
              </a:ext>
            </a:extLst>
          </p:cNvPr>
          <p:cNvSpPr txBox="1"/>
          <p:nvPr/>
        </p:nvSpPr>
        <p:spPr>
          <a:xfrm>
            <a:off x="5743875" y="3233925"/>
            <a:ext cx="878043" cy="253916"/>
          </a:xfrm>
          <a:prstGeom prst="rect">
            <a:avLst/>
          </a:prstGeom>
          <a:noFill/>
          <a:ln w="19050">
            <a:noFill/>
            <a:prstDash val="sysDot"/>
          </a:ln>
          <a:effectLst/>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50" b="1" dirty="0">
                <a:solidFill>
                  <a:prstClr val="black"/>
                </a:solidFill>
                <a:latin typeface="Engram Warsaw"/>
                <a:ea typeface="Calibri"/>
                <a:cs typeface="Calibri"/>
              </a:rPr>
              <a:t>III 2025</a:t>
            </a:r>
            <a:endParaRPr kumimoji="0" lang="pl-PL" sz="1050" b="1" i="0" u="none" strike="noStrike" kern="1200" cap="none" spc="0" normalizeH="0" baseline="0" noProof="0" dirty="0">
              <a:ln>
                <a:noFill/>
              </a:ln>
              <a:solidFill>
                <a:prstClr val="black"/>
              </a:solidFill>
              <a:effectLst/>
              <a:uLnTx/>
              <a:uFillTx/>
              <a:latin typeface="Engram Warsaw"/>
              <a:ea typeface="Calibri"/>
              <a:cs typeface="Calibri"/>
            </a:endParaRPr>
          </a:p>
        </p:txBody>
      </p:sp>
      <p:pic>
        <p:nvPicPr>
          <p:cNvPr id="55" name="Obraz 5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80591" y="191671"/>
            <a:ext cx="514678" cy="445301"/>
          </a:xfrm>
          <a:prstGeom prst="rect">
            <a:avLst/>
          </a:prstGeom>
        </p:spPr>
      </p:pic>
    </p:spTree>
    <p:extLst>
      <p:ext uri="{BB962C8B-B14F-4D97-AF65-F5344CB8AC3E}">
        <p14:creationId xmlns:p14="http://schemas.microsoft.com/office/powerpoint/2010/main" val="3291987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4">
            <a:extLst>
              <a:ext uri="{FF2B5EF4-FFF2-40B4-BE49-F238E27FC236}">
                <a16:creationId xmlns:a16="http://schemas.microsoft.com/office/drawing/2014/main" id="{B0DF988D-F3F9-6B2B-163E-9F6C0E5CFA0D}"/>
              </a:ext>
            </a:extLst>
          </p:cNvPr>
          <p:cNvSpPr>
            <a:spLocks noChangeAspect="1" noChangeArrowheads="1"/>
          </p:cNvSpPr>
          <p:nvPr/>
        </p:nvSpPr>
        <p:spPr bwMode="auto">
          <a:xfrm>
            <a:off x="6039576" y="370444"/>
            <a:ext cx="5712431" cy="2502054"/>
          </a:xfrm>
          <a:prstGeom prst="rect">
            <a:avLst/>
          </a:prstGeom>
          <a:noFill/>
          <a:ln w="9525">
            <a:noFill/>
            <a:miter lim="800000"/>
            <a:headEnd/>
            <a:tailEnd/>
          </a:ln>
        </p:spPr>
        <p:txBody>
          <a:bodyPr/>
          <a:lstStyle/>
          <a:p>
            <a:pPr marL="285750" lvl="1" indent="-285750" fontAlgn="base">
              <a:spcBef>
                <a:spcPts val="600"/>
              </a:spcBef>
              <a:spcAft>
                <a:spcPct val="0"/>
              </a:spcAft>
              <a:buClr>
                <a:srgbClr val="006EDC"/>
              </a:buClr>
              <a:buSzPct val="150000"/>
              <a:buFont typeface="Arial" panose="020B0604020202020204" pitchFamily="34" charset="0"/>
              <a:buChar char="•"/>
            </a:pPr>
            <a:r>
              <a:rPr lang="pl-PL" sz="1500" dirty="0">
                <a:solidFill>
                  <a:prstClr val="black"/>
                </a:solidFill>
                <a:latin typeface="Engram Warsaw"/>
              </a:rPr>
              <a:t>obowiązujące plany miejscowe nadal będą obowiązywały</a:t>
            </a:r>
          </a:p>
          <a:p>
            <a:pPr marL="285750" lvl="1" indent="-285750" fontAlgn="base">
              <a:spcBef>
                <a:spcPts val="600"/>
              </a:spcBef>
              <a:spcAft>
                <a:spcPct val="0"/>
              </a:spcAft>
              <a:buClr>
                <a:srgbClr val="006EDC"/>
              </a:buClr>
              <a:buSzPct val="150000"/>
              <a:buFont typeface="Arial" panose="020B0604020202020204" pitchFamily="34" charset="0"/>
              <a:buChar char="•"/>
            </a:pPr>
            <a:r>
              <a:rPr lang="pl-PL" sz="1500" dirty="0">
                <a:solidFill>
                  <a:prstClr val="black"/>
                </a:solidFill>
                <a:latin typeface="Engram Warsaw"/>
              </a:rPr>
              <a:t>sporządzane plany miejscowe, jeśli przed 1 stycznia 2026 r. ogłoszono o ich wyłożeniu do publicznego wglądu, będzie można uchwalić, nawet jeśli plan ogólny nie wejdzie w życie</a:t>
            </a:r>
          </a:p>
          <a:p>
            <a:pPr marL="285750" lvl="1" indent="-285750" fontAlgn="base">
              <a:spcBef>
                <a:spcPts val="600"/>
              </a:spcBef>
              <a:spcAft>
                <a:spcPct val="0"/>
              </a:spcAft>
              <a:buClr>
                <a:srgbClr val="006EDC"/>
              </a:buClr>
              <a:buSzPct val="150000"/>
              <a:buFont typeface="Arial" panose="020B0604020202020204" pitchFamily="34" charset="0"/>
              <a:buChar char="•"/>
            </a:pPr>
            <a:r>
              <a:rPr lang="pl-PL" sz="1500" dirty="0">
                <a:solidFill>
                  <a:prstClr val="black"/>
                </a:solidFill>
                <a:latin typeface="Engram Warsaw"/>
              </a:rPr>
              <a:t>sporządzane plany miejscowe, jeśli przed 1 stycznia 2026 r. nie ogłoszono o ich wyłożeniu do publicznego wglądu, będzie można uchwalić dopiero po wejściu w życie planu ogólnego</a:t>
            </a:r>
          </a:p>
          <a:p>
            <a:pPr marL="285750" lvl="1" indent="-285750" fontAlgn="base">
              <a:spcBef>
                <a:spcPts val="600"/>
              </a:spcBef>
              <a:spcAft>
                <a:spcPct val="0"/>
              </a:spcAft>
              <a:buClr>
                <a:srgbClr val="006EDC"/>
              </a:buClr>
              <a:buSzPct val="150000"/>
              <a:buFont typeface="Arial" panose="020B0604020202020204" pitchFamily="34" charset="0"/>
              <a:buChar char="•"/>
            </a:pPr>
            <a:endParaRPr lang="pl-PL" altLang="pl-PL" dirty="0">
              <a:latin typeface="Engram Warsaw" pitchFamily="2" charset="-18"/>
            </a:endParaRPr>
          </a:p>
        </p:txBody>
      </p:sp>
      <p:sp>
        <p:nvSpPr>
          <p:cNvPr id="14" name="pole tekstowe 13"/>
          <p:cNvSpPr txBox="1"/>
          <p:nvPr/>
        </p:nvSpPr>
        <p:spPr>
          <a:xfrm>
            <a:off x="428455" y="1187461"/>
            <a:ext cx="3716229" cy="1015663"/>
          </a:xfrm>
          <a:prstGeom prst="rect">
            <a:avLst/>
          </a:prstGeom>
          <a:noFill/>
        </p:spPr>
        <p:txBody>
          <a:bodyPr wrap="square" rtlCol="0">
            <a:spAutoFit/>
          </a:bodyPr>
          <a:lstStyle/>
          <a:p>
            <a:r>
              <a:rPr lang="pl-PL" sz="2000" dirty="0">
                <a:solidFill>
                  <a:schemeClr val="tx1">
                    <a:lumMod val="65000"/>
                    <a:lumOff val="35000"/>
                  </a:schemeClr>
                </a:solidFill>
                <a:latin typeface="Engram Warsaw Medium" pitchFamily="2" charset="-18"/>
              </a:rPr>
              <a:t>dla miejscowych planów zagospodarowania przestrzennego </a:t>
            </a:r>
          </a:p>
        </p:txBody>
      </p:sp>
      <p:sp>
        <p:nvSpPr>
          <p:cNvPr id="15" name="Tytuł 1"/>
          <p:cNvSpPr txBox="1">
            <a:spLocks/>
          </p:cNvSpPr>
          <p:nvPr/>
        </p:nvSpPr>
        <p:spPr>
          <a:xfrm>
            <a:off x="263594" y="121763"/>
            <a:ext cx="5386930" cy="497362"/>
          </a:xfrm>
          <a:prstGeom prst="rect">
            <a:avLst/>
          </a:prstGeom>
        </p:spPr>
        <p:txBody>
          <a:bodyPr anchor="ctr">
            <a:no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pPr>
              <a:defRPr/>
            </a:pPr>
            <a:r>
              <a:rPr lang="pl-PL" sz="2800" b="1" dirty="0">
                <a:solidFill>
                  <a:srgbClr val="006EDC"/>
                </a:solidFill>
                <a:latin typeface="Engram Warsaw Black" pitchFamily="2" charset="-18"/>
              </a:rPr>
              <a:t>Skutki zmian ustawowych</a:t>
            </a:r>
          </a:p>
        </p:txBody>
      </p:sp>
      <p:sp>
        <p:nvSpPr>
          <p:cNvPr id="17" name="pole tekstowe 16"/>
          <p:cNvSpPr txBox="1"/>
          <p:nvPr/>
        </p:nvSpPr>
        <p:spPr>
          <a:xfrm>
            <a:off x="415737" y="4266990"/>
            <a:ext cx="4156263" cy="707886"/>
          </a:xfrm>
          <a:prstGeom prst="rect">
            <a:avLst/>
          </a:prstGeom>
          <a:noFill/>
        </p:spPr>
        <p:txBody>
          <a:bodyPr wrap="square" rtlCol="0">
            <a:spAutoFit/>
          </a:bodyPr>
          <a:lstStyle/>
          <a:p>
            <a:r>
              <a:rPr lang="pl-PL" sz="2000" dirty="0">
                <a:solidFill>
                  <a:schemeClr val="tx1">
                    <a:lumMod val="65000"/>
                    <a:lumOff val="35000"/>
                  </a:schemeClr>
                </a:solidFill>
                <a:latin typeface="Engram Warsaw Medium" pitchFamily="2" charset="-18"/>
              </a:rPr>
              <a:t>dla decyzji </a:t>
            </a:r>
            <a:br>
              <a:rPr lang="pl-PL" sz="2000" dirty="0">
                <a:solidFill>
                  <a:schemeClr val="tx1">
                    <a:lumMod val="65000"/>
                    <a:lumOff val="35000"/>
                  </a:schemeClr>
                </a:solidFill>
                <a:latin typeface="Engram Warsaw Medium" pitchFamily="2" charset="-18"/>
              </a:rPr>
            </a:br>
            <a:r>
              <a:rPr lang="pl-PL" sz="2000" dirty="0">
                <a:solidFill>
                  <a:schemeClr val="tx1">
                    <a:lumMod val="65000"/>
                    <a:lumOff val="35000"/>
                  </a:schemeClr>
                </a:solidFill>
                <a:latin typeface="Engram Warsaw Medium" pitchFamily="2" charset="-18"/>
              </a:rPr>
              <a:t>o warunkach zabudowy </a:t>
            </a:r>
          </a:p>
        </p:txBody>
      </p:sp>
      <p:sp>
        <p:nvSpPr>
          <p:cNvPr id="19" name="Rectangle 14">
            <a:extLst>
              <a:ext uri="{FF2B5EF4-FFF2-40B4-BE49-F238E27FC236}">
                <a16:creationId xmlns:a16="http://schemas.microsoft.com/office/drawing/2014/main" id="{B0DF988D-F3F9-6B2B-163E-9F6C0E5CFA0D}"/>
              </a:ext>
            </a:extLst>
          </p:cNvPr>
          <p:cNvSpPr>
            <a:spLocks noChangeAspect="1" noChangeArrowheads="1"/>
          </p:cNvSpPr>
          <p:nvPr/>
        </p:nvSpPr>
        <p:spPr bwMode="auto">
          <a:xfrm>
            <a:off x="6039576" y="3356588"/>
            <a:ext cx="5895331" cy="2841454"/>
          </a:xfrm>
          <a:prstGeom prst="rect">
            <a:avLst/>
          </a:prstGeom>
          <a:noFill/>
          <a:ln w="9525">
            <a:noFill/>
            <a:miter lim="800000"/>
            <a:headEnd/>
            <a:tailEnd/>
          </a:ln>
        </p:spPr>
        <p:txBody>
          <a:bodyPr lIns="91440" tIns="45720" rIns="91440" bIns="45720" anchor="t"/>
          <a:lstStyle/>
          <a:p>
            <a:pPr marL="285750" lvl="1" indent="-285750" fontAlgn="base">
              <a:spcBef>
                <a:spcPts val="600"/>
              </a:spcBef>
              <a:spcAft>
                <a:spcPct val="0"/>
              </a:spcAft>
              <a:buClr>
                <a:srgbClr val="006EDC"/>
              </a:buClr>
              <a:buSzPct val="150000"/>
              <a:buFont typeface="Arial" panose="020B0604020202020204" pitchFamily="34" charset="0"/>
              <a:buChar char="•"/>
            </a:pPr>
            <a:r>
              <a:rPr lang="pl-PL" sz="1500" dirty="0">
                <a:solidFill>
                  <a:prstClr val="black"/>
                </a:solidFill>
                <a:latin typeface="Engram Warsaw"/>
              </a:rPr>
              <a:t>decyzje, które staną się prawomocne po 1 stycznia 2026 r., będą ważne przez 5 lat od uprawomocnienia</a:t>
            </a:r>
          </a:p>
          <a:p>
            <a:pPr marL="285750" lvl="1" indent="-285750" fontAlgn="base">
              <a:spcBef>
                <a:spcPts val="600"/>
              </a:spcBef>
              <a:spcAft>
                <a:spcPct val="0"/>
              </a:spcAft>
              <a:buClr>
                <a:srgbClr val="006EDC"/>
              </a:buClr>
              <a:buSzPct val="150000"/>
              <a:buFont typeface="Arial" panose="020B0604020202020204" pitchFamily="34" charset="0"/>
              <a:buChar char="•"/>
            </a:pPr>
            <a:r>
              <a:rPr lang="pl-PL" sz="1500" dirty="0">
                <a:solidFill>
                  <a:prstClr val="black"/>
                </a:solidFill>
                <a:latin typeface="Engram Warsaw"/>
              </a:rPr>
              <a:t>postępowania wszczęte przed 24 września 2023 r. mogą być prowadzone według dotychczasowych przepisów </a:t>
            </a:r>
          </a:p>
          <a:p>
            <a:pPr marL="285750" lvl="1" indent="-285750" fontAlgn="base">
              <a:spcBef>
                <a:spcPts val="600"/>
              </a:spcBef>
              <a:spcAft>
                <a:spcPct val="0"/>
              </a:spcAft>
              <a:buClr>
                <a:srgbClr val="006EDC"/>
              </a:buClr>
              <a:buSzPct val="150000"/>
              <a:buFont typeface="Arial" panose="020B0604020202020204" pitchFamily="34" charset="0"/>
              <a:buChar char="•"/>
            </a:pPr>
            <a:r>
              <a:rPr lang="pl-PL" sz="1500" dirty="0">
                <a:solidFill>
                  <a:prstClr val="black"/>
                </a:solidFill>
                <a:latin typeface="Engram Warsaw"/>
              </a:rPr>
              <a:t>postępowania wszczęte w okresie od 24 września 2023 r. do wejścia w życie planu ogólnego, ale nie później niż do   31 grudnia 2025 r. mogą być prowadzone z pominięciem warunku położenia terenu inwestycji w obszarze uzupełnienia zabudowy</a:t>
            </a:r>
          </a:p>
          <a:p>
            <a:pPr marL="285750" lvl="1" indent="-285750" fontAlgn="base">
              <a:spcBef>
                <a:spcPts val="600"/>
              </a:spcBef>
              <a:spcAft>
                <a:spcPct val="0"/>
              </a:spcAft>
              <a:buClr>
                <a:srgbClr val="006EDC"/>
              </a:buClr>
              <a:buSzPct val="150000"/>
              <a:buFont typeface="Arial" panose="020B0604020202020204" pitchFamily="34" charset="0"/>
              <a:buChar char="•"/>
            </a:pPr>
            <a:r>
              <a:rPr lang="pl-PL" sz="1500" dirty="0">
                <a:solidFill>
                  <a:prstClr val="black"/>
                </a:solidFill>
                <a:latin typeface="Engram Warsaw"/>
              </a:rPr>
              <a:t>po wejściu w życie planu ogólnego decyzje będzie można wydawać wyłącznie w granicach obszaru uzupełnienia zabudowy</a:t>
            </a:r>
          </a:p>
          <a:p>
            <a:pPr marL="285750" lvl="1" indent="-285750" fontAlgn="base">
              <a:spcBef>
                <a:spcPts val="600"/>
              </a:spcBef>
              <a:spcAft>
                <a:spcPct val="0"/>
              </a:spcAft>
              <a:buClr>
                <a:srgbClr val="006EDC"/>
              </a:buClr>
              <a:buSzPct val="150000"/>
              <a:buFont typeface="Arial" panose="020B0604020202020204" pitchFamily="34" charset="0"/>
              <a:buChar char="•"/>
            </a:pPr>
            <a:endParaRPr lang="pl-PL" altLang="pl-PL" dirty="0">
              <a:latin typeface="Engram Warsaw" pitchFamily="2" charset="-18"/>
            </a:endParaRPr>
          </a:p>
        </p:txBody>
      </p:sp>
      <p:sp>
        <p:nvSpPr>
          <p:cNvPr id="25" name="Prostokąt 24"/>
          <p:cNvSpPr/>
          <p:nvPr/>
        </p:nvSpPr>
        <p:spPr>
          <a:xfrm>
            <a:off x="428455" y="5692932"/>
            <a:ext cx="5550926" cy="1169551"/>
          </a:xfrm>
          <a:prstGeom prst="rect">
            <a:avLst/>
          </a:prstGeom>
        </p:spPr>
        <p:txBody>
          <a:bodyPr wrap="square">
            <a:spAutoFit/>
          </a:bodyPr>
          <a:lstStyle/>
          <a:p>
            <a:pPr>
              <a:spcBef>
                <a:spcPts val="800"/>
              </a:spcBef>
              <a:spcAft>
                <a:spcPts val="300"/>
              </a:spcAft>
            </a:pPr>
            <a:r>
              <a:rPr lang="pl-PL" sz="1400" b="1" dirty="0">
                <a:solidFill>
                  <a:srgbClr val="006EDC"/>
                </a:solidFill>
                <a:latin typeface="Engram Warsaw"/>
              </a:rPr>
              <a:t>Od 1 stycznia 2026 r. , bez planu ogólnego, nie będzie można uchwalać nowych planów miejscowych                                (z wyjątkami określonymi w ustawie) ani wydawać nowych decyzji o warunkach zabudowy i zagospodarowaniu terenu.</a:t>
            </a:r>
          </a:p>
        </p:txBody>
      </p:sp>
      <p:sp>
        <p:nvSpPr>
          <p:cNvPr id="26" name="pole tekstowe 25"/>
          <p:cNvSpPr txBox="1"/>
          <p:nvPr/>
        </p:nvSpPr>
        <p:spPr>
          <a:xfrm>
            <a:off x="101662" y="5883965"/>
            <a:ext cx="314075" cy="1120271"/>
          </a:xfrm>
          <a:prstGeom prst="rect">
            <a:avLst/>
          </a:prstGeom>
          <a:noFill/>
        </p:spPr>
        <p:txBody>
          <a:bodyPr wrap="square" rtlCol="0">
            <a:spAutoFit/>
          </a:bodyPr>
          <a:lstStyle/>
          <a:p>
            <a:pPr algn="ctr"/>
            <a:r>
              <a:rPr lang="pl-PL" sz="4400" dirty="0">
                <a:effectLst>
                  <a:glow rad="127000">
                    <a:schemeClr val="bg1"/>
                  </a:glow>
                </a:effectLst>
                <a:latin typeface="Engram Warsaw Black" pitchFamily="2" charset="-18"/>
                <a:cs typeface="Calibri" panose="020F0502020204030204" pitchFamily="34" charset="0"/>
              </a:rPr>
              <a:t>!</a:t>
            </a:r>
          </a:p>
        </p:txBody>
      </p:sp>
      <p:grpSp>
        <p:nvGrpSpPr>
          <p:cNvPr id="13" name="Grupa 12"/>
          <p:cNvGrpSpPr/>
          <p:nvPr/>
        </p:nvGrpSpPr>
        <p:grpSpPr>
          <a:xfrm>
            <a:off x="3987566" y="1691123"/>
            <a:ext cx="1561896" cy="199696"/>
            <a:chOff x="3987566" y="1691123"/>
            <a:chExt cx="1561896" cy="199696"/>
          </a:xfrm>
        </p:grpSpPr>
        <p:sp>
          <p:nvSpPr>
            <p:cNvPr id="8" name="Owal 7"/>
            <p:cNvSpPr/>
            <p:nvPr/>
          </p:nvSpPr>
          <p:spPr>
            <a:xfrm>
              <a:off x="5349766" y="1691123"/>
              <a:ext cx="199696" cy="199696"/>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1" name="Łącznik prosty 10"/>
            <p:cNvCxnSpPr/>
            <p:nvPr/>
          </p:nvCxnSpPr>
          <p:spPr>
            <a:xfrm>
              <a:off x="3987566" y="1790971"/>
              <a:ext cx="1414756" cy="0"/>
            </a:xfrm>
            <a:prstGeom prst="line">
              <a:avLst/>
            </a:prstGeom>
            <a:ln w="28575">
              <a:solidFill>
                <a:srgbClr val="595959"/>
              </a:solidFill>
            </a:ln>
          </p:spPr>
          <p:style>
            <a:lnRef idx="1">
              <a:schemeClr val="accent1"/>
            </a:lnRef>
            <a:fillRef idx="0">
              <a:schemeClr val="accent1"/>
            </a:fillRef>
            <a:effectRef idx="0">
              <a:schemeClr val="accent1"/>
            </a:effectRef>
            <a:fontRef idx="minor">
              <a:schemeClr val="tx1"/>
            </a:fontRef>
          </p:style>
        </p:cxnSp>
      </p:grpSp>
      <p:grpSp>
        <p:nvGrpSpPr>
          <p:cNvPr id="24" name="Grupa 23"/>
          <p:cNvGrpSpPr/>
          <p:nvPr/>
        </p:nvGrpSpPr>
        <p:grpSpPr>
          <a:xfrm>
            <a:off x="3936228" y="4521085"/>
            <a:ext cx="1561896" cy="199696"/>
            <a:chOff x="3987566" y="1691123"/>
            <a:chExt cx="1561896" cy="199696"/>
          </a:xfrm>
        </p:grpSpPr>
        <p:sp>
          <p:nvSpPr>
            <p:cNvPr id="27" name="Owal 26"/>
            <p:cNvSpPr/>
            <p:nvPr/>
          </p:nvSpPr>
          <p:spPr>
            <a:xfrm>
              <a:off x="5349766" y="1691123"/>
              <a:ext cx="199696" cy="199696"/>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28" name="Łącznik prosty 27"/>
            <p:cNvCxnSpPr/>
            <p:nvPr/>
          </p:nvCxnSpPr>
          <p:spPr>
            <a:xfrm>
              <a:off x="3987566" y="1790971"/>
              <a:ext cx="1414756" cy="0"/>
            </a:xfrm>
            <a:prstGeom prst="line">
              <a:avLst/>
            </a:prstGeom>
            <a:ln w="28575">
              <a:solidFill>
                <a:srgbClr val="595959"/>
              </a:solidFill>
            </a:ln>
          </p:spPr>
          <p:style>
            <a:lnRef idx="1">
              <a:schemeClr val="accent1"/>
            </a:lnRef>
            <a:fillRef idx="0">
              <a:schemeClr val="accent1"/>
            </a:fillRef>
            <a:effectRef idx="0">
              <a:schemeClr val="accent1"/>
            </a:effectRef>
            <a:fontRef idx="minor">
              <a:schemeClr val="tx1"/>
            </a:fontRef>
          </p:style>
        </p:cxnSp>
      </p:grpSp>
      <p:cxnSp>
        <p:nvCxnSpPr>
          <p:cNvPr id="21" name="Łącznik prosty 20"/>
          <p:cNvCxnSpPr/>
          <p:nvPr/>
        </p:nvCxnSpPr>
        <p:spPr>
          <a:xfrm>
            <a:off x="8208579" y="3163614"/>
            <a:ext cx="1692166" cy="0"/>
          </a:xfrm>
          <a:prstGeom prst="line">
            <a:avLst/>
          </a:prstGeom>
          <a:ln>
            <a:solidFill>
              <a:srgbClr val="59595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8436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 name="Grupa 5"/>
          <p:cNvGrpSpPr/>
          <p:nvPr/>
        </p:nvGrpSpPr>
        <p:grpSpPr>
          <a:xfrm>
            <a:off x="5171708" y="2036783"/>
            <a:ext cx="1688038" cy="2096566"/>
            <a:chOff x="5148262" y="1724168"/>
            <a:chExt cx="1688038" cy="2096566"/>
          </a:xfrm>
        </p:grpSpPr>
        <p:pic>
          <p:nvPicPr>
            <p:cNvPr id="2" name="Obraz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48262" y="1724168"/>
              <a:ext cx="1688038" cy="2096566"/>
            </a:xfrm>
            <a:prstGeom prst="rect">
              <a:avLst/>
            </a:prstGeom>
          </p:spPr>
        </p:pic>
        <p:sp>
          <p:nvSpPr>
            <p:cNvPr id="4" name="Prostokąt 3"/>
            <p:cNvSpPr/>
            <p:nvPr/>
          </p:nvSpPr>
          <p:spPr>
            <a:xfrm>
              <a:off x="5447323" y="3360615"/>
              <a:ext cx="1195754" cy="3751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sp>
        <p:nvSpPr>
          <p:cNvPr id="3" name="Tytuł 2">
            <a:extLst>
              <a:ext uri="{FF2B5EF4-FFF2-40B4-BE49-F238E27FC236}">
                <a16:creationId xmlns:a16="http://schemas.microsoft.com/office/drawing/2014/main" id="{04D51B1D-2688-C7D6-9773-FD2D4425DD85}"/>
              </a:ext>
            </a:extLst>
          </p:cNvPr>
          <p:cNvSpPr>
            <a:spLocks noGrp="1"/>
          </p:cNvSpPr>
          <p:nvPr>
            <p:ph type="title"/>
          </p:nvPr>
        </p:nvSpPr>
        <p:spPr>
          <a:xfrm>
            <a:off x="838200" y="3658849"/>
            <a:ext cx="10515600" cy="1325563"/>
          </a:xfrm>
        </p:spPr>
        <p:txBody>
          <a:bodyPr/>
          <a:lstStyle/>
          <a:p>
            <a:r>
              <a:rPr lang="pl-PL" sz="2000" dirty="0">
                <a:solidFill>
                  <a:srgbClr val="006EDC"/>
                </a:solidFill>
                <a:latin typeface="+mn-lt"/>
              </a:rPr>
              <a:t>Urząd m.st. Warszawy</a:t>
            </a:r>
            <a:r>
              <a:rPr lang="pl-PL" sz="1100" dirty="0">
                <a:solidFill>
                  <a:schemeClr val="tx1"/>
                </a:solidFill>
                <a:latin typeface="+mn-lt"/>
              </a:rPr>
              <a:t/>
            </a:r>
            <a:br>
              <a:rPr lang="pl-PL" sz="1100" dirty="0">
                <a:solidFill>
                  <a:schemeClr val="tx1"/>
                </a:solidFill>
                <a:latin typeface="+mn-lt"/>
              </a:rPr>
            </a:br>
            <a:r>
              <a:rPr lang="pl-PL" sz="1050" dirty="0">
                <a:solidFill>
                  <a:schemeClr val="tx1"/>
                </a:solidFill>
                <a:latin typeface="+mn-lt"/>
              </a:rPr>
              <a:t/>
            </a:r>
            <a:br>
              <a:rPr lang="pl-PL" sz="1050" dirty="0">
                <a:solidFill>
                  <a:schemeClr val="tx1"/>
                </a:solidFill>
                <a:latin typeface="+mn-lt"/>
              </a:rPr>
            </a:br>
            <a:r>
              <a:rPr lang="pl-PL" sz="1600" b="0" dirty="0">
                <a:solidFill>
                  <a:srgbClr val="006EDC"/>
                </a:solidFill>
                <a:latin typeface="+mn-lt"/>
              </a:rPr>
              <a:t>Biuro Strategii i Analiz</a:t>
            </a:r>
            <a:br>
              <a:rPr lang="pl-PL" sz="1600" b="0" dirty="0">
                <a:solidFill>
                  <a:srgbClr val="006EDC"/>
                </a:solidFill>
                <a:latin typeface="+mn-lt"/>
              </a:rPr>
            </a:br>
            <a:r>
              <a:rPr lang="pl-PL" sz="1600" b="0" dirty="0">
                <a:solidFill>
                  <a:srgbClr val="006EDC"/>
                </a:solidFill>
                <a:latin typeface="+mn-lt"/>
              </a:rPr>
              <a:t>Biuro Architektury i Planowania Przestrzennego</a:t>
            </a:r>
            <a:r>
              <a:rPr lang="pl-PL" sz="1600" b="0" dirty="0">
                <a:solidFill>
                  <a:schemeClr val="tx1"/>
                </a:solidFill>
                <a:latin typeface="+mn-lt"/>
              </a:rPr>
              <a:t/>
            </a:r>
            <a:br>
              <a:rPr lang="pl-PL" sz="1600" b="0" dirty="0">
                <a:solidFill>
                  <a:schemeClr val="tx1"/>
                </a:solidFill>
                <a:latin typeface="+mn-lt"/>
              </a:rPr>
            </a:br>
            <a:endParaRPr lang="pl-PL" sz="1600" b="0" dirty="0">
              <a:solidFill>
                <a:schemeClr val="tx1"/>
              </a:solidFill>
              <a:latin typeface="+mn-lt"/>
            </a:endParaRPr>
          </a:p>
        </p:txBody>
      </p:sp>
    </p:spTree>
    <p:extLst>
      <p:ext uri="{BB962C8B-B14F-4D97-AF65-F5344CB8AC3E}">
        <p14:creationId xmlns:p14="http://schemas.microsoft.com/office/powerpoint/2010/main" val="4265025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4" name="Tytuł 1"/>
          <p:cNvSpPr txBox="1">
            <a:spLocks/>
          </p:cNvSpPr>
          <p:nvPr/>
        </p:nvSpPr>
        <p:spPr>
          <a:xfrm>
            <a:off x="263594" y="121763"/>
            <a:ext cx="5074416" cy="497362"/>
          </a:xfrm>
          <a:prstGeom prst="rect">
            <a:avLst/>
          </a:prstGeom>
        </p:spPr>
        <p:txBody>
          <a:bodyPr anchor="ctr">
            <a:no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pPr marL="0" marR="0" lvl="0" indent="0" algn="l" defTabSz="914411" rtl="0" eaLnBrk="1" fontAlgn="auto" latinLnBrk="0" hangingPunct="1">
              <a:lnSpc>
                <a:spcPct val="90000"/>
              </a:lnSpc>
              <a:spcBef>
                <a:spcPct val="0"/>
              </a:spcBef>
              <a:spcAft>
                <a:spcPts val="0"/>
              </a:spcAft>
              <a:buClrTx/>
              <a:buSzTx/>
              <a:buFontTx/>
              <a:buNone/>
              <a:tabLst/>
              <a:defRPr/>
            </a:pPr>
            <a:r>
              <a:rPr kumimoji="0" lang="pl-PL" sz="2000" b="1" i="0" u="none" strike="noStrike" kern="1200" cap="none" spc="0" normalizeH="0" baseline="0" noProof="0" dirty="0">
                <a:ln>
                  <a:noFill/>
                </a:ln>
                <a:solidFill>
                  <a:srgbClr val="006EDC"/>
                </a:solidFill>
                <a:effectLst/>
                <a:uLnTx/>
                <a:uFillTx/>
                <a:latin typeface="Engram Warsaw Medium" pitchFamily="2" charset="-18"/>
                <a:ea typeface="+mj-ea"/>
                <a:cs typeface="+mj-cs"/>
              </a:rPr>
              <a:t>Polityka przestrzenna w dokumentach</a:t>
            </a:r>
          </a:p>
        </p:txBody>
      </p:sp>
      <p:sp>
        <p:nvSpPr>
          <p:cNvPr id="55" name="Symbol zastępczy tekstu 2"/>
          <p:cNvSpPr txBox="1">
            <a:spLocks/>
          </p:cNvSpPr>
          <p:nvPr/>
        </p:nvSpPr>
        <p:spPr>
          <a:xfrm>
            <a:off x="398129" y="703019"/>
            <a:ext cx="5024182" cy="5895975"/>
          </a:xfrm>
          <a:prstGeom prst="rect">
            <a:avLst/>
          </a:prstGeom>
        </p:spPr>
        <p:txBody>
          <a:bodyPr lIns="91440" tIns="45720" rIns="91440" bIns="45720" anchor="t"/>
          <a:lstStyle>
            <a:lvl1pPr marL="228604" indent="-228604" algn="l" defTabSz="914411" rtl="0" eaLnBrk="1" latinLnBrk="0" hangingPunct="1">
              <a:lnSpc>
                <a:spcPct val="125000"/>
              </a:lnSpc>
              <a:spcBef>
                <a:spcPts val="1001"/>
              </a:spcBef>
              <a:buFont typeface="Arial" panose="020B0604020202020204" pitchFamily="34" charset="0"/>
              <a:buChar char="•"/>
              <a:defRPr sz="1500" kern="1200">
                <a:solidFill>
                  <a:schemeClr val="tx1"/>
                </a:solidFill>
                <a:latin typeface="Calibri" panose="020F0502020204030204" pitchFamily="34" charset="0"/>
                <a:ea typeface="+mn-ea"/>
                <a:cs typeface="+mn-cs"/>
              </a:defRPr>
            </a:lvl1pPr>
            <a:lvl2pPr marL="685809"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Calibri" panose="020F0502020204030204" pitchFamily="34" charset="0"/>
                <a:ea typeface="+mn-ea"/>
                <a:cs typeface="+mn-cs"/>
              </a:defRPr>
            </a:lvl2pPr>
            <a:lvl3pPr marL="1143015"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Calibri" panose="020F0502020204030204" pitchFamily="34" charset="0"/>
                <a:ea typeface="+mn-ea"/>
                <a:cs typeface="+mn-cs"/>
              </a:defRPr>
            </a:lvl3pPr>
            <a:lvl4pPr marL="1600221"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Calibri" panose="020F0502020204030204" pitchFamily="34" charset="0"/>
                <a:ea typeface="+mn-ea"/>
                <a:cs typeface="+mn-cs"/>
              </a:defRPr>
            </a:lvl4pPr>
            <a:lvl5pPr marL="2057427"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Calibri" panose="020F0502020204030204" pitchFamily="34" charset="0"/>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a:lstStyle>
          <a:p>
            <a:pPr marL="228600" marR="0" lvl="0" indent="-228600" algn="l" defTabSz="914411" rtl="0" eaLnBrk="1" fontAlgn="auto" latinLnBrk="0" hangingPunct="1">
              <a:lnSpc>
                <a:spcPct val="100000"/>
              </a:lnSpc>
              <a:spcBef>
                <a:spcPts val="800"/>
              </a:spcBef>
              <a:spcAft>
                <a:spcPts val="300"/>
              </a:spcAft>
              <a:buClr>
                <a:srgbClr val="006EDC"/>
              </a:buClr>
              <a:buSzPct val="150000"/>
              <a:buFont typeface="Arial" panose="020B0604020202020204" pitchFamily="34" charset="0"/>
              <a:buChar char="•"/>
              <a:tabLst/>
              <a:defRPr/>
            </a:pPr>
            <a:r>
              <a:rPr kumimoji="0" lang="pl-PL" sz="1400" b="0" i="0" u="none" strike="noStrike" kern="1200" cap="none" spc="0" normalizeH="0" baseline="0" noProof="0" dirty="0">
                <a:ln>
                  <a:noFill/>
                </a:ln>
                <a:solidFill>
                  <a:prstClr val="black"/>
                </a:solidFill>
                <a:effectLst/>
                <a:uLnTx/>
                <a:uFillTx/>
                <a:latin typeface="Engram Warsaw"/>
                <a:ea typeface="+mn-ea"/>
                <a:cs typeface="+mn-cs"/>
              </a:rPr>
              <a:t>Nowelizacja ustawy zakłada, że </a:t>
            </a:r>
            <a:r>
              <a:rPr kumimoji="0" lang="pl-PL" sz="1400" b="1" i="0" u="none" strike="noStrike" kern="1200" cap="none" spc="0" normalizeH="0" baseline="0" noProof="0" dirty="0">
                <a:ln>
                  <a:noFill/>
                </a:ln>
                <a:solidFill>
                  <a:prstClr val="black"/>
                </a:solidFill>
                <a:effectLst/>
                <a:uLnTx/>
                <a:uFillTx/>
                <a:latin typeface="Engram Warsaw"/>
                <a:ea typeface="+mn-ea"/>
                <a:cs typeface="+mn-cs"/>
              </a:rPr>
              <a:t>politykę przestrzenną gminy określa się w strategii rozwoju gminy</a:t>
            </a:r>
            <a:r>
              <a:rPr kumimoji="0" lang="pl-PL" sz="1400" b="0" i="0" u="none" strike="noStrike" kern="1200" cap="none" spc="0" normalizeH="0" baseline="0" noProof="0" dirty="0">
                <a:ln>
                  <a:noFill/>
                </a:ln>
                <a:solidFill>
                  <a:prstClr val="black"/>
                </a:solidFill>
                <a:effectLst/>
                <a:uLnTx/>
                <a:uFillTx/>
                <a:latin typeface="Engram Warsaw"/>
                <a:ea typeface="+mn-ea"/>
                <a:cs typeface="+mn-cs"/>
              </a:rPr>
              <a:t>. </a:t>
            </a:r>
            <a:endParaRPr kumimoji="0" lang="pl-PL" sz="15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28600" marR="0" lvl="0" indent="-228600" algn="l" defTabSz="914411" rtl="0" eaLnBrk="1" fontAlgn="auto" latinLnBrk="0" hangingPunct="1">
              <a:lnSpc>
                <a:spcPct val="100000"/>
              </a:lnSpc>
              <a:spcBef>
                <a:spcPts val="800"/>
              </a:spcBef>
              <a:spcAft>
                <a:spcPts val="300"/>
              </a:spcAft>
              <a:buClr>
                <a:srgbClr val="006EDC"/>
              </a:buClr>
              <a:buSzPct val="150000"/>
              <a:buFont typeface="Arial" panose="020B0604020202020204" pitchFamily="34" charset="0"/>
              <a:buChar char="•"/>
              <a:tabLst/>
              <a:defRPr/>
            </a:pPr>
            <a:r>
              <a:rPr kumimoji="0" lang="pl-PL" sz="1400" b="0" i="0" u="none" strike="noStrike" kern="1200" cap="none" spc="0" normalizeH="0" baseline="0" noProof="0" dirty="0">
                <a:ln>
                  <a:noFill/>
                </a:ln>
                <a:solidFill>
                  <a:prstClr val="black"/>
                </a:solidFill>
                <a:effectLst/>
                <a:uLnTx/>
                <a:uFillTx/>
                <a:latin typeface="Engram Warsaw"/>
                <a:ea typeface="+mn-ea"/>
                <a:cs typeface="+mn-cs"/>
              </a:rPr>
              <a:t>Strategia rozwoju gminy przejmie rolę studium </a:t>
            </a:r>
            <a:br>
              <a:rPr kumimoji="0" lang="pl-PL" sz="1400" b="0" i="0" u="none" strike="noStrike" kern="1200" cap="none" spc="0" normalizeH="0" baseline="0" noProof="0" dirty="0">
                <a:ln>
                  <a:noFill/>
                </a:ln>
                <a:solidFill>
                  <a:prstClr val="black"/>
                </a:solidFill>
                <a:effectLst/>
                <a:uLnTx/>
                <a:uFillTx/>
                <a:latin typeface="Engram Warsaw"/>
                <a:ea typeface="+mn-ea"/>
                <a:cs typeface="+mn-cs"/>
              </a:rPr>
            </a:br>
            <a:r>
              <a:rPr kumimoji="0" lang="pl-PL" sz="1400" b="0" i="0" u="none" strike="noStrike" kern="1200" cap="none" spc="0" normalizeH="0" baseline="0" noProof="0" dirty="0">
                <a:ln>
                  <a:noFill/>
                </a:ln>
                <a:solidFill>
                  <a:prstClr val="black"/>
                </a:solidFill>
                <a:effectLst/>
                <a:uLnTx/>
                <a:uFillTx/>
                <a:latin typeface="Engram Warsaw"/>
                <a:ea typeface="+mn-ea"/>
                <a:cs typeface="+mn-cs"/>
              </a:rPr>
              <a:t>w zakresie większości ustaleń kierunkowych – np. zapisy dotyczące ochrony środowiska, sieci transportu zbiorowego.</a:t>
            </a:r>
          </a:p>
          <a:p>
            <a:pPr marL="228600" marR="0" lvl="0" indent="-228600" algn="l" defTabSz="914411" rtl="0" eaLnBrk="1" fontAlgn="auto" latinLnBrk="0" hangingPunct="1">
              <a:lnSpc>
                <a:spcPct val="100000"/>
              </a:lnSpc>
              <a:spcBef>
                <a:spcPts val="800"/>
              </a:spcBef>
              <a:spcAft>
                <a:spcPts val="300"/>
              </a:spcAft>
              <a:buClr>
                <a:srgbClr val="006EDC"/>
              </a:buClr>
              <a:buSzPct val="150000"/>
              <a:buFont typeface="Arial" panose="020B0604020202020204" pitchFamily="34" charset="0"/>
              <a:buChar char="•"/>
              <a:tabLst/>
              <a:defRPr/>
            </a:pPr>
            <a:r>
              <a:rPr kumimoji="0" lang="pl-PL" sz="1400" b="1" i="0" u="none" strike="noStrike" kern="1200" cap="none" spc="0" normalizeH="0" baseline="0" noProof="0" dirty="0">
                <a:ln>
                  <a:noFill/>
                </a:ln>
                <a:solidFill>
                  <a:prstClr val="black"/>
                </a:solidFill>
                <a:effectLst/>
                <a:uLnTx/>
                <a:uFillTx/>
                <a:latin typeface="Engram Warsaw"/>
                <a:ea typeface="+mn-ea"/>
                <a:cs typeface="+mn-cs"/>
              </a:rPr>
              <a:t>Ustalenia strategii należy uwzględniać </a:t>
            </a:r>
            <a:br>
              <a:rPr kumimoji="0" lang="pl-PL" sz="1400" b="1" i="0" u="none" strike="noStrike" kern="1200" cap="none" spc="0" normalizeH="0" baseline="0" noProof="0" dirty="0">
                <a:ln>
                  <a:noFill/>
                </a:ln>
                <a:solidFill>
                  <a:prstClr val="black"/>
                </a:solidFill>
                <a:effectLst/>
                <a:uLnTx/>
                <a:uFillTx/>
                <a:latin typeface="Engram Warsaw"/>
                <a:ea typeface="+mn-ea"/>
                <a:cs typeface="+mn-cs"/>
              </a:rPr>
            </a:br>
            <a:r>
              <a:rPr kumimoji="0" lang="pl-PL" sz="1400" b="1" i="0" u="none" strike="noStrike" kern="1200" cap="none" spc="0" normalizeH="0" baseline="0" noProof="0" dirty="0">
                <a:ln>
                  <a:noFill/>
                </a:ln>
                <a:solidFill>
                  <a:prstClr val="black"/>
                </a:solidFill>
                <a:effectLst/>
                <a:uLnTx/>
                <a:uFillTx/>
                <a:latin typeface="Engram Warsaw"/>
                <a:ea typeface="+mn-ea"/>
                <a:cs typeface="+mn-cs"/>
              </a:rPr>
              <a:t>w planie ogólnym i w planach miejscowych</a:t>
            </a:r>
            <a:r>
              <a:rPr kumimoji="0" lang="pl-PL" sz="1400" b="0" i="0" u="none" strike="noStrike" kern="1200" cap="none" spc="0" normalizeH="0" baseline="0" noProof="0" dirty="0">
                <a:ln>
                  <a:noFill/>
                </a:ln>
                <a:solidFill>
                  <a:prstClr val="black"/>
                </a:solidFill>
                <a:effectLst/>
                <a:uLnTx/>
                <a:uFillTx/>
                <a:latin typeface="Engram Warsaw"/>
                <a:ea typeface="+mn-ea"/>
                <a:cs typeface="+mn-cs"/>
              </a:rPr>
              <a:t>.</a:t>
            </a:r>
          </a:p>
          <a:p>
            <a:pPr marL="228600" marR="0" lvl="0" indent="-228600" algn="l" defTabSz="914411" rtl="0" eaLnBrk="1" fontAlgn="auto" latinLnBrk="0" hangingPunct="1">
              <a:lnSpc>
                <a:spcPct val="100000"/>
              </a:lnSpc>
              <a:spcBef>
                <a:spcPts val="800"/>
              </a:spcBef>
              <a:spcAft>
                <a:spcPts val="300"/>
              </a:spcAft>
              <a:buClr>
                <a:srgbClr val="006EDC"/>
              </a:buClr>
              <a:buSzPct val="150000"/>
              <a:buFont typeface="Arial" panose="020B0604020202020204" pitchFamily="34" charset="0"/>
              <a:buChar char="•"/>
              <a:tabLst/>
              <a:defRPr/>
            </a:pPr>
            <a:r>
              <a:rPr kumimoji="0" lang="pl-PL" sz="1400" b="0" i="0" u="none" strike="noStrike" kern="1200" cap="none" spc="0" normalizeH="0" baseline="0" noProof="0" dirty="0">
                <a:ln>
                  <a:noFill/>
                </a:ln>
                <a:solidFill>
                  <a:prstClr val="black"/>
                </a:solidFill>
                <a:effectLst/>
                <a:uLnTx/>
                <a:uFillTx/>
                <a:latin typeface="Engram Warsaw"/>
                <a:ea typeface="+mn-ea"/>
                <a:cs typeface="+mn-cs"/>
              </a:rPr>
              <a:t>Plan ogólny będzie określał przede wszystkim funkcje dla poszczególnych obszarów miasta </a:t>
            </a:r>
            <a:br>
              <a:rPr kumimoji="0" lang="pl-PL" sz="1400" b="0" i="0" u="none" strike="noStrike" kern="1200" cap="none" spc="0" normalizeH="0" baseline="0" noProof="0" dirty="0">
                <a:ln>
                  <a:noFill/>
                </a:ln>
                <a:solidFill>
                  <a:prstClr val="black"/>
                </a:solidFill>
                <a:effectLst/>
                <a:uLnTx/>
                <a:uFillTx/>
                <a:latin typeface="Engram Warsaw"/>
                <a:ea typeface="+mn-ea"/>
                <a:cs typeface="+mn-cs"/>
              </a:rPr>
            </a:br>
            <a:r>
              <a:rPr kumimoji="0" lang="pl-PL" sz="1400" b="0" i="0" u="none" strike="noStrike" kern="1200" cap="none" spc="0" normalizeH="0" baseline="0" noProof="0" dirty="0">
                <a:ln>
                  <a:noFill/>
                </a:ln>
                <a:solidFill>
                  <a:prstClr val="black"/>
                </a:solidFill>
                <a:effectLst/>
                <a:uLnTx/>
                <a:uFillTx/>
                <a:latin typeface="Engram Warsaw"/>
                <a:ea typeface="+mn-ea"/>
                <a:cs typeface="+mn-cs"/>
              </a:rPr>
              <a:t>i parametry zagospodarowania.</a:t>
            </a:r>
          </a:p>
          <a:p>
            <a:pPr marL="228600" marR="0" lvl="0" indent="-228600" algn="l" defTabSz="914411" rtl="0" eaLnBrk="1" fontAlgn="auto" latinLnBrk="0" hangingPunct="1">
              <a:lnSpc>
                <a:spcPct val="100000"/>
              </a:lnSpc>
              <a:spcBef>
                <a:spcPts val="800"/>
              </a:spcBef>
              <a:spcAft>
                <a:spcPts val="300"/>
              </a:spcAft>
              <a:buClr>
                <a:srgbClr val="006EDC"/>
              </a:buClr>
              <a:buSzPct val="150000"/>
              <a:buFont typeface="Arial" panose="020B0604020202020204" pitchFamily="34" charset="0"/>
              <a:buChar char="•"/>
              <a:tabLst/>
              <a:defRPr/>
            </a:pPr>
            <a:r>
              <a:rPr kumimoji="0" lang="pl-PL" sz="1400" b="0" i="0" u="none" strike="noStrike" kern="1200" cap="none" spc="0" normalizeH="0" baseline="0" noProof="0" dirty="0">
                <a:ln>
                  <a:noFill/>
                </a:ln>
                <a:solidFill>
                  <a:prstClr val="black"/>
                </a:solidFill>
                <a:effectLst/>
                <a:uLnTx/>
                <a:uFillTx/>
                <a:latin typeface="Engram Warsaw"/>
                <a:ea typeface="+mn-ea"/>
                <a:cs typeface="+mn-cs"/>
              </a:rPr>
              <a:t>W odróżnieniu do studium, </a:t>
            </a:r>
            <a:r>
              <a:rPr kumimoji="0" lang="pl-PL" sz="1400" b="1" i="0" u="none" strike="noStrike" kern="1200" cap="none" spc="0" normalizeH="0" baseline="0" noProof="0" dirty="0">
                <a:ln>
                  <a:noFill/>
                </a:ln>
                <a:solidFill>
                  <a:prstClr val="black"/>
                </a:solidFill>
                <a:effectLst/>
                <a:uLnTx/>
                <a:uFillTx/>
                <a:latin typeface="Engram Warsaw"/>
                <a:ea typeface="+mn-ea"/>
                <a:cs typeface="+mn-cs"/>
              </a:rPr>
              <a:t>plan ogólny:</a:t>
            </a:r>
          </a:p>
          <a:p>
            <a:pPr marL="685800" marR="0" lvl="1" indent="-228600" algn="l" defTabSz="914411" rtl="0" eaLnBrk="1" fontAlgn="auto" latinLnBrk="0" hangingPunct="1">
              <a:lnSpc>
                <a:spcPct val="100000"/>
              </a:lnSpc>
              <a:spcBef>
                <a:spcPts val="800"/>
              </a:spcBef>
              <a:spcAft>
                <a:spcPts val="300"/>
              </a:spcAft>
              <a:buClrTx/>
              <a:buSzTx/>
              <a:buFont typeface="Arial" panose="020B0604020202020204" pitchFamily="34" charset="0"/>
              <a:buChar char="•"/>
              <a:tabLst/>
              <a:defRPr/>
            </a:pPr>
            <a:r>
              <a:rPr kumimoji="0" lang="pl-PL" sz="1400" b="1" i="0" u="none" strike="noStrike" kern="1200" cap="none" spc="0" normalizeH="0" baseline="0" noProof="0" dirty="0">
                <a:ln>
                  <a:noFill/>
                </a:ln>
                <a:solidFill>
                  <a:prstClr val="black"/>
                </a:solidFill>
                <a:effectLst/>
                <a:uLnTx/>
                <a:uFillTx/>
                <a:latin typeface="Engram Warsaw"/>
                <a:ea typeface="+mn-ea"/>
                <a:cs typeface="+mn-cs"/>
              </a:rPr>
              <a:t>będzie aktem prawa miejscowego;</a:t>
            </a:r>
          </a:p>
          <a:p>
            <a:pPr marL="685800" marR="0" lvl="1" indent="-228600" algn="l" defTabSz="914411" rtl="0" eaLnBrk="1" fontAlgn="auto" latinLnBrk="0" hangingPunct="1">
              <a:lnSpc>
                <a:spcPct val="100000"/>
              </a:lnSpc>
              <a:spcBef>
                <a:spcPts val="800"/>
              </a:spcBef>
              <a:spcAft>
                <a:spcPts val="300"/>
              </a:spcAft>
              <a:buClrTx/>
              <a:buSzTx/>
              <a:buFont typeface="Arial" panose="020B0604020202020204" pitchFamily="34" charset="0"/>
              <a:buChar char="•"/>
              <a:tabLst/>
              <a:defRPr/>
            </a:pPr>
            <a:r>
              <a:rPr kumimoji="0" lang="pl-PL" sz="1400" b="1" i="0" u="none" strike="noStrike" kern="1200" cap="none" spc="0" normalizeH="0" baseline="0" noProof="0" dirty="0">
                <a:ln>
                  <a:noFill/>
                </a:ln>
                <a:solidFill>
                  <a:prstClr val="black"/>
                </a:solidFill>
                <a:effectLst/>
                <a:uLnTx/>
                <a:uFillTx/>
                <a:latin typeface="Engram Warsaw"/>
                <a:ea typeface="+mn-ea"/>
                <a:cs typeface="+mn-cs"/>
              </a:rPr>
              <a:t>będzie wiążący dla decyzji o warunkach zabudowy i zagospodarowania terenu.</a:t>
            </a:r>
          </a:p>
          <a:p>
            <a:pPr marL="228600" marR="0" lvl="0" indent="-228600" algn="l" defTabSz="914411" rtl="0" eaLnBrk="1" fontAlgn="auto" latinLnBrk="0" hangingPunct="1">
              <a:lnSpc>
                <a:spcPct val="100000"/>
              </a:lnSpc>
              <a:spcBef>
                <a:spcPts val="800"/>
              </a:spcBef>
              <a:spcAft>
                <a:spcPts val="300"/>
              </a:spcAft>
              <a:buClr>
                <a:srgbClr val="006EDC"/>
              </a:buClr>
              <a:buSzPct val="150000"/>
              <a:buFont typeface="Arial" panose="020B0604020202020204" pitchFamily="34" charset="0"/>
              <a:buChar char="•"/>
              <a:tabLst/>
              <a:defRPr/>
            </a:pPr>
            <a:r>
              <a:rPr kumimoji="0" lang="pl-PL" sz="1400" b="1" i="0" u="none" strike="noStrike" kern="1200" cap="none" spc="0" normalizeH="0" baseline="0" noProof="0" dirty="0">
                <a:ln>
                  <a:noFill/>
                </a:ln>
                <a:solidFill>
                  <a:prstClr val="black"/>
                </a:solidFill>
                <a:effectLst/>
                <a:uLnTx/>
                <a:uFillTx/>
                <a:latin typeface="Engram Warsaw"/>
                <a:ea typeface="+mn-ea"/>
                <a:cs typeface="+mn-cs"/>
              </a:rPr>
              <a:t>Plan ogólny będzie podstawą do sporządzania miejscowych planów zagospodarowania przestrzennego.</a:t>
            </a:r>
            <a:endParaRPr kumimoji="0" lang="pl-PL" sz="1400" b="0" i="0" u="none" strike="noStrike" kern="1200" cap="none" spc="0" normalizeH="0" baseline="0" noProof="0" dirty="0">
              <a:ln>
                <a:noFill/>
              </a:ln>
              <a:solidFill>
                <a:prstClr val="black"/>
              </a:solidFill>
              <a:effectLst/>
              <a:uLnTx/>
              <a:uFillTx/>
              <a:latin typeface="Engram Warsaw"/>
              <a:ea typeface="+mn-ea"/>
              <a:cs typeface="+mn-cs"/>
            </a:endParaRPr>
          </a:p>
        </p:txBody>
      </p:sp>
      <p:grpSp>
        <p:nvGrpSpPr>
          <p:cNvPr id="2" name="Grupa 1"/>
          <p:cNvGrpSpPr/>
          <p:nvPr/>
        </p:nvGrpSpPr>
        <p:grpSpPr>
          <a:xfrm>
            <a:off x="5993701" y="152924"/>
            <a:ext cx="5379713" cy="5630662"/>
            <a:chOff x="5993701" y="152924"/>
            <a:chExt cx="5379713" cy="5630662"/>
          </a:xfrm>
        </p:grpSpPr>
        <p:sp>
          <p:nvSpPr>
            <p:cNvPr id="87" name="Symbol zastępczy tekstu 2"/>
            <p:cNvSpPr txBox="1">
              <a:spLocks/>
            </p:cNvSpPr>
            <p:nvPr/>
          </p:nvSpPr>
          <p:spPr>
            <a:xfrm>
              <a:off x="6415683" y="3580343"/>
              <a:ext cx="2372744" cy="1812810"/>
            </a:xfrm>
            <a:prstGeom prst="rect">
              <a:avLst/>
            </a:prstGeom>
          </p:spPr>
          <p:txBody>
            <a:bodyPr/>
            <a:lstStyle>
              <a:lvl1pPr marL="228604" indent="-228604" algn="l" defTabSz="914411" rtl="0" eaLnBrk="1" latinLnBrk="0" hangingPunct="1">
                <a:lnSpc>
                  <a:spcPct val="125000"/>
                </a:lnSpc>
                <a:spcBef>
                  <a:spcPts val="1001"/>
                </a:spcBef>
                <a:buFont typeface="Arial" panose="020B0604020202020204" pitchFamily="34" charset="0"/>
                <a:buChar char="•"/>
                <a:defRPr sz="1500" kern="1200">
                  <a:solidFill>
                    <a:schemeClr val="tx1"/>
                  </a:solidFill>
                  <a:latin typeface="Engram Warsaw" pitchFamily="50" charset="-18"/>
                  <a:ea typeface="+mn-ea"/>
                  <a:cs typeface="+mn-cs"/>
                </a:defRPr>
              </a:lvl1pPr>
              <a:lvl2pPr marL="685809"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Engram Warsaw" pitchFamily="50" charset="-18"/>
                  <a:ea typeface="+mn-ea"/>
                  <a:cs typeface="+mn-cs"/>
                </a:defRPr>
              </a:lvl2pPr>
              <a:lvl3pPr marL="1143015"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Engram Warsaw" pitchFamily="50" charset="-18"/>
                  <a:ea typeface="+mn-ea"/>
                  <a:cs typeface="+mn-cs"/>
                </a:defRPr>
              </a:lvl3pPr>
              <a:lvl4pPr marL="1600221"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Engram Warsaw" pitchFamily="50" charset="-18"/>
                  <a:ea typeface="+mn-ea"/>
                  <a:cs typeface="+mn-cs"/>
                </a:defRPr>
              </a:lvl4pPr>
              <a:lvl5pPr marL="2057427"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Engram Warsaw" pitchFamily="50" charset="-18"/>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a:lstStyle>
            <a:p>
              <a:pPr marL="0" marR="0" lvl="0" indent="0" algn="ctr" defTabSz="914411" rtl="0" eaLnBrk="1" fontAlgn="auto" latinLnBrk="0" hangingPunct="1">
                <a:lnSpc>
                  <a:spcPct val="125000"/>
                </a:lnSpc>
                <a:spcBef>
                  <a:spcPts val="0"/>
                </a:spcBef>
                <a:spcAft>
                  <a:spcPts val="1200"/>
                </a:spcAft>
                <a:buClrTx/>
                <a:buSzTx/>
                <a:buFont typeface="Arial" panose="020B0604020202020204" pitchFamily="34" charset="0"/>
                <a:buNone/>
                <a:tabLst/>
                <a:defRPr/>
              </a:pPr>
              <a:r>
                <a:rPr lang="pl-PL" sz="1400" b="1" dirty="0">
                  <a:solidFill>
                    <a:srgbClr val="6489E6"/>
                  </a:solidFill>
                  <a:latin typeface="Engram Warsaw Medium" pitchFamily="2" charset="-18"/>
                </a:rPr>
                <a:t>miejscowy plan zagospodarowania przestrzennego    </a:t>
              </a:r>
            </a:p>
            <a:p>
              <a:pPr marL="0" marR="0" lvl="0" indent="0" algn="ctr" defTabSz="914411" rtl="0" eaLnBrk="1" fontAlgn="auto" latinLnBrk="0" hangingPunct="1">
                <a:lnSpc>
                  <a:spcPct val="125000"/>
                </a:lnSpc>
                <a:spcBef>
                  <a:spcPts val="0"/>
                </a:spcBef>
                <a:spcAft>
                  <a:spcPts val="1200"/>
                </a:spcAft>
                <a:buClrTx/>
                <a:buSzTx/>
                <a:buFont typeface="Arial" panose="020B0604020202020204" pitchFamily="34" charset="0"/>
                <a:buNone/>
                <a:tabLst/>
                <a:defRPr/>
              </a:pPr>
              <a:r>
                <a:rPr lang="pl-PL" sz="1400" b="1" dirty="0">
                  <a:solidFill>
                    <a:srgbClr val="6489E6"/>
                  </a:solidFill>
                  <a:latin typeface="Engram Warsaw Medium" pitchFamily="2" charset="-18"/>
                </a:rPr>
                <a:t>zintegrowany plan inwestycyjny</a:t>
              </a:r>
            </a:p>
          </p:txBody>
        </p:sp>
        <p:cxnSp>
          <p:nvCxnSpPr>
            <p:cNvPr id="46" name="Łącznik prosty ze strzałką 45"/>
            <p:cNvCxnSpPr>
              <a:endCxn id="57" idx="1"/>
            </p:cNvCxnSpPr>
            <p:nvPr/>
          </p:nvCxnSpPr>
          <p:spPr>
            <a:xfrm>
              <a:off x="8260862" y="1789723"/>
              <a:ext cx="1124665" cy="7571"/>
            </a:xfrm>
            <a:prstGeom prst="straightConnector1">
              <a:avLst/>
            </a:prstGeom>
            <a:ln w="57150">
              <a:solidFill>
                <a:srgbClr val="6489E6"/>
              </a:solidFill>
              <a:prstDash val="sysDot"/>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7" name="Łącznik prosty ze strzałką 36"/>
            <p:cNvCxnSpPr/>
            <p:nvPr/>
          </p:nvCxnSpPr>
          <p:spPr>
            <a:xfrm flipH="1">
              <a:off x="8535150" y="2385402"/>
              <a:ext cx="1381154" cy="921086"/>
            </a:xfrm>
            <a:prstGeom prst="straightConnector1">
              <a:avLst/>
            </a:prstGeom>
            <a:ln w="57150">
              <a:solidFill>
                <a:srgbClr val="6489E6"/>
              </a:solidFill>
              <a:tailEnd type="triangle"/>
            </a:ln>
          </p:spPr>
          <p:style>
            <a:lnRef idx="1">
              <a:schemeClr val="accent1"/>
            </a:lnRef>
            <a:fillRef idx="0">
              <a:schemeClr val="accent1"/>
            </a:fillRef>
            <a:effectRef idx="0">
              <a:schemeClr val="accent1"/>
            </a:effectRef>
            <a:fontRef idx="minor">
              <a:schemeClr val="tx1"/>
            </a:fontRef>
          </p:style>
        </p:cxnSp>
        <p:cxnSp>
          <p:nvCxnSpPr>
            <p:cNvPr id="44" name="Łącznik prosty ze strzałką 43"/>
            <p:cNvCxnSpPr/>
            <p:nvPr/>
          </p:nvCxnSpPr>
          <p:spPr>
            <a:xfrm>
              <a:off x="10401784" y="2215704"/>
              <a:ext cx="0" cy="991488"/>
            </a:xfrm>
            <a:prstGeom prst="straightConnector1">
              <a:avLst/>
            </a:prstGeom>
            <a:ln w="57150">
              <a:solidFill>
                <a:srgbClr val="6489E6"/>
              </a:solidFill>
              <a:tailEnd type="triangle"/>
            </a:ln>
          </p:spPr>
          <p:style>
            <a:lnRef idx="1">
              <a:schemeClr val="accent1"/>
            </a:lnRef>
            <a:fillRef idx="0">
              <a:schemeClr val="accent1"/>
            </a:fillRef>
            <a:effectRef idx="0">
              <a:schemeClr val="accent1"/>
            </a:effectRef>
            <a:fontRef idx="minor">
              <a:schemeClr val="tx1"/>
            </a:fontRef>
          </p:style>
        </p:cxnSp>
        <p:cxnSp>
          <p:nvCxnSpPr>
            <p:cNvPr id="49" name="Łącznik prosty ze strzałką 48"/>
            <p:cNvCxnSpPr/>
            <p:nvPr/>
          </p:nvCxnSpPr>
          <p:spPr>
            <a:xfrm>
              <a:off x="7618002" y="2401496"/>
              <a:ext cx="12558" cy="795117"/>
            </a:xfrm>
            <a:prstGeom prst="straightConnector1">
              <a:avLst/>
            </a:prstGeom>
            <a:ln w="57150">
              <a:solidFill>
                <a:srgbClr val="6489E6"/>
              </a:solidFill>
              <a:tailEnd type="triangle"/>
            </a:ln>
          </p:spPr>
          <p:style>
            <a:lnRef idx="1">
              <a:schemeClr val="accent1"/>
            </a:lnRef>
            <a:fillRef idx="0">
              <a:schemeClr val="accent1"/>
            </a:fillRef>
            <a:effectRef idx="0">
              <a:schemeClr val="accent1"/>
            </a:effectRef>
            <a:fontRef idx="minor">
              <a:schemeClr val="tx1"/>
            </a:fontRef>
          </p:style>
        </p:cxnSp>
        <p:sp>
          <p:nvSpPr>
            <p:cNvPr id="42" name="Prostokąt zaokrąglony 41"/>
            <p:cNvSpPr/>
            <p:nvPr/>
          </p:nvSpPr>
          <p:spPr>
            <a:xfrm>
              <a:off x="6666522" y="832046"/>
              <a:ext cx="1915518" cy="1879403"/>
            </a:xfrm>
            <a:prstGeom prst="roundRect">
              <a:avLst/>
            </a:prstGeom>
            <a:solidFill>
              <a:srgbClr val="6489E6"/>
            </a:solidFill>
            <a:ln w="66675">
              <a:solidFill>
                <a:srgbClr val="6489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600" b="0" i="0" u="none" strike="noStrike" kern="1200" cap="none" spc="0" normalizeH="0" baseline="0" noProof="0">
                  <a:ln>
                    <a:noFill/>
                  </a:ln>
                  <a:solidFill>
                    <a:prstClr val="white"/>
                  </a:solidFill>
                  <a:effectLst/>
                  <a:uLnTx/>
                  <a:uFillTx/>
                  <a:latin typeface="Engram Warsaw Black" pitchFamily="2" charset="-18"/>
                  <a:ea typeface="+mn-ea"/>
                  <a:cs typeface="+mn-cs"/>
                </a:rPr>
                <a:t>STRATEGIA</a:t>
              </a:r>
              <a:br>
                <a:rPr kumimoji="0" lang="pl-PL" sz="1600" b="0" i="0" u="none" strike="noStrike" kern="1200" cap="none" spc="0" normalizeH="0" baseline="0" noProof="0">
                  <a:ln>
                    <a:noFill/>
                  </a:ln>
                  <a:solidFill>
                    <a:prstClr val="white"/>
                  </a:solidFill>
                  <a:effectLst/>
                  <a:uLnTx/>
                  <a:uFillTx/>
                  <a:latin typeface="Engram Warsaw Black" pitchFamily="2" charset="-18"/>
                  <a:ea typeface="+mn-ea"/>
                  <a:cs typeface="+mn-cs"/>
                </a:rPr>
              </a:br>
              <a:r>
                <a:rPr kumimoji="0" lang="pl-PL" sz="1600" b="0" i="0" u="none" strike="noStrike" kern="1200" cap="none" spc="0" normalizeH="0" baseline="0" noProof="0">
                  <a:ln>
                    <a:noFill/>
                  </a:ln>
                  <a:solidFill>
                    <a:prstClr val="white"/>
                  </a:solidFill>
                  <a:effectLst/>
                  <a:uLnTx/>
                  <a:uFillTx/>
                  <a:latin typeface="Engram Warsaw Black" pitchFamily="2" charset="-18"/>
                  <a:ea typeface="+mn-ea"/>
                  <a:cs typeface="+mn-cs"/>
                </a:rPr>
                <a:t>ROZWOJU</a:t>
              </a:r>
              <a:r>
                <a:rPr kumimoji="0" lang="pl-PL" sz="1600" b="0" i="0" u="none" strike="noStrike" kern="1200" cap="none" spc="0" normalizeH="0" baseline="0" noProof="0">
                  <a:ln>
                    <a:noFill/>
                  </a:ln>
                  <a:solidFill>
                    <a:srgbClr val="006EDC"/>
                  </a:solidFill>
                  <a:effectLst/>
                  <a:uLnTx/>
                  <a:uFillTx/>
                  <a:latin typeface="Engram Warsaw Black" pitchFamily="2" charset="-18"/>
                  <a:ea typeface="+mn-ea"/>
                  <a:cs typeface="+mn-cs"/>
                </a:rPr>
                <a:t/>
              </a:r>
              <a:br>
                <a:rPr kumimoji="0" lang="pl-PL" sz="1600" b="0" i="0" u="none" strike="noStrike" kern="1200" cap="none" spc="0" normalizeH="0" baseline="0" noProof="0">
                  <a:ln>
                    <a:noFill/>
                  </a:ln>
                  <a:solidFill>
                    <a:srgbClr val="006EDC"/>
                  </a:solidFill>
                  <a:effectLst/>
                  <a:uLnTx/>
                  <a:uFillTx/>
                  <a:latin typeface="Engram Warsaw Black" pitchFamily="2" charset="-18"/>
                  <a:ea typeface="+mn-ea"/>
                  <a:cs typeface="+mn-cs"/>
                </a:rPr>
              </a:br>
              <a:r>
                <a:rPr kumimoji="0" lang="pl-PL" sz="1600" b="0" i="0" u="none" strike="noStrike" kern="1200" cap="none" spc="0" normalizeH="0" baseline="0" noProof="0">
                  <a:ln>
                    <a:noFill/>
                  </a:ln>
                  <a:solidFill>
                    <a:prstClr val="white"/>
                  </a:solidFill>
                  <a:effectLst/>
                  <a:uLnTx/>
                  <a:uFillTx/>
                  <a:latin typeface="Engram Warsaw Black" pitchFamily="2" charset="-18"/>
                  <a:ea typeface="+mn-ea"/>
                  <a:cs typeface="+mn-cs"/>
                </a:rPr>
                <a:t>GMINY</a:t>
              </a:r>
            </a:p>
          </p:txBody>
        </p:sp>
        <p:sp>
          <p:nvSpPr>
            <p:cNvPr id="57" name="Prostokąt zaokrąglony 56"/>
            <p:cNvSpPr/>
            <p:nvPr/>
          </p:nvSpPr>
          <p:spPr>
            <a:xfrm>
              <a:off x="9385527" y="816417"/>
              <a:ext cx="1925366" cy="1961754"/>
            </a:xfrm>
            <a:prstGeom prst="roundRect">
              <a:avLst/>
            </a:prstGeom>
            <a:solidFill>
              <a:srgbClr val="6489E6"/>
            </a:solidFill>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600" b="0" i="0" u="none" strike="noStrike" kern="1200" cap="none" spc="0" normalizeH="0" baseline="0" noProof="0">
                  <a:ln>
                    <a:noFill/>
                  </a:ln>
                  <a:solidFill>
                    <a:prstClr val="white"/>
                  </a:solidFill>
                  <a:effectLst/>
                  <a:uLnTx/>
                  <a:uFillTx/>
                  <a:latin typeface="Engram Warsaw Black" pitchFamily="2" charset="-18"/>
                  <a:ea typeface="+mn-ea"/>
                  <a:cs typeface="+mn-cs"/>
                </a:rPr>
                <a:t>PLAN OGÓLNY</a:t>
              </a:r>
            </a:p>
          </p:txBody>
        </p:sp>
        <p:sp>
          <p:nvSpPr>
            <p:cNvPr id="61" name="Prostokąt zaokrąglony 60"/>
            <p:cNvSpPr/>
            <p:nvPr/>
          </p:nvSpPr>
          <p:spPr>
            <a:xfrm>
              <a:off x="6588369" y="3197931"/>
              <a:ext cx="2027373" cy="2577635"/>
            </a:xfrm>
            <a:prstGeom prst="roundRect">
              <a:avLst/>
            </a:prstGeom>
            <a:noFill/>
            <a:ln w="66675">
              <a:solidFill>
                <a:srgbClr val="6489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600" b="1" i="0" u="none" strike="noStrike" kern="1200" cap="none" spc="0" normalizeH="0" baseline="0" noProof="0" dirty="0">
                <a:ln>
                  <a:noFill/>
                </a:ln>
                <a:solidFill>
                  <a:srgbClr val="6489E6"/>
                </a:solidFill>
                <a:effectLst/>
                <a:uLnTx/>
                <a:uFillTx/>
                <a:latin typeface="Engram Warsaw Medium" pitchFamily="2" charset="-18"/>
                <a:ea typeface="+mn-ea"/>
                <a:cs typeface="+mn-cs"/>
              </a:endParaRPr>
            </a:p>
          </p:txBody>
        </p:sp>
        <p:sp>
          <p:nvSpPr>
            <p:cNvPr id="14" name="Symbol zastępczy tekstu 2"/>
            <p:cNvSpPr txBox="1">
              <a:spLocks/>
            </p:cNvSpPr>
            <p:nvPr/>
          </p:nvSpPr>
          <p:spPr>
            <a:xfrm>
              <a:off x="9524850" y="3008921"/>
              <a:ext cx="1773485" cy="2766644"/>
            </a:xfrm>
            <a:prstGeom prst="rect">
              <a:avLst/>
            </a:prstGeom>
          </p:spPr>
          <p:txBody>
            <a:bodyPr/>
            <a:lstStyle>
              <a:lvl1pPr marL="228604" indent="-228604" algn="l" defTabSz="914411" rtl="0" eaLnBrk="1" latinLnBrk="0" hangingPunct="1">
                <a:lnSpc>
                  <a:spcPct val="125000"/>
                </a:lnSpc>
                <a:spcBef>
                  <a:spcPts val="1001"/>
                </a:spcBef>
                <a:buFont typeface="Arial" panose="020B0604020202020204" pitchFamily="34" charset="0"/>
                <a:buChar char="•"/>
                <a:defRPr sz="1500" kern="1200">
                  <a:solidFill>
                    <a:schemeClr val="tx1"/>
                  </a:solidFill>
                  <a:latin typeface="Engram Warsaw" pitchFamily="50" charset="-18"/>
                  <a:ea typeface="+mn-ea"/>
                  <a:cs typeface="+mn-cs"/>
                </a:defRPr>
              </a:lvl1pPr>
              <a:lvl2pPr marL="685809"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Engram Warsaw" pitchFamily="50" charset="-18"/>
                  <a:ea typeface="+mn-ea"/>
                  <a:cs typeface="+mn-cs"/>
                </a:defRPr>
              </a:lvl2pPr>
              <a:lvl3pPr marL="1143015"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Engram Warsaw" pitchFamily="50" charset="-18"/>
                  <a:ea typeface="+mn-ea"/>
                  <a:cs typeface="+mn-cs"/>
                </a:defRPr>
              </a:lvl3pPr>
              <a:lvl4pPr marL="1600221"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Engram Warsaw" pitchFamily="50" charset="-18"/>
                  <a:ea typeface="+mn-ea"/>
                  <a:cs typeface="+mn-cs"/>
                </a:defRPr>
              </a:lvl4pPr>
              <a:lvl5pPr marL="2057427"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Engram Warsaw" pitchFamily="50" charset="-18"/>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a:lstStyle>
            <a:p>
              <a:pPr marL="0" marR="0" lvl="0" indent="0" algn="ctr" defTabSz="914411" rtl="0" eaLnBrk="1" fontAlgn="auto" latinLnBrk="0" hangingPunct="1">
                <a:lnSpc>
                  <a:spcPct val="125000"/>
                </a:lnSpc>
                <a:spcBef>
                  <a:spcPts val="0"/>
                </a:spcBef>
                <a:buClrTx/>
                <a:buSzTx/>
                <a:buFont typeface="Arial" panose="020B0604020202020204" pitchFamily="34" charset="0"/>
                <a:buNone/>
                <a:tabLst/>
                <a:defRPr/>
              </a:pPr>
              <a:r>
                <a:rPr kumimoji="0" lang="pl-PL" sz="9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r>
              <a:br>
                <a:rPr kumimoji="0" lang="pl-PL" sz="9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br>
              <a:r>
                <a:rPr lang="pl-PL" sz="1300" b="1" dirty="0">
                  <a:solidFill>
                    <a:srgbClr val="6489E6"/>
                  </a:solidFill>
                  <a:latin typeface="Engram Warsaw Medium" pitchFamily="2" charset="-18"/>
                </a:rPr>
                <a:t>decyzja o warunkach zabudowy i zagospodarowania terenu</a:t>
              </a:r>
            </a:p>
            <a:p>
              <a:pPr marL="0" marR="0" lvl="0" indent="0" algn="ctr" defTabSz="914411" rtl="0" eaLnBrk="1" fontAlgn="auto" latinLnBrk="0" hangingPunct="1">
                <a:lnSpc>
                  <a:spcPct val="125000"/>
                </a:lnSpc>
                <a:spcBef>
                  <a:spcPts val="0"/>
                </a:spcBef>
                <a:buClrTx/>
                <a:buSzTx/>
                <a:buFont typeface="Arial" panose="020B0604020202020204" pitchFamily="34" charset="0"/>
                <a:buNone/>
                <a:tabLst/>
                <a:defRPr/>
              </a:pPr>
              <a:r>
                <a:rPr lang="pl-PL" sz="1300" b="1" dirty="0">
                  <a:solidFill>
                    <a:srgbClr val="6489E6"/>
                  </a:solidFill>
                  <a:latin typeface="Engram Warsaw Medium" pitchFamily="2" charset="-18"/>
                </a:rPr>
                <a:t/>
              </a:r>
              <a:br>
                <a:rPr lang="pl-PL" sz="1300" b="1" dirty="0">
                  <a:solidFill>
                    <a:srgbClr val="6489E6"/>
                  </a:solidFill>
                  <a:latin typeface="Engram Warsaw Medium" pitchFamily="2" charset="-18"/>
                </a:rPr>
              </a:br>
              <a:r>
                <a:rPr lang="pl-PL" sz="1300" b="1" dirty="0">
                  <a:solidFill>
                    <a:srgbClr val="6489E6"/>
                  </a:solidFill>
                  <a:latin typeface="Engram Warsaw Medium" pitchFamily="2" charset="-18"/>
                </a:rPr>
                <a:t>decyzja o ustaleniu lokalizacji inwestycji celu publicznego</a:t>
              </a:r>
            </a:p>
          </p:txBody>
        </p:sp>
        <p:sp>
          <p:nvSpPr>
            <p:cNvPr id="17" name="Prostokąt zaokrąglony 16"/>
            <p:cNvSpPr/>
            <p:nvPr/>
          </p:nvSpPr>
          <p:spPr>
            <a:xfrm>
              <a:off x="9448048" y="3205951"/>
              <a:ext cx="1925366" cy="2577635"/>
            </a:xfrm>
            <a:prstGeom prst="roundRect">
              <a:avLst/>
            </a:prstGeom>
            <a:noFill/>
            <a:ln w="66675">
              <a:solidFill>
                <a:srgbClr val="6489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600" b="1" i="0" u="none" strike="noStrike" kern="1200" cap="none" spc="0" normalizeH="0" baseline="0" noProof="0" dirty="0">
                <a:ln>
                  <a:noFill/>
                </a:ln>
                <a:solidFill>
                  <a:srgbClr val="6489E6"/>
                </a:solidFill>
                <a:effectLst/>
                <a:uLnTx/>
                <a:uFillTx/>
                <a:latin typeface="Engram Warsaw Medium" pitchFamily="2" charset="-18"/>
                <a:ea typeface="+mn-ea"/>
                <a:cs typeface="+mn-cs"/>
              </a:endParaRPr>
            </a:p>
          </p:txBody>
        </p:sp>
        <p:pic>
          <p:nvPicPr>
            <p:cNvPr id="3" name="Obraz 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993701" y="152924"/>
              <a:ext cx="514678" cy="445301"/>
            </a:xfrm>
            <a:prstGeom prst="rect">
              <a:avLst/>
            </a:prstGeom>
          </p:spPr>
        </p:pic>
      </p:grpSp>
    </p:spTree>
    <p:extLst>
      <p:ext uri="{BB962C8B-B14F-4D97-AF65-F5344CB8AC3E}">
        <p14:creationId xmlns:p14="http://schemas.microsoft.com/office/powerpoint/2010/main" val="4128882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474D66-160B-8C92-ECC5-3A10C7942717}"/>
              </a:ext>
            </a:extLst>
          </p:cNvPr>
          <p:cNvSpPr>
            <a:spLocks noGrp="1"/>
          </p:cNvSpPr>
          <p:nvPr>
            <p:ph type="title"/>
          </p:nvPr>
        </p:nvSpPr>
        <p:spPr>
          <a:xfrm>
            <a:off x="3943242" y="2297846"/>
            <a:ext cx="5305397" cy="1270966"/>
          </a:xfrm>
        </p:spPr>
        <p:txBody>
          <a:bodyPr>
            <a:normAutofit/>
          </a:bodyPr>
          <a:lstStyle/>
          <a:p>
            <a:pPr algn="r"/>
            <a:r>
              <a:rPr lang="pl-PL" sz="3200" dirty="0">
                <a:solidFill>
                  <a:srgbClr val="006EDC"/>
                </a:solidFill>
                <a:latin typeface="Engram Warsaw Medium" pitchFamily="2" charset="-18"/>
              </a:rPr>
              <a:t>strategia rozwoju gminy</a:t>
            </a:r>
          </a:p>
        </p:txBody>
      </p:sp>
      <p:sp>
        <p:nvSpPr>
          <p:cNvPr id="3" name="Symbol zastępczy zawartości 2">
            <a:extLst>
              <a:ext uri="{FF2B5EF4-FFF2-40B4-BE49-F238E27FC236}">
                <a16:creationId xmlns:a16="http://schemas.microsoft.com/office/drawing/2014/main" id="{D32D817E-EEF1-D9A5-8475-3A29F5E4CEC9}"/>
              </a:ext>
            </a:extLst>
          </p:cNvPr>
          <p:cNvSpPr>
            <a:spLocks noGrp="1"/>
          </p:cNvSpPr>
          <p:nvPr>
            <p:ph idx="1"/>
          </p:nvPr>
        </p:nvSpPr>
        <p:spPr>
          <a:xfrm>
            <a:off x="4086774" y="3800035"/>
            <a:ext cx="5177876" cy="1454350"/>
          </a:xfrm>
        </p:spPr>
        <p:txBody>
          <a:bodyPr vert="horz" lIns="91440" tIns="45720" rIns="91440" bIns="45720" rtlCol="0" anchor="t">
            <a:normAutofit/>
          </a:bodyPr>
          <a:lstStyle/>
          <a:p>
            <a:pPr marL="0" indent="0" algn="r">
              <a:buNone/>
            </a:pPr>
            <a:r>
              <a:rPr lang="pl-PL" sz="2000" dirty="0">
                <a:latin typeface="Engram Warsaw Light" pitchFamily="2" charset="-18"/>
              </a:rPr>
              <a:t>wg znowelizowanej ustawy </a:t>
            </a:r>
          </a:p>
          <a:p>
            <a:pPr marL="0" indent="0" algn="r">
              <a:spcBef>
                <a:spcPts val="0"/>
              </a:spcBef>
              <a:buNone/>
            </a:pPr>
            <a:r>
              <a:rPr lang="pl-PL" sz="2000" dirty="0">
                <a:latin typeface="Engram Warsaw Light" pitchFamily="2" charset="-18"/>
              </a:rPr>
              <a:t>o samorządzie gminnym</a:t>
            </a:r>
            <a:endParaRPr lang="pl-PL" sz="2000" dirty="0">
              <a:latin typeface="Engram Warsaw Medium" pitchFamily="2" charset="-18"/>
            </a:endParaRPr>
          </a:p>
          <a:p>
            <a:pPr algn="r"/>
            <a:endParaRPr lang="pl-PL" sz="2000" dirty="0">
              <a:latin typeface="Engram Warsaw Medium" pitchFamily="2" charset="-18"/>
            </a:endParaRPr>
          </a:p>
        </p:txBody>
      </p:sp>
      <p:cxnSp>
        <p:nvCxnSpPr>
          <p:cNvPr id="7" name="Łącznik prosty 6"/>
          <p:cNvCxnSpPr/>
          <p:nvPr/>
        </p:nvCxnSpPr>
        <p:spPr>
          <a:xfrm flipV="1">
            <a:off x="3260615" y="3510457"/>
            <a:ext cx="5965272" cy="8946"/>
          </a:xfrm>
          <a:prstGeom prst="line">
            <a:avLst/>
          </a:prstGeom>
          <a:ln w="2222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37890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2" name="Grupa 1"/>
          <p:cNvGrpSpPr/>
          <p:nvPr/>
        </p:nvGrpSpPr>
        <p:grpSpPr>
          <a:xfrm>
            <a:off x="280591" y="191671"/>
            <a:ext cx="11501103" cy="6268668"/>
            <a:chOff x="280591" y="191671"/>
            <a:chExt cx="11501103" cy="6268668"/>
          </a:xfrm>
        </p:grpSpPr>
        <p:sp>
          <p:nvSpPr>
            <p:cNvPr id="4" name="Dowolny kształt 3"/>
            <p:cNvSpPr/>
            <p:nvPr/>
          </p:nvSpPr>
          <p:spPr>
            <a:xfrm>
              <a:off x="6258919" y="1098168"/>
              <a:ext cx="5522774" cy="612502"/>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r>
                <a:rPr lang="pl-PL" sz="1300" dirty="0">
                  <a:solidFill>
                    <a:prstClr val="black">
                      <a:hueOff val="0"/>
                      <a:satOff val="0"/>
                      <a:lumOff val="0"/>
                      <a:alphaOff val="0"/>
                    </a:prstClr>
                  </a:solidFill>
                  <a:latin typeface="Engram Warsaw" pitchFamily="2" charset="-18"/>
                  <a:cs typeface="Calibri"/>
                </a:rPr>
                <a:t>cele strategiczne rozwoju w wymiarze społecznym, gospodarczym i przestrzennym </a:t>
              </a:r>
            </a:p>
          </p:txBody>
        </p:sp>
        <p:sp>
          <p:nvSpPr>
            <p:cNvPr id="31" name="Dowolny kształt 30"/>
            <p:cNvSpPr/>
            <p:nvPr/>
          </p:nvSpPr>
          <p:spPr>
            <a:xfrm>
              <a:off x="6258919" y="1795765"/>
              <a:ext cx="5522774" cy="612502"/>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defTabSz="711200">
                <a:lnSpc>
                  <a:spcPct val="90000"/>
                </a:lnSpc>
                <a:spcBef>
                  <a:spcPct val="0"/>
                </a:spcBef>
                <a:spcAft>
                  <a:spcPct val="35000"/>
                </a:spcAft>
              </a:pPr>
              <a:r>
                <a:rPr lang="pl-PL" sz="1300" dirty="0">
                  <a:solidFill>
                    <a:prstClr val="black">
                      <a:hueOff val="0"/>
                      <a:satOff val="0"/>
                      <a:lumOff val="0"/>
                      <a:alphaOff val="0"/>
                    </a:prstClr>
                  </a:solidFill>
                  <a:latin typeface="Engram Warsaw" pitchFamily="2" charset="-18"/>
                  <a:cs typeface="Calibri"/>
                </a:rPr>
                <a:t>kierunki działań podejmowanych dla osiągnięcia celów strategicznych</a:t>
              </a:r>
            </a:p>
          </p:txBody>
        </p:sp>
        <p:sp>
          <p:nvSpPr>
            <p:cNvPr id="32" name="Dowolny kształt 31"/>
            <p:cNvSpPr/>
            <p:nvPr/>
          </p:nvSpPr>
          <p:spPr>
            <a:xfrm>
              <a:off x="6258919" y="2463512"/>
              <a:ext cx="5522774" cy="612502"/>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R="0" lvl="0" indent="0" defTabSz="711200" fontAlgn="auto">
                <a:lnSpc>
                  <a:spcPct val="90000"/>
                </a:lnSpc>
                <a:spcBef>
                  <a:spcPct val="0"/>
                </a:spcBef>
                <a:spcAft>
                  <a:spcPct val="35000"/>
                </a:spcAft>
                <a:buClrTx/>
                <a:buSzTx/>
                <a:buFontTx/>
                <a:buNone/>
                <a:tabLst/>
                <a:defRPr/>
              </a:pPr>
              <a:r>
                <a:rPr lang="pl-PL" sz="1300" dirty="0">
                  <a:solidFill>
                    <a:prstClr val="black">
                      <a:hueOff val="0"/>
                      <a:satOff val="0"/>
                      <a:lumOff val="0"/>
                      <a:alphaOff val="0"/>
                    </a:prstClr>
                  </a:solidFill>
                  <a:latin typeface="Engram Warsaw" pitchFamily="2" charset="-18"/>
                  <a:cs typeface="Calibri"/>
                </a:rPr>
                <a:t>oczekiwane rezultaty planowanych działań oraz wskaźniki ich osiągnięcia</a:t>
              </a:r>
            </a:p>
          </p:txBody>
        </p:sp>
        <p:sp>
          <p:nvSpPr>
            <p:cNvPr id="33" name="Dowolny kształt 32"/>
            <p:cNvSpPr/>
            <p:nvPr/>
          </p:nvSpPr>
          <p:spPr>
            <a:xfrm>
              <a:off x="6258919" y="3102507"/>
              <a:ext cx="5522774" cy="612502"/>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r>
                <a:rPr kumimoji="0" lang="pl-PL" sz="1300" b="0" i="0" u="none" strike="noStrike" kern="1200" cap="none" spc="0" normalizeH="0" baseline="0" noProof="0" dirty="0">
                  <a:ln>
                    <a:noFill/>
                  </a:ln>
                  <a:solidFill>
                    <a:prstClr val="white"/>
                  </a:solidFill>
                  <a:effectLst/>
                  <a:uLnTx/>
                  <a:uFillTx/>
                  <a:latin typeface="Engram Warsaw" pitchFamily="2" charset="-18"/>
                  <a:cs typeface="Calibri"/>
                </a:rPr>
                <a:t>model struktury funkcjonalno-przestrzennej gminy</a:t>
              </a:r>
            </a:p>
          </p:txBody>
        </p:sp>
        <p:sp>
          <p:nvSpPr>
            <p:cNvPr id="34" name="Dowolny kształt 33"/>
            <p:cNvSpPr/>
            <p:nvPr/>
          </p:nvSpPr>
          <p:spPr>
            <a:xfrm>
              <a:off x="6258919" y="3765887"/>
              <a:ext cx="5522774" cy="612502"/>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914400" rtl="0" eaLnBrk="1" fontAlgn="auto" latinLnBrk="0" hangingPunct="1">
                <a:lnSpc>
                  <a:spcPct val="90000"/>
                </a:lnSpc>
                <a:spcBef>
                  <a:spcPct val="0"/>
                </a:spcBef>
                <a:spcAft>
                  <a:spcPct val="35000"/>
                </a:spcAft>
                <a:buClrTx/>
                <a:buSzTx/>
                <a:buFontTx/>
                <a:buNone/>
                <a:tabLst/>
                <a:defRPr/>
              </a:pPr>
              <a:r>
                <a:rPr kumimoji="0" lang="pl-PL" sz="1300" b="0" i="0" u="none" strike="noStrike" kern="1200" cap="none" spc="0" normalizeH="0" baseline="0" noProof="0">
                  <a:ln>
                    <a:noFill/>
                  </a:ln>
                  <a:solidFill>
                    <a:prstClr val="white"/>
                  </a:solidFill>
                  <a:effectLst/>
                  <a:uLnTx/>
                  <a:uFillTx/>
                  <a:latin typeface="Engram Warsaw" pitchFamily="2" charset="-18"/>
                  <a:cs typeface="Calibri"/>
                </a:rPr>
                <a:t>ustalenia i rekomendacje w zakresie kształtowania </a:t>
              </a:r>
              <a:br>
                <a:rPr kumimoji="0" lang="pl-PL" sz="1300" b="0" i="0" u="none" strike="noStrike" kern="1200" cap="none" spc="0" normalizeH="0" baseline="0" noProof="0">
                  <a:ln>
                    <a:noFill/>
                  </a:ln>
                  <a:solidFill>
                    <a:prstClr val="white"/>
                  </a:solidFill>
                  <a:effectLst/>
                  <a:uLnTx/>
                  <a:uFillTx/>
                  <a:latin typeface="Engram Warsaw" pitchFamily="2" charset="-18"/>
                  <a:cs typeface="Calibri"/>
                </a:rPr>
              </a:br>
              <a:r>
                <a:rPr kumimoji="0" lang="pl-PL" sz="1300" b="0" i="0" u="none" strike="noStrike" kern="1200" cap="none" spc="0" normalizeH="0" baseline="0" noProof="0">
                  <a:ln>
                    <a:noFill/>
                  </a:ln>
                  <a:solidFill>
                    <a:prstClr val="white"/>
                  </a:solidFill>
                  <a:effectLst/>
                  <a:uLnTx/>
                  <a:uFillTx/>
                  <a:latin typeface="Engram Warsaw" pitchFamily="2" charset="-18"/>
                  <a:cs typeface="Calibri"/>
                </a:rPr>
                <a:t>i prowadzenia polityki przestrzennej</a:t>
              </a:r>
              <a:endParaRPr kumimoji="0" lang="pl-PL" sz="1300" b="0" i="0" u="none" strike="noStrike" kern="1200" cap="none" spc="0" normalizeH="0" baseline="0" noProof="0" dirty="0">
                <a:ln>
                  <a:noFill/>
                </a:ln>
                <a:solidFill>
                  <a:prstClr val="white"/>
                </a:solidFill>
                <a:effectLst/>
                <a:uLnTx/>
                <a:uFillTx/>
                <a:latin typeface="Engram Warsaw" pitchFamily="2" charset="-18"/>
                <a:cs typeface="Calibri"/>
              </a:endParaRPr>
            </a:p>
          </p:txBody>
        </p:sp>
        <p:sp>
          <p:nvSpPr>
            <p:cNvPr id="35" name="Dowolny kształt 34"/>
            <p:cNvSpPr/>
            <p:nvPr/>
          </p:nvSpPr>
          <p:spPr>
            <a:xfrm>
              <a:off x="6258919" y="4449733"/>
              <a:ext cx="5522774" cy="612502"/>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914400" rtl="0" eaLnBrk="1" fontAlgn="auto" latinLnBrk="0" hangingPunct="1">
                <a:lnSpc>
                  <a:spcPct val="90000"/>
                </a:lnSpc>
                <a:spcBef>
                  <a:spcPct val="0"/>
                </a:spcBef>
                <a:spcAft>
                  <a:spcPct val="35000"/>
                </a:spcAft>
                <a:buClrTx/>
                <a:buSzTx/>
                <a:buFontTx/>
                <a:buNone/>
                <a:tabLst/>
                <a:defRPr/>
              </a:pPr>
              <a:r>
                <a:rPr kumimoji="0" lang="pl-PL" sz="1300" b="0" i="0" u="none" strike="noStrike" kern="1200" cap="none" spc="0" normalizeH="0" baseline="0" noProof="0" dirty="0">
                  <a:ln>
                    <a:noFill/>
                  </a:ln>
                  <a:solidFill>
                    <a:prstClr val="white"/>
                  </a:solidFill>
                  <a:effectLst/>
                  <a:uLnTx/>
                  <a:uFillTx/>
                  <a:latin typeface="Engram Warsaw" pitchFamily="2" charset="-18"/>
                  <a:cs typeface="Calibri"/>
                </a:rPr>
                <a:t>obszary strategicznej interwencji województwa oraz (nieobligatoryjnie) gminy  wraz z zakresem planowanych działań</a:t>
              </a:r>
            </a:p>
          </p:txBody>
        </p:sp>
        <p:sp>
          <p:nvSpPr>
            <p:cNvPr id="36" name="Dowolny kształt 35"/>
            <p:cNvSpPr/>
            <p:nvPr/>
          </p:nvSpPr>
          <p:spPr>
            <a:xfrm>
              <a:off x="6258920" y="4480145"/>
              <a:ext cx="5522774" cy="612502"/>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914400" rtl="0" eaLnBrk="1" fontAlgn="auto" latinLnBrk="0" hangingPunct="1">
                <a:lnSpc>
                  <a:spcPct val="90000"/>
                </a:lnSpc>
                <a:spcBef>
                  <a:spcPct val="0"/>
                </a:spcBef>
                <a:spcAft>
                  <a:spcPct val="35000"/>
                </a:spcAft>
                <a:buClrTx/>
                <a:buSzTx/>
                <a:buFontTx/>
                <a:buNone/>
                <a:tabLst/>
                <a:defRPr/>
              </a:pPr>
              <a:endParaRPr kumimoji="0" lang="pl-PL" sz="1300" b="0" i="0" u="none" strike="noStrike" kern="1200" cap="none" spc="0" normalizeH="0" baseline="0" noProof="0" dirty="0">
                <a:ln>
                  <a:noFill/>
                </a:ln>
                <a:solidFill>
                  <a:prstClr val="white"/>
                </a:solidFill>
                <a:effectLst/>
                <a:uLnTx/>
                <a:uFillTx/>
                <a:latin typeface="Engram Warsaw" pitchFamily="2" charset="-18"/>
              </a:endParaRPr>
            </a:p>
          </p:txBody>
        </p:sp>
        <p:sp>
          <p:nvSpPr>
            <p:cNvPr id="37" name="Dowolny kształt 36"/>
            <p:cNvSpPr/>
            <p:nvPr/>
          </p:nvSpPr>
          <p:spPr>
            <a:xfrm>
              <a:off x="6258920" y="5163991"/>
              <a:ext cx="5522774" cy="612502"/>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914400" rtl="0" eaLnBrk="1" fontAlgn="auto" latinLnBrk="0" hangingPunct="1">
                <a:lnSpc>
                  <a:spcPct val="90000"/>
                </a:lnSpc>
                <a:spcBef>
                  <a:spcPct val="0"/>
                </a:spcBef>
                <a:spcAft>
                  <a:spcPct val="35000"/>
                </a:spcAft>
                <a:buClrTx/>
                <a:buSzTx/>
                <a:buFontTx/>
                <a:buNone/>
                <a:tabLst/>
                <a:defRPr/>
              </a:pPr>
              <a: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pitchFamily="2" charset="-18"/>
                  <a:cs typeface="Calibri"/>
                </a:rPr>
                <a:t>system realizacji, w tym wytyczne do sporządzania dokumentów wykonawczych</a:t>
              </a:r>
            </a:p>
          </p:txBody>
        </p:sp>
        <p:sp>
          <p:nvSpPr>
            <p:cNvPr id="38" name="Dowolny kształt 37"/>
            <p:cNvSpPr/>
            <p:nvPr/>
          </p:nvSpPr>
          <p:spPr>
            <a:xfrm>
              <a:off x="6258920" y="5847837"/>
              <a:ext cx="5522774" cy="612502"/>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914400" rtl="0" eaLnBrk="1" fontAlgn="auto" latinLnBrk="0" hangingPunct="1">
                <a:lnSpc>
                  <a:spcPct val="90000"/>
                </a:lnSpc>
                <a:spcBef>
                  <a:spcPct val="0"/>
                </a:spcBef>
                <a:spcAft>
                  <a:spcPct val="35000"/>
                </a:spcAft>
                <a:buClrTx/>
                <a:buSzTx/>
                <a:buFontTx/>
                <a:buNone/>
                <a:tabLst/>
                <a:defRPr/>
              </a:pPr>
              <a: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pitchFamily="2" charset="-18"/>
                  <a:cs typeface="Calibri"/>
                </a:rPr>
                <a:t>ramy finansowe i źródła finansowania</a:t>
              </a:r>
            </a:p>
          </p:txBody>
        </p:sp>
        <p:sp>
          <p:nvSpPr>
            <p:cNvPr id="13" name="Tytuł 1"/>
            <p:cNvSpPr txBox="1">
              <a:spLocks/>
            </p:cNvSpPr>
            <p:nvPr/>
          </p:nvSpPr>
          <p:spPr>
            <a:xfrm>
              <a:off x="1007951" y="3202633"/>
              <a:ext cx="4081862" cy="454296"/>
            </a:xfrm>
            <a:prstGeom prst="rect">
              <a:avLst/>
            </a:prstGeom>
          </p:spPr>
          <p:txBody>
            <a:bodyPr lIns="91440" tIns="45720" rIns="91440" bIns="45720" anchor="ctr">
              <a:no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pPr marL="0" marR="0" lvl="0" indent="0" algn="l" defTabSz="914411" rtl="0" eaLnBrk="1" fontAlgn="auto" latinLnBrk="0" hangingPunct="1">
                <a:lnSpc>
                  <a:spcPct val="90000"/>
                </a:lnSpc>
                <a:spcBef>
                  <a:spcPct val="0"/>
                </a:spcBef>
                <a:spcAft>
                  <a:spcPts val="0"/>
                </a:spcAft>
                <a:buClrTx/>
                <a:buSzTx/>
                <a:buFontTx/>
                <a:buNone/>
                <a:tabLst/>
                <a:defRPr/>
              </a:pPr>
              <a:r>
                <a:rPr kumimoji="0" lang="pl-PL" sz="1800" b="0" i="0" u="none" strike="noStrike" kern="1200" cap="none" spc="0" normalizeH="0" baseline="0" noProof="0" dirty="0">
                  <a:ln>
                    <a:noFill/>
                  </a:ln>
                  <a:solidFill>
                    <a:prstClr val="white"/>
                  </a:solidFill>
                  <a:effectLst/>
                  <a:uLnTx/>
                  <a:uFillTx/>
                  <a:latin typeface="Engram Warsaw Medium" pitchFamily="2" charset="-18"/>
                  <a:ea typeface="Calibri"/>
                  <a:cs typeface="Calibri"/>
                </a:rPr>
                <a:t>zakres strategii rozwoju gminy </a:t>
              </a:r>
            </a:p>
            <a:p>
              <a:pPr marL="0" marR="0" lvl="0" indent="0" algn="l" defTabSz="914411" rtl="0" eaLnBrk="1" fontAlgn="auto" latinLnBrk="0" hangingPunct="1">
                <a:lnSpc>
                  <a:spcPct val="90000"/>
                </a:lnSpc>
                <a:spcBef>
                  <a:spcPct val="0"/>
                </a:spcBef>
                <a:spcAft>
                  <a:spcPts val="0"/>
                </a:spcAft>
                <a:buClrTx/>
                <a:buSzTx/>
                <a:buFontTx/>
                <a:buNone/>
                <a:tabLst/>
                <a:defRPr/>
              </a:pPr>
              <a:r>
                <a:rPr kumimoji="0" lang="pl-PL" sz="1800" b="0" i="0" u="none" strike="noStrike" kern="1200" cap="none" spc="0" normalizeH="0" baseline="0" noProof="0" dirty="0">
                  <a:ln>
                    <a:noFill/>
                  </a:ln>
                  <a:solidFill>
                    <a:prstClr val="white"/>
                  </a:solidFill>
                  <a:effectLst/>
                  <a:uLnTx/>
                  <a:uFillTx/>
                  <a:latin typeface="Engram Warsaw Medium" pitchFamily="2" charset="-18"/>
                  <a:ea typeface="Calibri"/>
                  <a:cs typeface="Calibri"/>
                </a:rPr>
                <a:t>po zmianach ustawowych</a:t>
              </a:r>
            </a:p>
          </p:txBody>
        </p:sp>
        <p:sp>
          <p:nvSpPr>
            <p:cNvPr id="3" name="Dowolny kształt 36">
              <a:extLst>
                <a:ext uri="{FF2B5EF4-FFF2-40B4-BE49-F238E27FC236}">
                  <a16:creationId xmlns:a16="http://schemas.microsoft.com/office/drawing/2014/main" id="{CBA9D8AF-43E5-23D2-93E2-93DFC8254005}"/>
                </a:ext>
              </a:extLst>
            </p:cNvPr>
            <p:cNvSpPr/>
            <p:nvPr/>
          </p:nvSpPr>
          <p:spPr>
            <a:xfrm>
              <a:off x="6258919" y="414322"/>
              <a:ext cx="5522774" cy="612502"/>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noFill/>
            <a:ln>
              <a:no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972000" tIns="60960" rIns="60961" bIns="60960" numCol="1" spcCol="1270" rtlCol="0" anchor="ctr" anchorCtr="0">
              <a:noAutofit/>
            </a:bodyPr>
            <a:lstStyle/>
            <a:p>
              <a:pPr marL="0" marR="0" lvl="0" indent="0" algn="l" defTabSz="914400" rtl="0" eaLnBrk="1" fontAlgn="auto" latinLnBrk="0" hangingPunct="1">
                <a:lnSpc>
                  <a:spcPct val="90000"/>
                </a:lnSpc>
                <a:spcBef>
                  <a:spcPct val="0"/>
                </a:spcBef>
                <a:spcAft>
                  <a:spcPct val="35000"/>
                </a:spcAft>
                <a:buClrTx/>
                <a:buSzTx/>
                <a:buFontTx/>
                <a:buNone/>
                <a:tabLst/>
                <a:defRPr/>
              </a:pPr>
              <a:r>
                <a:rPr kumimoji="0" lang="pl-PL" sz="1300" b="0" i="0" u="none" strike="noStrike" kern="1200" cap="none" spc="0" normalizeH="0" baseline="0" noProof="0" dirty="0">
                  <a:ln>
                    <a:noFill/>
                  </a:ln>
                  <a:solidFill>
                    <a:prstClr val="black">
                      <a:hueOff val="0"/>
                      <a:satOff val="0"/>
                      <a:lumOff val="0"/>
                      <a:alphaOff val="0"/>
                    </a:prstClr>
                  </a:solidFill>
                  <a:effectLst/>
                  <a:uLnTx/>
                  <a:uFillTx/>
                  <a:latin typeface="Engram Warsaw" pitchFamily="2" charset="-18"/>
                  <a:cs typeface="Calibri"/>
                </a:rPr>
                <a:t>wnioski z diagnozy</a:t>
              </a:r>
            </a:p>
          </p:txBody>
        </p:sp>
        <p:pic>
          <p:nvPicPr>
            <p:cNvPr id="14" name="Obraz 1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80591" y="191671"/>
              <a:ext cx="514678" cy="445301"/>
            </a:xfrm>
            <a:prstGeom prst="rect">
              <a:avLst/>
            </a:prstGeom>
          </p:spPr>
        </p:pic>
      </p:grpSp>
    </p:spTree>
    <p:extLst>
      <p:ext uri="{BB962C8B-B14F-4D97-AF65-F5344CB8AC3E}">
        <p14:creationId xmlns:p14="http://schemas.microsoft.com/office/powerpoint/2010/main" val="3985805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5" name="Symbol zastępczy tekstu 2"/>
          <p:cNvSpPr txBox="1">
            <a:spLocks/>
          </p:cNvSpPr>
          <p:nvPr/>
        </p:nvSpPr>
        <p:spPr>
          <a:xfrm>
            <a:off x="267333" y="1272535"/>
            <a:ext cx="4728498" cy="4784390"/>
          </a:xfrm>
          <a:prstGeom prst="rect">
            <a:avLst/>
          </a:prstGeom>
        </p:spPr>
        <p:txBody>
          <a:bodyPr lIns="91440" tIns="45720" rIns="91440" bIns="45720" anchor="t"/>
          <a:lstStyle>
            <a:lvl1pPr marL="228604" indent="-228604" algn="l" defTabSz="914411" rtl="0" eaLnBrk="1" latinLnBrk="0" hangingPunct="1">
              <a:lnSpc>
                <a:spcPct val="125000"/>
              </a:lnSpc>
              <a:spcBef>
                <a:spcPts val="1001"/>
              </a:spcBef>
              <a:buFont typeface="Arial" panose="020B0604020202020204" pitchFamily="34" charset="0"/>
              <a:buChar char="•"/>
              <a:defRPr sz="1500" kern="1200">
                <a:solidFill>
                  <a:schemeClr val="tx1"/>
                </a:solidFill>
                <a:latin typeface="Calibri" panose="020F0502020204030204" pitchFamily="34" charset="0"/>
                <a:ea typeface="+mn-ea"/>
                <a:cs typeface="+mn-cs"/>
              </a:defRPr>
            </a:lvl1pPr>
            <a:lvl2pPr marL="685809"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Calibri" panose="020F0502020204030204" pitchFamily="34" charset="0"/>
                <a:ea typeface="+mn-ea"/>
                <a:cs typeface="+mn-cs"/>
              </a:defRPr>
            </a:lvl2pPr>
            <a:lvl3pPr marL="1143015"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Calibri" panose="020F0502020204030204" pitchFamily="34" charset="0"/>
                <a:ea typeface="+mn-ea"/>
                <a:cs typeface="+mn-cs"/>
              </a:defRPr>
            </a:lvl3pPr>
            <a:lvl4pPr marL="1600221"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Calibri" panose="020F0502020204030204" pitchFamily="34" charset="0"/>
                <a:ea typeface="+mn-ea"/>
                <a:cs typeface="+mn-cs"/>
              </a:defRPr>
            </a:lvl4pPr>
            <a:lvl5pPr marL="2057427"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Calibri" panose="020F0502020204030204" pitchFamily="34" charset="0"/>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a:lstStyle>
          <a:p>
            <a:pPr marL="0" indent="0">
              <a:lnSpc>
                <a:spcPct val="90000"/>
              </a:lnSpc>
              <a:spcBef>
                <a:spcPts val="0"/>
              </a:spcBef>
              <a:spcAft>
                <a:spcPts val="600"/>
              </a:spcAft>
              <a:buNone/>
            </a:pPr>
            <a:r>
              <a:rPr lang="pl-PL" sz="2000" b="1" dirty="0">
                <a:solidFill>
                  <a:srgbClr val="006EDC"/>
                </a:solidFill>
                <a:latin typeface="Engram Warsaw Medium" pitchFamily="2" charset="-18"/>
                <a:ea typeface="Calibri"/>
                <a:cs typeface="Calibri"/>
              </a:rPr>
              <a:t>Model struktury funkcjonalno-przestrzennej gminy</a:t>
            </a:r>
            <a:r>
              <a:rPr lang="pl-PL" sz="2000" dirty="0">
                <a:latin typeface="Engram Warsaw Medium" pitchFamily="2" charset="-18"/>
                <a:ea typeface="Calibri"/>
                <a:cs typeface="Calibri"/>
              </a:rPr>
              <a:t>, w tym:</a:t>
            </a:r>
          </a:p>
          <a:p>
            <a:pPr marL="685800" lvl="1" indent="-228600">
              <a:lnSpc>
                <a:spcPct val="90000"/>
              </a:lnSpc>
              <a:spcBef>
                <a:spcPts val="0"/>
              </a:spcBef>
              <a:spcAft>
                <a:spcPts val="600"/>
              </a:spcAft>
              <a:buClr>
                <a:srgbClr val="006EDC"/>
              </a:buClr>
              <a:buSzPct val="150000"/>
            </a:pPr>
            <a:r>
              <a:rPr lang="pl-PL" sz="2000" dirty="0">
                <a:latin typeface="Engram Warsaw Medium" pitchFamily="2" charset="-18"/>
                <a:ea typeface="Calibri"/>
                <a:cs typeface="Calibri"/>
              </a:rPr>
              <a:t>struktura sieci osadniczej wraz z rolą i hierarchią jednostek osadniczych</a:t>
            </a:r>
          </a:p>
          <a:p>
            <a:pPr marL="685800" lvl="1" indent="-228600">
              <a:lnSpc>
                <a:spcPct val="90000"/>
              </a:lnSpc>
              <a:spcBef>
                <a:spcPts val="0"/>
              </a:spcBef>
              <a:spcAft>
                <a:spcPts val="600"/>
              </a:spcAft>
              <a:buClr>
                <a:srgbClr val="006EDC"/>
              </a:buClr>
              <a:buSzPct val="150000"/>
            </a:pPr>
            <a:r>
              <a:rPr lang="pl-PL" sz="2000" dirty="0">
                <a:latin typeface="Engram Warsaw Medium" pitchFamily="2" charset="-18"/>
                <a:ea typeface="Calibri"/>
                <a:cs typeface="Calibri"/>
              </a:rPr>
              <a:t>system powiązań przyrodniczych</a:t>
            </a:r>
          </a:p>
          <a:p>
            <a:pPr marL="685800" lvl="1" indent="-228600">
              <a:lnSpc>
                <a:spcPct val="90000"/>
              </a:lnSpc>
              <a:spcBef>
                <a:spcPts val="0"/>
              </a:spcBef>
              <a:spcAft>
                <a:spcPts val="600"/>
              </a:spcAft>
              <a:buClr>
                <a:srgbClr val="006EDC"/>
              </a:buClr>
              <a:buSzPct val="150000"/>
            </a:pPr>
            <a:r>
              <a:rPr lang="pl-PL" sz="2000" dirty="0">
                <a:latin typeface="Engram Warsaw Medium" pitchFamily="2" charset="-18"/>
                <a:ea typeface="Calibri"/>
                <a:cs typeface="Calibri"/>
              </a:rPr>
              <a:t>główne korytarze i elementy sieci transportowych, w tym pieszych i rowerowych</a:t>
            </a:r>
          </a:p>
          <a:p>
            <a:pPr marL="685800" lvl="1" indent="-228600">
              <a:lnSpc>
                <a:spcPct val="90000"/>
              </a:lnSpc>
              <a:spcBef>
                <a:spcPts val="0"/>
              </a:spcBef>
              <a:spcAft>
                <a:spcPts val="600"/>
              </a:spcAft>
              <a:buClr>
                <a:srgbClr val="006EDC"/>
              </a:buClr>
              <a:buSzPct val="150000"/>
            </a:pPr>
            <a:r>
              <a:rPr lang="pl-PL" sz="2000" dirty="0">
                <a:latin typeface="Engram Warsaw Medium" pitchFamily="2" charset="-18"/>
                <a:ea typeface="Calibri"/>
                <a:cs typeface="Calibri"/>
              </a:rPr>
              <a:t>główne elementy infrastruktury technicznej </a:t>
            </a:r>
            <a:br>
              <a:rPr lang="pl-PL" sz="2000" dirty="0">
                <a:latin typeface="Engram Warsaw Medium" pitchFamily="2" charset="-18"/>
                <a:ea typeface="Calibri"/>
                <a:cs typeface="Calibri"/>
              </a:rPr>
            </a:br>
            <a:r>
              <a:rPr lang="pl-PL" sz="2000" dirty="0">
                <a:latin typeface="Engram Warsaw Medium" pitchFamily="2" charset="-18"/>
                <a:ea typeface="Calibri"/>
                <a:cs typeface="Calibri"/>
              </a:rPr>
              <a:t>i społecznej</a:t>
            </a:r>
          </a:p>
          <a:p>
            <a:pPr marL="0" indent="0">
              <a:lnSpc>
                <a:spcPct val="120000"/>
              </a:lnSpc>
              <a:spcBef>
                <a:spcPts val="0"/>
              </a:spcBef>
              <a:spcAft>
                <a:spcPts val="600"/>
              </a:spcAft>
              <a:buNone/>
            </a:pPr>
            <a:r>
              <a:rPr lang="pl-PL" sz="1200" dirty="0">
                <a:effectLst/>
                <a:latin typeface="+mj-lt"/>
                <a:cs typeface="Calibri" panose="020F0502020204030204" pitchFamily="34" charset="0"/>
              </a:rPr>
              <a:t/>
            </a:r>
            <a:br>
              <a:rPr lang="pl-PL" sz="1200" dirty="0">
                <a:effectLst/>
                <a:latin typeface="+mj-lt"/>
                <a:cs typeface="Calibri" panose="020F0502020204030204" pitchFamily="34" charset="0"/>
              </a:rPr>
            </a:br>
            <a:endParaRPr lang="pl-PL" sz="1200" dirty="0">
              <a:latin typeface="+mj-lt"/>
              <a:cs typeface="Calibri" panose="020F0502020204030204" pitchFamily="34" charset="0"/>
            </a:endParaRPr>
          </a:p>
        </p:txBody>
      </p:sp>
      <p:grpSp>
        <p:nvGrpSpPr>
          <p:cNvPr id="3" name="Grupa 2"/>
          <p:cNvGrpSpPr/>
          <p:nvPr/>
        </p:nvGrpSpPr>
        <p:grpSpPr>
          <a:xfrm>
            <a:off x="6082464" y="191671"/>
            <a:ext cx="6010561" cy="6132032"/>
            <a:chOff x="6082464" y="191671"/>
            <a:chExt cx="6010561" cy="6132032"/>
          </a:xfrm>
        </p:grpSpPr>
        <p:pic>
          <p:nvPicPr>
            <p:cNvPr id="8" name="Obraz 7"/>
            <p:cNvPicPr>
              <a:picLocks noChangeAspect="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rot="19179999">
              <a:off x="6082464" y="242876"/>
              <a:ext cx="6010561" cy="6080827"/>
            </a:xfrm>
            <a:prstGeom prst="rect">
              <a:avLst/>
            </a:prstGeom>
          </p:spPr>
        </p:pic>
        <p:pic>
          <p:nvPicPr>
            <p:cNvPr id="4" name="Obraz 3"/>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112773" y="191671"/>
              <a:ext cx="514678" cy="445301"/>
            </a:xfrm>
            <a:prstGeom prst="rect">
              <a:avLst/>
            </a:prstGeom>
          </p:spPr>
        </p:pic>
      </p:grpSp>
    </p:spTree>
    <p:extLst>
      <p:ext uri="{BB962C8B-B14F-4D97-AF65-F5344CB8AC3E}">
        <p14:creationId xmlns:p14="http://schemas.microsoft.com/office/powerpoint/2010/main" val="22700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Prostokąt 4">
            <a:extLst>
              <a:ext uri="{FF2B5EF4-FFF2-40B4-BE49-F238E27FC236}">
                <a16:creationId xmlns:a16="http://schemas.microsoft.com/office/drawing/2014/main" id="{C87E7538-91AC-733B-B0E6-E923B900A995}"/>
              </a:ext>
            </a:extLst>
          </p:cNvPr>
          <p:cNvSpPr/>
          <p:nvPr/>
        </p:nvSpPr>
        <p:spPr>
          <a:xfrm>
            <a:off x="4383641" y="6584022"/>
            <a:ext cx="7808357" cy="27397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2" name="Grupa 1"/>
          <p:cNvGrpSpPr/>
          <p:nvPr/>
        </p:nvGrpSpPr>
        <p:grpSpPr>
          <a:xfrm>
            <a:off x="0" y="-35150"/>
            <a:ext cx="12051270" cy="6892247"/>
            <a:chOff x="0" y="-35150"/>
            <a:chExt cx="12051270" cy="6892247"/>
          </a:xfrm>
        </p:grpSpPr>
        <p:sp>
          <p:nvSpPr>
            <p:cNvPr id="53" name="Prostokąt 52"/>
            <p:cNvSpPr/>
            <p:nvPr/>
          </p:nvSpPr>
          <p:spPr>
            <a:xfrm>
              <a:off x="0" y="-35150"/>
              <a:ext cx="5843588" cy="6892247"/>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l-PL">
                <a:latin typeface="Calibri" panose="020F0502020204030204" pitchFamily="34" charset="0"/>
              </a:endParaRPr>
            </a:p>
          </p:txBody>
        </p:sp>
        <p:sp>
          <p:nvSpPr>
            <p:cNvPr id="54" name="Tytuł 1"/>
            <p:cNvSpPr txBox="1">
              <a:spLocks/>
            </p:cNvSpPr>
            <p:nvPr/>
          </p:nvSpPr>
          <p:spPr>
            <a:xfrm>
              <a:off x="280400" y="2251289"/>
              <a:ext cx="5080270" cy="2158351"/>
            </a:xfrm>
            <a:prstGeom prst="rect">
              <a:avLst/>
            </a:prstGeom>
          </p:spPr>
          <p:txBody>
            <a:bodyPr lIns="91440" tIns="45720" rIns="91440" bIns="45720" anchor="ctr">
              <a:norm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r>
                <a:rPr lang="pl-PL" sz="2400" dirty="0">
                  <a:solidFill>
                    <a:srgbClr val="006EDC"/>
                  </a:solidFill>
                  <a:latin typeface="Engram Warsaw Medium" pitchFamily="2" charset="-18"/>
                  <a:ea typeface="Calibri"/>
                  <a:cs typeface="Calibri"/>
                </a:rPr>
                <a:t>Ustalenia i rekomendacje </a:t>
              </a:r>
              <a:br>
                <a:rPr lang="pl-PL" sz="2400" dirty="0">
                  <a:solidFill>
                    <a:srgbClr val="006EDC"/>
                  </a:solidFill>
                  <a:latin typeface="Engram Warsaw Medium" pitchFamily="2" charset="-18"/>
                  <a:ea typeface="Calibri"/>
                  <a:cs typeface="Calibri"/>
                </a:rPr>
              </a:br>
              <a:r>
                <a:rPr lang="pl-PL" sz="2400" dirty="0">
                  <a:solidFill>
                    <a:srgbClr val="006EDC"/>
                  </a:solidFill>
                  <a:latin typeface="Engram Warsaw Medium" pitchFamily="2" charset="-18"/>
                  <a:ea typeface="Calibri"/>
                  <a:cs typeface="Calibri"/>
                </a:rPr>
                <a:t>w zakresie kształtowania </a:t>
              </a:r>
              <a:br>
                <a:rPr lang="pl-PL" sz="2400" dirty="0">
                  <a:solidFill>
                    <a:srgbClr val="006EDC"/>
                  </a:solidFill>
                  <a:latin typeface="Engram Warsaw Medium" pitchFamily="2" charset="-18"/>
                  <a:ea typeface="Calibri"/>
                  <a:cs typeface="Calibri"/>
                </a:rPr>
              </a:br>
              <a:r>
                <a:rPr lang="pl-PL" sz="2400" dirty="0">
                  <a:solidFill>
                    <a:srgbClr val="006EDC"/>
                  </a:solidFill>
                  <a:latin typeface="Engram Warsaw Medium" pitchFamily="2" charset="-18"/>
                  <a:ea typeface="Calibri"/>
                  <a:cs typeface="Calibri"/>
                </a:rPr>
                <a:t>i prowadzenia polityki </a:t>
              </a:r>
              <a:br>
                <a:rPr lang="pl-PL" sz="2400" dirty="0">
                  <a:solidFill>
                    <a:srgbClr val="006EDC"/>
                  </a:solidFill>
                  <a:latin typeface="Engram Warsaw Medium" pitchFamily="2" charset="-18"/>
                  <a:ea typeface="Calibri"/>
                  <a:cs typeface="Calibri"/>
                </a:rPr>
              </a:br>
              <a:r>
                <a:rPr lang="pl-PL" sz="2400" dirty="0">
                  <a:solidFill>
                    <a:srgbClr val="006EDC"/>
                  </a:solidFill>
                  <a:latin typeface="Engram Warsaw Medium" pitchFamily="2" charset="-18"/>
                  <a:cs typeface="Calibri"/>
                </a:rPr>
                <a:t>przestrzennej</a:t>
              </a:r>
            </a:p>
            <a:p>
              <a:pPr>
                <a:spcBef>
                  <a:spcPts val="600"/>
                </a:spcBef>
              </a:pPr>
              <a:r>
                <a:rPr lang="pl-PL" sz="1500" dirty="0">
                  <a:solidFill>
                    <a:schemeClr val="tx1">
                      <a:lumMod val="65000"/>
                      <a:lumOff val="35000"/>
                    </a:schemeClr>
                  </a:solidFill>
                  <a:latin typeface="Engram Warsaw Medium" pitchFamily="2" charset="-18"/>
                  <a:cs typeface="Calibri"/>
                </a:rPr>
                <a:t>(obligatoryjna lista z ustawy)</a:t>
              </a:r>
            </a:p>
          </p:txBody>
        </p:sp>
        <p:grpSp>
          <p:nvGrpSpPr>
            <p:cNvPr id="26" name="Grupa 25"/>
            <p:cNvGrpSpPr/>
            <p:nvPr/>
          </p:nvGrpSpPr>
          <p:grpSpPr>
            <a:xfrm>
              <a:off x="6102668" y="355680"/>
              <a:ext cx="5948602" cy="6074730"/>
              <a:chOff x="4880539" y="355680"/>
              <a:chExt cx="6911651" cy="6074730"/>
            </a:xfrm>
          </p:grpSpPr>
          <p:sp>
            <p:nvSpPr>
              <p:cNvPr id="27" name="Dowolny kształt 26"/>
              <p:cNvSpPr/>
              <p:nvPr/>
            </p:nvSpPr>
            <p:spPr>
              <a:xfrm>
                <a:off x="4880539" y="355680"/>
                <a:ext cx="6911651" cy="498505"/>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solidFill>
                <a:schemeClr val="bg1"/>
              </a:solidFill>
              <a:ln>
                <a:solidFill>
                  <a:srgbClr val="006EDC"/>
                </a:solid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1493140" tIns="60960" rIns="60961" bIns="60960" numCol="1" spcCol="1270" rtlCol="0" anchor="ctr" anchorCtr="0">
                <a:noAutofit/>
              </a:bodyPr>
              <a:lstStyle/>
              <a:p>
                <a:pPr lvl="0" algn="l" defTabSz="711200">
                  <a:lnSpc>
                    <a:spcPct val="90000"/>
                  </a:lnSpc>
                  <a:spcBef>
                    <a:spcPct val="0"/>
                  </a:spcBef>
                  <a:spcAft>
                    <a:spcPct val="35000"/>
                  </a:spcAft>
                </a:pPr>
                <a:r>
                  <a:rPr lang="pl-PL" sz="1300" dirty="0">
                    <a:latin typeface="Engram Warsaw" pitchFamily="2" charset="-18"/>
                    <a:cs typeface="Calibri"/>
                  </a:rPr>
                  <a:t>zasady ochrony środowiska i jego zasobów, w tym ochrony powietrza, przyrody i krajobrazu</a:t>
                </a:r>
              </a:p>
            </p:txBody>
          </p:sp>
          <p:sp>
            <p:nvSpPr>
              <p:cNvPr id="28" name="Dowolny kształt 27"/>
              <p:cNvSpPr/>
              <p:nvPr/>
            </p:nvSpPr>
            <p:spPr>
              <a:xfrm>
                <a:off x="4880539" y="894943"/>
                <a:ext cx="6911651" cy="498505"/>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solidFill>
                <a:schemeClr val="bg1"/>
              </a:solidFill>
              <a:ln>
                <a:solidFill>
                  <a:srgbClr val="006EDC"/>
                </a:solid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1493140" tIns="60960" rIns="60961" bIns="60960" numCol="1" spcCol="1270" rtlCol="0" anchor="ctr" anchorCtr="0">
                <a:noAutofit/>
              </a:bodyPr>
              <a:lstStyle/>
              <a:p>
                <a:pPr defTabSz="711200">
                  <a:lnSpc>
                    <a:spcPct val="90000"/>
                  </a:lnSpc>
                  <a:spcBef>
                    <a:spcPct val="0"/>
                  </a:spcBef>
                  <a:spcAft>
                    <a:spcPct val="35000"/>
                  </a:spcAft>
                </a:pPr>
                <a:r>
                  <a:rPr lang="pl-PL" sz="1300" dirty="0">
                    <a:latin typeface="Engram Warsaw" pitchFamily="2" charset="-18"/>
                    <a:cs typeface="Calibri"/>
                  </a:rPr>
                  <a:t>zasady ochrony dziedzictwa kulturowego i zabytków </a:t>
                </a:r>
                <a:br>
                  <a:rPr lang="pl-PL" sz="1300" dirty="0">
                    <a:latin typeface="Engram Warsaw" pitchFamily="2" charset="-18"/>
                    <a:cs typeface="Calibri"/>
                  </a:rPr>
                </a:br>
                <a:r>
                  <a:rPr lang="pl-PL" sz="1300" dirty="0">
                    <a:latin typeface="Engram Warsaw" pitchFamily="2" charset="-18"/>
                    <a:cs typeface="Calibri"/>
                  </a:rPr>
                  <a:t>oraz dóbr kultury współczesnej </a:t>
                </a:r>
              </a:p>
            </p:txBody>
          </p:sp>
          <p:sp>
            <p:nvSpPr>
              <p:cNvPr id="29" name="Dowolny kształt 28"/>
              <p:cNvSpPr/>
              <p:nvPr/>
            </p:nvSpPr>
            <p:spPr>
              <a:xfrm>
                <a:off x="4880539" y="1452391"/>
                <a:ext cx="6911651" cy="650165"/>
              </a:xfrm>
              <a:custGeom>
                <a:avLst/>
                <a:gdLst>
                  <a:gd name="connsiteX0" fmla="*/ 0 w 6911651"/>
                  <a:gd name="connsiteY0" fmla="*/ 65017 h 650165"/>
                  <a:gd name="connsiteX1" fmla="*/ 65017 w 6911651"/>
                  <a:gd name="connsiteY1" fmla="*/ 0 h 650165"/>
                  <a:gd name="connsiteX2" fmla="*/ 6846635 w 6911651"/>
                  <a:gd name="connsiteY2" fmla="*/ 0 h 650165"/>
                  <a:gd name="connsiteX3" fmla="*/ 6911652 w 6911651"/>
                  <a:gd name="connsiteY3" fmla="*/ 65017 h 650165"/>
                  <a:gd name="connsiteX4" fmla="*/ 6911651 w 6911651"/>
                  <a:gd name="connsiteY4" fmla="*/ 585149 h 650165"/>
                  <a:gd name="connsiteX5" fmla="*/ 6846634 w 6911651"/>
                  <a:gd name="connsiteY5" fmla="*/ 650166 h 650165"/>
                  <a:gd name="connsiteX6" fmla="*/ 65017 w 6911651"/>
                  <a:gd name="connsiteY6" fmla="*/ 650165 h 650165"/>
                  <a:gd name="connsiteX7" fmla="*/ 0 w 6911651"/>
                  <a:gd name="connsiteY7" fmla="*/ 585148 h 650165"/>
                  <a:gd name="connsiteX8" fmla="*/ 0 w 6911651"/>
                  <a:gd name="connsiteY8" fmla="*/ 65017 h 650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650165">
                    <a:moveTo>
                      <a:pt x="0" y="65017"/>
                    </a:moveTo>
                    <a:cubicBezTo>
                      <a:pt x="0" y="29109"/>
                      <a:pt x="29109" y="0"/>
                      <a:pt x="65017" y="0"/>
                    </a:cubicBezTo>
                    <a:lnTo>
                      <a:pt x="6846635" y="0"/>
                    </a:lnTo>
                    <a:cubicBezTo>
                      <a:pt x="6882543" y="0"/>
                      <a:pt x="6911652" y="29109"/>
                      <a:pt x="6911652" y="65017"/>
                    </a:cubicBezTo>
                    <a:cubicBezTo>
                      <a:pt x="6911652" y="238394"/>
                      <a:pt x="6911651" y="411772"/>
                      <a:pt x="6911651" y="585149"/>
                    </a:cubicBezTo>
                    <a:cubicBezTo>
                      <a:pt x="6911651" y="621057"/>
                      <a:pt x="6882542" y="650166"/>
                      <a:pt x="6846634" y="650166"/>
                    </a:cubicBezTo>
                    <a:lnTo>
                      <a:pt x="65017" y="650165"/>
                    </a:lnTo>
                    <a:cubicBezTo>
                      <a:pt x="29109" y="650165"/>
                      <a:pt x="0" y="621056"/>
                      <a:pt x="0" y="585148"/>
                    </a:cubicBezTo>
                    <a:lnTo>
                      <a:pt x="0" y="65017"/>
                    </a:lnTo>
                    <a:close/>
                  </a:path>
                </a:pathLst>
              </a:custGeom>
              <a:solidFill>
                <a:schemeClr val="bg1"/>
              </a:solidFill>
              <a:ln>
                <a:solidFill>
                  <a:srgbClr val="006EDC"/>
                </a:solid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1493140" tIns="60960" rIns="60961" bIns="60960" numCol="1" spcCol="1270" rtlCol="0" anchor="ctr" anchorCtr="0">
                <a:noAutofit/>
              </a:bodyPr>
              <a:lstStyle/>
              <a:p>
                <a:pPr lvl="0" defTabSz="711200">
                  <a:lnSpc>
                    <a:spcPct val="90000"/>
                  </a:lnSpc>
                  <a:spcBef>
                    <a:spcPct val="0"/>
                  </a:spcBef>
                  <a:spcAft>
                    <a:spcPct val="35000"/>
                  </a:spcAft>
                </a:pPr>
                <a:r>
                  <a:rPr lang="pl-PL" sz="1300" dirty="0">
                    <a:latin typeface="Engram Warsaw" pitchFamily="2" charset="-18"/>
                    <a:cs typeface="Calibri"/>
                  </a:rPr>
                  <a:t>kierunki zmian w strukturze zagospodarowania terenów, w tym określenie szczególnych potrzeb w zakresie nowej zabudowy mieszkaniowej</a:t>
                </a:r>
              </a:p>
            </p:txBody>
          </p:sp>
          <p:sp>
            <p:nvSpPr>
              <p:cNvPr id="30" name="Dowolny kształt 29"/>
              <p:cNvSpPr/>
              <p:nvPr/>
            </p:nvSpPr>
            <p:spPr>
              <a:xfrm>
                <a:off x="4880539" y="2152408"/>
                <a:ext cx="6911651" cy="596132"/>
              </a:xfrm>
              <a:custGeom>
                <a:avLst/>
                <a:gdLst>
                  <a:gd name="connsiteX0" fmla="*/ 0 w 6911651"/>
                  <a:gd name="connsiteY0" fmla="*/ 59613 h 596132"/>
                  <a:gd name="connsiteX1" fmla="*/ 59613 w 6911651"/>
                  <a:gd name="connsiteY1" fmla="*/ 0 h 596132"/>
                  <a:gd name="connsiteX2" fmla="*/ 6852038 w 6911651"/>
                  <a:gd name="connsiteY2" fmla="*/ 0 h 596132"/>
                  <a:gd name="connsiteX3" fmla="*/ 6911651 w 6911651"/>
                  <a:gd name="connsiteY3" fmla="*/ 59613 h 596132"/>
                  <a:gd name="connsiteX4" fmla="*/ 6911651 w 6911651"/>
                  <a:gd name="connsiteY4" fmla="*/ 536519 h 596132"/>
                  <a:gd name="connsiteX5" fmla="*/ 6852038 w 6911651"/>
                  <a:gd name="connsiteY5" fmla="*/ 596132 h 596132"/>
                  <a:gd name="connsiteX6" fmla="*/ 59613 w 6911651"/>
                  <a:gd name="connsiteY6" fmla="*/ 596132 h 596132"/>
                  <a:gd name="connsiteX7" fmla="*/ 0 w 6911651"/>
                  <a:gd name="connsiteY7" fmla="*/ 536519 h 596132"/>
                  <a:gd name="connsiteX8" fmla="*/ 0 w 6911651"/>
                  <a:gd name="connsiteY8" fmla="*/ 59613 h 59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596132">
                    <a:moveTo>
                      <a:pt x="0" y="59613"/>
                    </a:moveTo>
                    <a:cubicBezTo>
                      <a:pt x="0" y="26690"/>
                      <a:pt x="26690" y="0"/>
                      <a:pt x="59613" y="0"/>
                    </a:cubicBezTo>
                    <a:lnTo>
                      <a:pt x="6852038" y="0"/>
                    </a:lnTo>
                    <a:cubicBezTo>
                      <a:pt x="6884961" y="0"/>
                      <a:pt x="6911651" y="26690"/>
                      <a:pt x="6911651" y="59613"/>
                    </a:cubicBezTo>
                    <a:lnTo>
                      <a:pt x="6911651" y="536519"/>
                    </a:lnTo>
                    <a:cubicBezTo>
                      <a:pt x="6911651" y="569442"/>
                      <a:pt x="6884961" y="596132"/>
                      <a:pt x="6852038" y="596132"/>
                    </a:cubicBezTo>
                    <a:lnTo>
                      <a:pt x="59613" y="596132"/>
                    </a:lnTo>
                    <a:cubicBezTo>
                      <a:pt x="26690" y="596132"/>
                      <a:pt x="0" y="569442"/>
                      <a:pt x="0" y="536519"/>
                    </a:cubicBezTo>
                    <a:lnTo>
                      <a:pt x="0" y="59613"/>
                    </a:lnTo>
                    <a:close/>
                  </a:path>
                </a:pathLst>
              </a:custGeom>
              <a:solidFill>
                <a:schemeClr val="bg1"/>
              </a:solidFill>
              <a:ln>
                <a:solidFill>
                  <a:srgbClr val="006EDC"/>
                </a:solid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1493140" tIns="60960" rIns="60961" bIns="60960" numCol="1" spcCol="1270" rtlCol="0" anchor="ctr" anchorCtr="0">
                <a:noAutofit/>
              </a:bodyPr>
              <a:lstStyle/>
              <a:p>
                <a:pPr defTabSz="711200">
                  <a:lnSpc>
                    <a:spcPct val="90000"/>
                  </a:lnSpc>
                  <a:spcBef>
                    <a:spcPct val="0"/>
                  </a:spcBef>
                  <a:spcAft>
                    <a:spcPct val="35000"/>
                  </a:spcAft>
                </a:pPr>
                <a:r>
                  <a:rPr lang="pl-PL" sz="1300" dirty="0">
                    <a:latin typeface="Engram Warsaw" pitchFamily="2" charset="-18"/>
                    <a:cs typeface="Calibri"/>
                  </a:rPr>
                  <a:t>zasady lokalizacji obiektów handlu wielkopowierzchniowego</a:t>
                </a:r>
              </a:p>
            </p:txBody>
          </p:sp>
          <p:sp>
            <p:nvSpPr>
              <p:cNvPr id="31" name="Dowolny kształt 30"/>
              <p:cNvSpPr/>
              <p:nvPr/>
            </p:nvSpPr>
            <p:spPr>
              <a:xfrm>
                <a:off x="4880539" y="2798391"/>
                <a:ext cx="6911651" cy="498505"/>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solidFill>
                <a:schemeClr val="bg1"/>
              </a:solidFill>
              <a:ln>
                <a:solidFill>
                  <a:srgbClr val="006EDC"/>
                </a:solid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1493140" tIns="60960" rIns="60961" bIns="60960" numCol="1" spcCol="1270" rtlCol="0" anchor="ctr" anchorCtr="0">
                <a:noAutofit/>
              </a:bodyPr>
              <a:lstStyle/>
              <a:p>
                <a:pPr lvl="0" defTabSz="711200">
                  <a:lnSpc>
                    <a:spcPct val="90000"/>
                  </a:lnSpc>
                  <a:spcBef>
                    <a:spcPct val="0"/>
                  </a:spcBef>
                  <a:spcAft>
                    <a:spcPct val="35000"/>
                  </a:spcAft>
                </a:pPr>
                <a:r>
                  <a:rPr lang="pl-PL" sz="1300" dirty="0">
                    <a:latin typeface="Engram Warsaw" pitchFamily="2" charset="-18"/>
                    <a:cs typeface="Calibri"/>
                  </a:rPr>
                  <a:t>zasady lokalizacji kluczowych inwestycji celu publicznego</a:t>
                </a:r>
              </a:p>
            </p:txBody>
          </p:sp>
          <p:sp>
            <p:nvSpPr>
              <p:cNvPr id="32" name="Dowolny kształt 31"/>
              <p:cNvSpPr/>
              <p:nvPr/>
            </p:nvSpPr>
            <p:spPr>
              <a:xfrm>
                <a:off x="4880539" y="3346747"/>
                <a:ext cx="6911651" cy="498505"/>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solidFill>
                <a:schemeClr val="bg1"/>
              </a:solidFill>
              <a:ln>
                <a:solidFill>
                  <a:srgbClr val="006EDC"/>
                </a:solid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1493140" tIns="60960" rIns="60961" bIns="60960" numCol="1" spcCol="1270" rtlCol="0" anchor="ctr" anchorCtr="0">
                <a:noAutofit/>
              </a:bodyPr>
              <a:lstStyle/>
              <a:p>
                <a:pPr defTabSz="711200">
                  <a:lnSpc>
                    <a:spcPct val="90000"/>
                  </a:lnSpc>
                  <a:spcBef>
                    <a:spcPct val="0"/>
                  </a:spcBef>
                  <a:spcAft>
                    <a:spcPct val="35000"/>
                  </a:spcAft>
                </a:pPr>
                <a:r>
                  <a:rPr lang="pl-PL" sz="1300" dirty="0">
                    <a:latin typeface="Engram Warsaw" pitchFamily="2" charset="-18"/>
                    <a:cs typeface="Calibri"/>
                  </a:rPr>
                  <a:t>kierunki rozwoju systemów komunikacji, infrastruktury technicznej i społecznej</a:t>
                </a:r>
              </a:p>
            </p:txBody>
          </p:sp>
          <p:sp>
            <p:nvSpPr>
              <p:cNvPr id="33" name="Dowolny kształt 32"/>
              <p:cNvSpPr/>
              <p:nvPr/>
            </p:nvSpPr>
            <p:spPr>
              <a:xfrm>
                <a:off x="4880539" y="3895103"/>
                <a:ext cx="6911651" cy="498505"/>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solidFill>
                <a:schemeClr val="bg1"/>
              </a:solidFill>
              <a:ln>
                <a:solidFill>
                  <a:srgbClr val="006EDC"/>
                </a:solid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1493140" tIns="60960" rIns="60961" bIns="60960" numCol="1" spcCol="1270" rtlCol="0" anchor="ctr" anchorCtr="0">
                <a:noAutofit/>
              </a:bodyPr>
              <a:lstStyle/>
              <a:p>
                <a:pPr lvl="0" defTabSz="711200">
                  <a:lnSpc>
                    <a:spcPct val="90000"/>
                  </a:lnSpc>
                  <a:spcBef>
                    <a:spcPct val="0"/>
                  </a:spcBef>
                  <a:spcAft>
                    <a:spcPct val="35000"/>
                  </a:spcAft>
                </a:pPr>
                <a:r>
                  <a:rPr lang="pl-PL" sz="1300" dirty="0">
                    <a:latin typeface="Engram Warsaw" pitchFamily="2" charset="-18"/>
                    <a:cs typeface="Calibri"/>
                  </a:rPr>
                  <a:t>zasady lokalizacji urządzeń wytwarzających energię o mocy zainstalowanej przekraczającej 500 kW</a:t>
                </a:r>
              </a:p>
            </p:txBody>
          </p:sp>
          <p:sp>
            <p:nvSpPr>
              <p:cNvPr id="34" name="Dowolny kształt 33"/>
              <p:cNvSpPr/>
              <p:nvPr/>
            </p:nvSpPr>
            <p:spPr>
              <a:xfrm>
                <a:off x="4880539" y="4443459"/>
                <a:ext cx="6911651" cy="498505"/>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solidFill>
                <a:schemeClr val="bg1"/>
              </a:solidFill>
              <a:ln>
                <a:solidFill>
                  <a:srgbClr val="006EDC"/>
                </a:solid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1493140" tIns="60960" rIns="60961" bIns="60960" numCol="1" spcCol="1270" rtlCol="0" anchor="ctr" anchorCtr="0">
                <a:noAutofit/>
              </a:bodyPr>
              <a:lstStyle/>
              <a:p>
                <a:pPr defTabSz="711200">
                  <a:lnSpc>
                    <a:spcPct val="90000"/>
                  </a:lnSpc>
                  <a:spcBef>
                    <a:spcPct val="0"/>
                  </a:spcBef>
                  <a:spcAft>
                    <a:spcPct val="35000"/>
                  </a:spcAft>
                </a:pPr>
                <a:r>
                  <a:rPr lang="pl-PL" sz="1300" dirty="0">
                    <a:latin typeface="Engram Warsaw" pitchFamily="2" charset="-18"/>
                    <a:cs typeface="Calibri"/>
                  </a:rPr>
                  <a:t>zasady lokalizacji przedsięwzięć mogących znacząco oddziaływać na środowisko</a:t>
                </a:r>
              </a:p>
            </p:txBody>
          </p:sp>
          <p:sp>
            <p:nvSpPr>
              <p:cNvPr id="35" name="Dowolny kształt 34"/>
              <p:cNvSpPr/>
              <p:nvPr/>
            </p:nvSpPr>
            <p:spPr>
              <a:xfrm>
                <a:off x="4880539" y="4991814"/>
                <a:ext cx="6911651" cy="498505"/>
              </a:xfrm>
              <a:custGeom>
                <a:avLst/>
                <a:gdLst>
                  <a:gd name="connsiteX0" fmla="*/ 0 w 6911651"/>
                  <a:gd name="connsiteY0" fmla="*/ 49851 h 498505"/>
                  <a:gd name="connsiteX1" fmla="*/ 49851 w 6911651"/>
                  <a:gd name="connsiteY1" fmla="*/ 0 h 498505"/>
                  <a:gd name="connsiteX2" fmla="*/ 6861801 w 6911651"/>
                  <a:gd name="connsiteY2" fmla="*/ 0 h 498505"/>
                  <a:gd name="connsiteX3" fmla="*/ 6911652 w 6911651"/>
                  <a:gd name="connsiteY3" fmla="*/ 49851 h 498505"/>
                  <a:gd name="connsiteX4" fmla="*/ 6911651 w 6911651"/>
                  <a:gd name="connsiteY4" fmla="*/ 448655 h 498505"/>
                  <a:gd name="connsiteX5" fmla="*/ 6861800 w 6911651"/>
                  <a:gd name="connsiteY5" fmla="*/ 498506 h 498505"/>
                  <a:gd name="connsiteX6" fmla="*/ 49851 w 6911651"/>
                  <a:gd name="connsiteY6" fmla="*/ 498505 h 498505"/>
                  <a:gd name="connsiteX7" fmla="*/ 0 w 6911651"/>
                  <a:gd name="connsiteY7" fmla="*/ 448654 h 498505"/>
                  <a:gd name="connsiteX8" fmla="*/ 0 w 6911651"/>
                  <a:gd name="connsiteY8" fmla="*/ 49851 h 49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498505">
                    <a:moveTo>
                      <a:pt x="0" y="49851"/>
                    </a:moveTo>
                    <a:cubicBezTo>
                      <a:pt x="0" y="22319"/>
                      <a:pt x="22319" y="0"/>
                      <a:pt x="49851" y="0"/>
                    </a:cubicBezTo>
                    <a:lnTo>
                      <a:pt x="6861801" y="0"/>
                    </a:lnTo>
                    <a:cubicBezTo>
                      <a:pt x="6889333" y="0"/>
                      <a:pt x="6911652" y="22319"/>
                      <a:pt x="6911652" y="49851"/>
                    </a:cubicBezTo>
                    <a:cubicBezTo>
                      <a:pt x="6911652" y="182786"/>
                      <a:pt x="6911651" y="315720"/>
                      <a:pt x="6911651" y="448655"/>
                    </a:cubicBezTo>
                    <a:cubicBezTo>
                      <a:pt x="6911651" y="476187"/>
                      <a:pt x="6889332" y="498506"/>
                      <a:pt x="6861800" y="498506"/>
                    </a:cubicBezTo>
                    <a:lnTo>
                      <a:pt x="49851" y="498505"/>
                    </a:lnTo>
                    <a:cubicBezTo>
                      <a:pt x="22319" y="498505"/>
                      <a:pt x="0" y="476186"/>
                      <a:pt x="0" y="448654"/>
                    </a:cubicBezTo>
                    <a:lnTo>
                      <a:pt x="0" y="49851"/>
                    </a:lnTo>
                    <a:close/>
                  </a:path>
                </a:pathLst>
              </a:custGeom>
              <a:solidFill>
                <a:schemeClr val="bg1"/>
              </a:solidFill>
              <a:ln>
                <a:solidFill>
                  <a:srgbClr val="006EDC"/>
                </a:solid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1493140" tIns="60960" rIns="60961" bIns="60960" numCol="1" spcCol="1270" rtlCol="0" anchor="ctr" anchorCtr="0">
                <a:noAutofit/>
              </a:bodyPr>
              <a:lstStyle/>
              <a:p>
                <a:pPr lvl="0" defTabSz="711200">
                  <a:lnSpc>
                    <a:spcPct val="90000"/>
                  </a:lnSpc>
                  <a:spcBef>
                    <a:spcPct val="0"/>
                  </a:spcBef>
                  <a:spcAft>
                    <a:spcPct val="35000"/>
                  </a:spcAft>
                </a:pPr>
                <a:r>
                  <a:rPr lang="pl-PL" sz="1300" dirty="0">
                    <a:latin typeface="Engram Warsaw" pitchFamily="2" charset="-18"/>
                    <a:cs typeface="Calibri"/>
                  </a:rPr>
                  <a:t>zasady kształtowania rolniczej i leśnej przestrzeni produkcyjnej</a:t>
                </a:r>
              </a:p>
            </p:txBody>
          </p:sp>
          <p:sp>
            <p:nvSpPr>
              <p:cNvPr id="36" name="Dowolny kształt 35"/>
              <p:cNvSpPr/>
              <p:nvPr/>
            </p:nvSpPr>
            <p:spPr>
              <a:xfrm>
                <a:off x="4880539" y="5540170"/>
                <a:ext cx="6911651" cy="890240"/>
              </a:xfrm>
              <a:custGeom>
                <a:avLst/>
                <a:gdLst>
                  <a:gd name="connsiteX0" fmla="*/ 0 w 6911651"/>
                  <a:gd name="connsiteY0" fmla="*/ 89024 h 890240"/>
                  <a:gd name="connsiteX1" fmla="*/ 89024 w 6911651"/>
                  <a:gd name="connsiteY1" fmla="*/ 0 h 890240"/>
                  <a:gd name="connsiteX2" fmla="*/ 6822627 w 6911651"/>
                  <a:gd name="connsiteY2" fmla="*/ 0 h 890240"/>
                  <a:gd name="connsiteX3" fmla="*/ 6911651 w 6911651"/>
                  <a:gd name="connsiteY3" fmla="*/ 89024 h 890240"/>
                  <a:gd name="connsiteX4" fmla="*/ 6911651 w 6911651"/>
                  <a:gd name="connsiteY4" fmla="*/ 801216 h 890240"/>
                  <a:gd name="connsiteX5" fmla="*/ 6822627 w 6911651"/>
                  <a:gd name="connsiteY5" fmla="*/ 890240 h 890240"/>
                  <a:gd name="connsiteX6" fmla="*/ 89024 w 6911651"/>
                  <a:gd name="connsiteY6" fmla="*/ 890240 h 890240"/>
                  <a:gd name="connsiteX7" fmla="*/ 0 w 6911651"/>
                  <a:gd name="connsiteY7" fmla="*/ 801216 h 890240"/>
                  <a:gd name="connsiteX8" fmla="*/ 0 w 6911651"/>
                  <a:gd name="connsiteY8" fmla="*/ 89024 h 890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11651" h="890240">
                    <a:moveTo>
                      <a:pt x="0" y="89024"/>
                    </a:moveTo>
                    <a:cubicBezTo>
                      <a:pt x="0" y="39857"/>
                      <a:pt x="39857" y="0"/>
                      <a:pt x="89024" y="0"/>
                    </a:cubicBezTo>
                    <a:lnTo>
                      <a:pt x="6822627" y="0"/>
                    </a:lnTo>
                    <a:cubicBezTo>
                      <a:pt x="6871794" y="0"/>
                      <a:pt x="6911651" y="39857"/>
                      <a:pt x="6911651" y="89024"/>
                    </a:cubicBezTo>
                    <a:lnTo>
                      <a:pt x="6911651" y="801216"/>
                    </a:lnTo>
                    <a:cubicBezTo>
                      <a:pt x="6911651" y="850383"/>
                      <a:pt x="6871794" y="890240"/>
                      <a:pt x="6822627" y="890240"/>
                    </a:cubicBezTo>
                    <a:lnTo>
                      <a:pt x="89024" y="890240"/>
                    </a:lnTo>
                    <a:cubicBezTo>
                      <a:pt x="39857" y="890240"/>
                      <a:pt x="0" y="850383"/>
                      <a:pt x="0" y="801216"/>
                    </a:cubicBezTo>
                    <a:lnTo>
                      <a:pt x="0" y="89024"/>
                    </a:lnTo>
                    <a:close/>
                  </a:path>
                </a:pathLst>
              </a:custGeom>
              <a:solidFill>
                <a:schemeClr val="bg1"/>
              </a:solidFill>
              <a:ln>
                <a:solidFill>
                  <a:srgbClr val="006EDC"/>
                </a:solidFill>
              </a:ln>
            </p:spPr>
            <p:style>
              <a:lnRef idx="2">
                <a:schemeClr val="accent1">
                  <a:shade val="50000"/>
                </a:schemeClr>
              </a:lnRef>
              <a:fillRef idx="1">
                <a:schemeClr val="accent1"/>
              </a:fillRef>
              <a:effectRef idx="0">
                <a:schemeClr val="accent1"/>
              </a:effectRef>
              <a:fontRef idx="minor">
                <a:schemeClr val="dk1">
                  <a:hueOff val="0"/>
                  <a:satOff val="0"/>
                  <a:lumOff val="0"/>
                  <a:alphaOff val="0"/>
                </a:schemeClr>
              </a:fontRef>
            </p:style>
            <p:txBody>
              <a:bodyPr spcFirstLastPara="0" vert="horz" wrap="square" lIns="1493140" tIns="60960" rIns="60961" bIns="60960" numCol="1" spcCol="1270" rtlCol="0" anchor="ctr" anchorCtr="0">
                <a:noAutofit/>
              </a:bodyPr>
              <a:lstStyle/>
              <a:p>
                <a:pPr lvl="0" defTabSz="711200">
                  <a:lnSpc>
                    <a:spcPct val="90000"/>
                  </a:lnSpc>
                  <a:spcBef>
                    <a:spcPct val="0"/>
                  </a:spcBef>
                  <a:spcAft>
                    <a:spcPct val="35000"/>
                  </a:spcAft>
                </a:pPr>
                <a:r>
                  <a:rPr lang="pl-PL" sz="1300" dirty="0">
                    <a:latin typeface="Engram Warsaw" pitchFamily="2" charset="-18"/>
                    <a:cs typeface="Calibri"/>
                  </a:rPr>
                  <a:t>zasady kształtowania zagospodarowania przestrzennego na obszarach zdegradowanych i obszarach rewitalizacji oraz obszarach wymagających przekształceń, rehabilitacji, rekultywacji lub </a:t>
                </a:r>
                <a:r>
                  <a:rPr lang="pl-PL" sz="1300" dirty="0" err="1">
                    <a:latin typeface="Engram Warsaw" pitchFamily="2" charset="-18"/>
                    <a:cs typeface="Calibri"/>
                  </a:rPr>
                  <a:t>remediacji</a:t>
                </a:r>
                <a:endParaRPr lang="pl-PL" sz="1300" dirty="0">
                  <a:latin typeface="Engram Warsaw" pitchFamily="2" charset="-18"/>
                  <a:cs typeface="Calibri"/>
                </a:endParaRPr>
              </a:p>
            </p:txBody>
          </p:sp>
        </p:grpSp>
        <p:pic>
          <p:nvPicPr>
            <p:cNvPr id="37" name="Obraz 3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178956" y="1359536"/>
              <a:ext cx="955059" cy="881788"/>
            </a:xfrm>
            <a:prstGeom prst="rect">
              <a:avLst/>
            </a:prstGeom>
          </p:spPr>
        </p:pic>
        <p:pic>
          <p:nvPicPr>
            <p:cNvPr id="38" name="Obraz 37"/>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267474" y="2093130"/>
              <a:ext cx="787689" cy="727257"/>
            </a:xfrm>
            <a:prstGeom prst="rect">
              <a:avLst/>
            </a:prstGeom>
          </p:spPr>
        </p:pic>
        <p:pic>
          <p:nvPicPr>
            <p:cNvPr id="39" name="Obraz 38"/>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277549" y="2653327"/>
              <a:ext cx="753705" cy="695882"/>
            </a:xfrm>
            <a:prstGeom prst="rect">
              <a:avLst/>
            </a:prstGeom>
          </p:spPr>
        </p:pic>
        <p:pic>
          <p:nvPicPr>
            <p:cNvPr id="40" name="Obraz 39"/>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221421" y="5535549"/>
              <a:ext cx="974223" cy="899481"/>
            </a:xfrm>
            <a:prstGeom prst="rect">
              <a:avLst/>
            </a:prstGeom>
          </p:spPr>
        </p:pic>
        <p:pic>
          <p:nvPicPr>
            <p:cNvPr id="41" name="Obraz 40"/>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159005" y="693529"/>
              <a:ext cx="997943" cy="921382"/>
            </a:xfrm>
            <a:prstGeom prst="rect">
              <a:avLst/>
            </a:prstGeom>
          </p:spPr>
        </p:pic>
        <p:pic>
          <p:nvPicPr>
            <p:cNvPr id="42" name="Obraz 41"/>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6275039" y="249989"/>
              <a:ext cx="792281" cy="731497"/>
            </a:xfrm>
            <a:prstGeom prst="rect">
              <a:avLst/>
            </a:prstGeom>
          </p:spPr>
        </p:pic>
        <p:pic>
          <p:nvPicPr>
            <p:cNvPr id="43" name="Obraz 42"/>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6150981" y="3649827"/>
              <a:ext cx="990470" cy="914481"/>
            </a:xfrm>
            <a:prstGeom prst="rect">
              <a:avLst/>
            </a:prstGeom>
          </p:spPr>
        </p:pic>
        <p:pic>
          <p:nvPicPr>
            <p:cNvPr id="44" name="Obraz 43"/>
            <p:cNvPicPr>
              <a:picLocks noChangeAspect="1"/>
            </p:cNvPicPr>
            <p:nvPr/>
          </p:nvPicPr>
          <p:blipFill rotWithShape="1">
            <a:blip r:embed="rId10" cstate="screen">
              <a:extLst>
                <a:ext uri="{28A0092B-C50C-407E-A947-70E740481C1C}">
                  <a14:useLocalDpi xmlns:a14="http://schemas.microsoft.com/office/drawing/2010/main"/>
                </a:ext>
              </a:extLst>
            </a:blip>
            <a:srcRect/>
            <a:stretch/>
          </p:blipFill>
          <p:spPr>
            <a:xfrm>
              <a:off x="6298380" y="4700815"/>
              <a:ext cx="725876" cy="761559"/>
            </a:xfrm>
            <a:prstGeom prst="rect">
              <a:avLst/>
            </a:prstGeom>
          </p:spPr>
        </p:pic>
        <p:pic>
          <p:nvPicPr>
            <p:cNvPr id="45" name="Obraz 44"/>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6363761" y="4411542"/>
              <a:ext cx="564910" cy="578546"/>
            </a:xfrm>
            <a:prstGeom prst="rect">
              <a:avLst/>
            </a:prstGeom>
          </p:spPr>
        </p:pic>
        <p:pic>
          <p:nvPicPr>
            <p:cNvPr id="46" name="Obraz 45"/>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6380482" y="3301517"/>
              <a:ext cx="566477" cy="554724"/>
            </a:xfrm>
            <a:prstGeom prst="rect">
              <a:avLst/>
            </a:prstGeom>
          </p:spPr>
        </p:pic>
        <p:pic>
          <p:nvPicPr>
            <p:cNvPr id="47" name="Obraz 46"/>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280591" y="191671"/>
              <a:ext cx="514678" cy="445301"/>
            </a:xfrm>
            <a:prstGeom prst="rect">
              <a:avLst/>
            </a:prstGeom>
          </p:spPr>
        </p:pic>
      </p:grpSp>
    </p:spTree>
    <p:extLst>
      <p:ext uri="{BB962C8B-B14F-4D97-AF65-F5344CB8AC3E}">
        <p14:creationId xmlns:p14="http://schemas.microsoft.com/office/powerpoint/2010/main" val="2335394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474D66-160B-8C92-ECC5-3A10C7942717}"/>
              </a:ext>
            </a:extLst>
          </p:cNvPr>
          <p:cNvSpPr>
            <a:spLocks noGrp="1"/>
          </p:cNvSpPr>
          <p:nvPr>
            <p:ph type="title"/>
          </p:nvPr>
        </p:nvSpPr>
        <p:spPr>
          <a:xfrm>
            <a:off x="3943242" y="2297846"/>
            <a:ext cx="5305397" cy="1270966"/>
          </a:xfrm>
        </p:spPr>
        <p:txBody>
          <a:bodyPr>
            <a:normAutofit/>
          </a:bodyPr>
          <a:lstStyle/>
          <a:p>
            <a:pPr algn="r"/>
            <a:r>
              <a:rPr lang="pl-PL" sz="3200" dirty="0">
                <a:solidFill>
                  <a:srgbClr val="006EDC"/>
                </a:solidFill>
                <a:latin typeface="Engram Warsaw Medium" pitchFamily="2" charset="-18"/>
              </a:rPr>
              <a:t>plan ogólny gminy </a:t>
            </a:r>
          </a:p>
        </p:txBody>
      </p:sp>
      <p:sp>
        <p:nvSpPr>
          <p:cNvPr id="3" name="Symbol zastępczy zawartości 2">
            <a:extLst>
              <a:ext uri="{FF2B5EF4-FFF2-40B4-BE49-F238E27FC236}">
                <a16:creationId xmlns:a16="http://schemas.microsoft.com/office/drawing/2014/main" id="{D32D817E-EEF1-D9A5-8475-3A29F5E4CEC9}"/>
              </a:ext>
            </a:extLst>
          </p:cNvPr>
          <p:cNvSpPr>
            <a:spLocks noGrp="1"/>
          </p:cNvSpPr>
          <p:nvPr>
            <p:ph idx="1"/>
          </p:nvPr>
        </p:nvSpPr>
        <p:spPr>
          <a:xfrm>
            <a:off x="2217683" y="3800035"/>
            <a:ext cx="7046967" cy="1454350"/>
          </a:xfrm>
        </p:spPr>
        <p:txBody>
          <a:bodyPr vert="horz" lIns="91440" tIns="45720" rIns="91440" bIns="45720" rtlCol="0" anchor="t">
            <a:normAutofit/>
          </a:bodyPr>
          <a:lstStyle/>
          <a:p>
            <a:pPr marL="0" indent="0" algn="r">
              <a:buNone/>
            </a:pPr>
            <a:r>
              <a:rPr lang="pl-PL" sz="2000" dirty="0">
                <a:latin typeface="Engram Warsaw Light" pitchFamily="2" charset="-18"/>
              </a:rPr>
              <a:t>wg znowelizowanej ustawy </a:t>
            </a:r>
          </a:p>
          <a:p>
            <a:pPr marL="0" indent="0" algn="r">
              <a:spcBef>
                <a:spcPts val="0"/>
              </a:spcBef>
              <a:buNone/>
            </a:pPr>
            <a:r>
              <a:rPr lang="pl-PL" sz="2000" dirty="0">
                <a:latin typeface="Engram Warsaw Light" pitchFamily="2" charset="-18"/>
              </a:rPr>
              <a:t>o zagospodarowaniu i planowaniu przestrzennym</a:t>
            </a:r>
            <a:endParaRPr lang="pl-PL" sz="2000" dirty="0">
              <a:latin typeface="Engram Warsaw Medium" pitchFamily="2" charset="-18"/>
            </a:endParaRPr>
          </a:p>
          <a:p>
            <a:pPr algn="r"/>
            <a:endParaRPr lang="pl-PL" sz="2000" dirty="0">
              <a:latin typeface="Engram Warsaw Medium" pitchFamily="2" charset="-18"/>
            </a:endParaRPr>
          </a:p>
        </p:txBody>
      </p:sp>
      <p:cxnSp>
        <p:nvCxnSpPr>
          <p:cNvPr id="7" name="Łącznik prosty 6"/>
          <p:cNvCxnSpPr/>
          <p:nvPr/>
        </p:nvCxnSpPr>
        <p:spPr>
          <a:xfrm flipV="1">
            <a:off x="3260615" y="3510457"/>
            <a:ext cx="5965272" cy="8946"/>
          </a:xfrm>
          <a:prstGeom prst="line">
            <a:avLst/>
          </a:prstGeom>
          <a:ln w="2222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27742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9" name="Symbol zastępczy tekstu 2"/>
          <p:cNvSpPr txBox="1">
            <a:spLocks/>
          </p:cNvSpPr>
          <p:nvPr/>
        </p:nvSpPr>
        <p:spPr>
          <a:xfrm>
            <a:off x="389622" y="619125"/>
            <a:ext cx="4902307" cy="5895975"/>
          </a:xfrm>
          <a:prstGeom prst="rect">
            <a:avLst/>
          </a:prstGeom>
        </p:spPr>
        <p:txBody>
          <a:bodyPr/>
          <a:lstStyle>
            <a:lvl1pPr marL="228604" indent="-228604" algn="l" defTabSz="914411" rtl="0" eaLnBrk="1" latinLnBrk="0" hangingPunct="1">
              <a:lnSpc>
                <a:spcPct val="125000"/>
              </a:lnSpc>
              <a:spcBef>
                <a:spcPts val="1001"/>
              </a:spcBef>
              <a:buFont typeface="Arial" panose="020B0604020202020204" pitchFamily="34" charset="0"/>
              <a:buChar char="•"/>
              <a:defRPr sz="1500" kern="1200">
                <a:solidFill>
                  <a:schemeClr val="tx1"/>
                </a:solidFill>
                <a:latin typeface="Calibri" panose="020F0502020204030204" pitchFamily="34" charset="0"/>
                <a:ea typeface="+mn-ea"/>
                <a:cs typeface="+mn-cs"/>
              </a:defRPr>
            </a:lvl1pPr>
            <a:lvl2pPr marL="685809"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Calibri" panose="020F0502020204030204" pitchFamily="34" charset="0"/>
                <a:ea typeface="+mn-ea"/>
                <a:cs typeface="+mn-cs"/>
              </a:defRPr>
            </a:lvl2pPr>
            <a:lvl3pPr marL="1143015"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Calibri" panose="020F0502020204030204" pitchFamily="34" charset="0"/>
                <a:ea typeface="+mn-ea"/>
                <a:cs typeface="+mn-cs"/>
              </a:defRPr>
            </a:lvl3pPr>
            <a:lvl4pPr marL="1600221"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Calibri" panose="020F0502020204030204" pitchFamily="34" charset="0"/>
                <a:ea typeface="+mn-ea"/>
                <a:cs typeface="+mn-cs"/>
              </a:defRPr>
            </a:lvl4pPr>
            <a:lvl5pPr marL="2057427" indent="-228604" algn="l" defTabSz="914411" rtl="0" eaLnBrk="1" latinLnBrk="0" hangingPunct="1">
              <a:lnSpc>
                <a:spcPct val="125000"/>
              </a:lnSpc>
              <a:spcBef>
                <a:spcPts val="500"/>
              </a:spcBef>
              <a:buFont typeface="Arial" panose="020B0604020202020204" pitchFamily="34" charset="0"/>
              <a:buChar char="•"/>
              <a:defRPr sz="1500" kern="1200">
                <a:solidFill>
                  <a:schemeClr val="tx1"/>
                </a:solidFill>
                <a:latin typeface="Calibri" panose="020F0502020204030204" pitchFamily="34" charset="0"/>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a:lstStyle>
          <a:p>
            <a:pPr marL="360000" lvl="1">
              <a:lnSpc>
                <a:spcPct val="100000"/>
              </a:lnSpc>
              <a:spcBef>
                <a:spcPts val="800"/>
              </a:spcBef>
              <a:spcAft>
                <a:spcPts val="300"/>
              </a:spcAft>
              <a:buFont typeface="+mj-lt"/>
              <a:buAutoNum type="alphaUcPeriod"/>
            </a:pPr>
            <a:r>
              <a:rPr lang="pl-PL" sz="1200" b="1" dirty="0">
                <a:latin typeface="+mj-lt"/>
              </a:rPr>
              <a:t>podział miasta na strefy planistyczne</a:t>
            </a:r>
          </a:p>
          <a:p>
            <a:pPr marL="540000" lvl="2">
              <a:lnSpc>
                <a:spcPct val="100000"/>
              </a:lnSpc>
              <a:spcBef>
                <a:spcPts val="800"/>
              </a:spcBef>
              <a:spcAft>
                <a:spcPts val="300"/>
              </a:spcAft>
              <a:buClr>
                <a:srgbClr val="006EDC"/>
              </a:buClr>
              <a:buSzPct val="150000"/>
            </a:pPr>
            <a:r>
              <a:rPr lang="pl-PL" sz="1200" dirty="0">
                <a:latin typeface="+mj-lt"/>
              </a:rPr>
              <a:t>określą funkcje dla poszczególnych obszarów miasta;</a:t>
            </a:r>
          </a:p>
          <a:p>
            <a:pPr marL="540000" lvl="2">
              <a:lnSpc>
                <a:spcPct val="100000"/>
              </a:lnSpc>
              <a:spcBef>
                <a:spcPts val="800"/>
              </a:spcBef>
              <a:spcAft>
                <a:spcPts val="300"/>
              </a:spcAft>
              <a:buClr>
                <a:srgbClr val="006EDC"/>
              </a:buClr>
              <a:buSzPct val="150000"/>
            </a:pPr>
            <a:r>
              <a:rPr lang="pl-PL" sz="1200" dirty="0">
                <a:latin typeface="+mj-lt"/>
              </a:rPr>
              <a:t>katalog stref określa ustawa, a funkcje jakie będzie można wskazać w poszczególnych strefach </a:t>
            </a:r>
            <a:br>
              <a:rPr lang="pl-PL" sz="1200" dirty="0">
                <a:latin typeface="+mj-lt"/>
              </a:rPr>
            </a:br>
            <a:r>
              <a:rPr lang="pl-PL" sz="1200" dirty="0">
                <a:latin typeface="+mj-lt"/>
              </a:rPr>
              <a:t>określa rozporządzenie ministra; </a:t>
            </a:r>
          </a:p>
          <a:p>
            <a:pPr marL="540000" lvl="2">
              <a:lnSpc>
                <a:spcPct val="100000"/>
              </a:lnSpc>
              <a:spcBef>
                <a:spcPts val="800"/>
              </a:spcBef>
              <a:spcAft>
                <a:spcPts val="300"/>
              </a:spcAft>
              <a:buClr>
                <a:srgbClr val="006EDC"/>
              </a:buClr>
              <a:buSzPct val="150000"/>
            </a:pPr>
            <a:r>
              <a:rPr lang="pl-PL" sz="1200" dirty="0">
                <a:latin typeface="+mj-lt"/>
              </a:rPr>
              <a:t>możliwości określania funkcji będą znacznie usztywnione w porównaniu ze studium.</a:t>
            </a:r>
          </a:p>
          <a:p>
            <a:pPr marL="360000" lvl="1">
              <a:lnSpc>
                <a:spcPct val="100000"/>
              </a:lnSpc>
              <a:spcBef>
                <a:spcPts val="800"/>
              </a:spcBef>
              <a:spcAft>
                <a:spcPts val="300"/>
              </a:spcAft>
              <a:buFont typeface="+mj-lt"/>
              <a:buAutoNum type="alphaUcPeriod"/>
            </a:pPr>
            <a:r>
              <a:rPr lang="pl-PL" sz="1200" b="1" dirty="0">
                <a:latin typeface="+mj-lt"/>
              </a:rPr>
              <a:t>obszar uzupełnienia zabudowy </a:t>
            </a:r>
            <a:r>
              <a:rPr lang="pl-PL" sz="1200" dirty="0">
                <a:latin typeface="+mj-lt"/>
              </a:rPr>
              <a:t>(element fakultatywny)</a:t>
            </a:r>
          </a:p>
          <a:p>
            <a:pPr marL="540000" lvl="2">
              <a:lnSpc>
                <a:spcPct val="100000"/>
              </a:lnSpc>
              <a:spcBef>
                <a:spcPts val="800"/>
              </a:spcBef>
              <a:spcAft>
                <a:spcPts val="300"/>
              </a:spcAft>
              <a:buClr>
                <a:srgbClr val="006EDC"/>
              </a:buClr>
              <a:buSzPct val="150000"/>
            </a:pPr>
            <a:r>
              <a:rPr lang="pl-PL" sz="1200" dirty="0">
                <a:latin typeface="+mj-lt"/>
              </a:rPr>
              <a:t>określi, na jakim obszarze będzie dopuszczone wydawanie decyzji o warunkach zabudowy </a:t>
            </a:r>
            <a:br>
              <a:rPr lang="pl-PL" sz="1200" dirty="0">
                <a:latin typeface="+mj-lt"/>
              </a:rPr>
            </a:br>
            <a:r>
              <a:rPr lang="pl-PL" sz="1200" dirty="0">
                <a:latin typeface="+mj-lt"/>
              </a:rPr>
              <a:t>(w sytuacji braku planu miejscowego);</a:t>
            </a:r>
          </a:p>
          <a:p>
            <a:pPr marL="540000" lvl="2">
              <a:lnSpc>
                <a:spcPct val="100000"/>
              </a:lnSpc>
              <a:spcBef>
                <a:spcPts val="800"/>
              </a:spcBef>
              <a:spcAft>
                <a:spcPts val="300"/>
              </a:spcAft>
              <a:buClr>
                <a:srgbClr val="006EDC"/>
              </a:buClr>
              <a:buSzPct val="150000"/>
            </a:pPr>
            <a:r>
              <a:rPr lang="pl-PL" sz="1200" dirty="0">
                <a:latin typeface="+mj-lt"/>
              </a:rPr>
              <a:t>sposób wyznaczania obszaru uzupełnienia zabudowy określa rozporządzenie ministra.</a:t>
            </a:r>
          </a:p>
          <a:p>
            <a:pPr marL="360000" lvl="1">
              <a:lnSpc>
                <a:spcPct val="100000"/>
              </a:lnSpc>
              <a:spcBef>
                <a:spcPts val="800"/>
              </a:spcBef>
              <a:spcAft>
                <a:spcPts val="300"/>
              </a:spcAft>
              <a:buFont typeface="+mj-lt"/>
              <a:buAutoNum type="alphaUcPeriod"/>
            </a:pPr>
            <a:r>
              <a:rPr lang="pl-PL" sz="1200" b="1" dirty="0">
                <a:latin typeface="+mj-lt"/>
              </a:rPr>
              <a:t>obszar zabudowy śródmiejskiej</a:t>
            </a:r>
            <a:r>
              <a:rPr lang="pl-PL" sz="1200" dirty="0">
                <a:latin typeface="+mj-lt"/>
              </a:rPr>
              <a:t> (element fakultatywny)</a:t>
            </a:r>
          </a:p>
          <a:p>
            <a:pPr marL="360000" lvl="1">
              <a:lnSpc>
                <a:spcPct val="100000"/>
              </a:lnSpc>
              <a:spcBef>
                <a:spcPts val="800"/>
              </a:spcBef>
              <a:spcAft>
                <a:spcPts val="300"/>
              </a:spcAft>
              <a:buFont typeface="+mj-lt"/>
              <a:buAutoNum type="alphaUcPeriod"/>
            </a:pPr>
            <a:r>
              <a:rPr lang="pl-PL" sz="1200" b="1" dirty="0">
                <a:latin typeface="+mj-lt"/>
              </a:rPr>
              <a:t>gminne standardy urbanistyczne</a:t>
            </a:r>
          </a:p>
          <a:p>
            <a:pPr marL="540000" lvl="2">
              <a:lnSpc>
                <a:spcPct val="100000"/>
              </a:lnSpc>
              <a:spcBef>
                <a:spcPts val="800"/>
              </a:spcBef>
              <a:spcAft>
                <a:spcPts val="300"/>
              </a:spcAft>
              <a:buClr>
                <a:srgbClr val="006EDC"/>
              </a:buClr>
              <a:buSzPct val="150000"/>
            </a:pPr>
            <a:r>
              <a:rPr lang="pl-PL" sz="1200" dirty="0">
                <a:latin typeface="+mj-lt"/>
              </a:rPr>
              <a:t>określą dokładny profil funkcjonalny i wskaźniki urbanistyczne dla poszczególnych stref planistycznych;</a:t>
            </a:r>
          </a:p>
          <a:p>
            <a:pPr marL="540000" lvl="2">
              <a:lnSpc>
                <a:spcPct val="100000"/>
              </a:lnSpc>
              <a:spcBef>
                <a:spcPts val="800"/>
              </a:spcBef>
              <a:spcAft>
                <a:spcPts val="300"/>
              </a:spcAft>
              <a:buClr>
                <a:srgbClr val="006EDC"/>
              </a:buClr>
              <a:buSzPct val="150000"/>
            </a:pPr>
            <a:r>
              <a:rPr lang="pl-PL" sz="1200" dirty="0">
                <a:latin typeface="+mj-lt"/>
              </a:rPr>
              <a:t>można w nich określić również standardy dostępności infrastruktury społecznej;</a:t>
            </a:r>
          </a:p>
          <a:p>
            <a:pPr marL="540000" lvl="2">
              <a:lnSpc>
                <a:spcPct val="100000"/>
              </a:lnSpc>
              <a:spcBef>
                <a:spcPts val="800"/>
              </a:spcBef>
              <a:spcAft>
                <a:spcPts val="300"/>
              </a:spcAft>
              <a:buClr>
                <a:srgbClr val="006EDC"/>
              </a:buClr>
              <a:buSzPct val="150000"/>
            </a:pPr>
            <a:r>
              <a:rPr lang="pl-PL" sz="1200" dirty="0">
                <a:latin typeface="+mj-lt"/>
              </a:rPr>
              <a:t>standardy dostępności określą maksymalną odległość od wybranych rodzajów obiektów infrastruktury społecznej.</a:t>
            </a:r>
          </a:p>
        </p:txBody>
      </p:sp>
      <p:grpSp>
        <p:nvGrpSpPr>
          <p:cNvPr id="48" name="Grupa 47"/>
          <p:cNvGrpSpPr/>
          <p:nvPr/>
        </p:nvGrpSpPr>
        <p:grpSpPr>
          <a:xfrm>
            <a:off x="6315740" y="5745659"/>
            <a:ext cx="5876259" cy="769441"/>
            <a:chOff x="6594288" y="5908085"/>
            <a:chExt cx="5429377" cy="769441"/>
          </a:xfrm>
        </p:grpSpPr>
        <p:sp>
          <p:nvSpPr>
            <p:cNvPr id="2" name="Prostokąt 1"/>
            <p:cNvSpPr/>
            <p:nvPr/>
          </p:nvSpPr>
          <p:spPr>
            <a:xfrm>
              <a:off x="6594288" y="5959021"/>
              <a:ext cx="5059942" cy="718505"/>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7" name="Prostokąt 46"/>
            <p:cNvSpPr/>
            <p:nvPr/>
          </p:nvSpPr>
          <p:spPr>
            <a:xfrm>
              <a:off x="7061678" y="5995107"/>
              <a:ext cx="4961987" cy="646331"/>
            </a:xfrm>
            <a:prstGeom prst="rect">
              <a:avLst/>
            </a:prstGeom>
          </p:spPr>
          <p:txBody>
            <a:bodyPr wrap="square">
              <a:spAutoFit/>
            </a:bodyPr>
            <a:lstStyle/>
            <a:p>
              <a:pPr>
                <a:spcBef>
                  <a:spcPts val="800"/>
                </a:spcBef>
                <a:spcAft>
                  <a:spcPts val="300"/>
                </a:spcAft>
              </a:pPr>
              <a:r>
                <a:rPr lang="pl-PL" sz="1200" b="1" dirty="0">
                  <a:latin typeface="+mj-lt"/>
                  <a:cs typeface="Calibri" panose="020F0502020204030204" pitchFamily="34" charset="0"/>
                </a:rPr>
                <a:t>WAŻNE: </a:t>
              </a:r>
              <a:r>
                <a:rPr lang="pl-PL" sz="1200" dirty="0">
                  <a:latin typeface="+mj-lt"/>
                  <a:cs typeface="Calibri" panose="020F0502020204030204" pitchFamily="34" charset="0"/>
                </a:rPr>
                <a:t>Plan ogólny będzie miał postać cyfrowych danych </a:t>
              </a:r>
              <a:br>
                <a:rPr lang="pl-PL" sz="1200" dirty="0">
                  <a:latin typeface="+mj-lt"/>
                  <a:cs typeface="Calibri" panose="020F0502020204030204" pitchFamily="34" charset="0"/>
                </a:rPr>
              </a:br>
              <a:r>
                <a:rPr lang="pl-PL" sz="1200" dirty="0">
                  <a:latin typeface="+mj-lt"/>
                  <a:cs typeface="Calibri" panose="020F0502020204030204" pitchFamily="34" charset="0"/>
                </a:rPr>
                <a:t>przestrzennych – obiektów opisanych poprzez współrzędne </a:t>
              </a:r>
              <a:br>
                <a:rPr lang="pl-PL" sz="1200" dirty="0">
                  <a:latin typeface="+mj-lt"/>
                  <a:cs typeface="Calibri" panose="020F0502020204030204" pitchFamily="34" charset="0"/>
                </a:rPr>
              </a:br>
              <a:r>
                <a:rPr lang="pl-PL" sz="1200" dirty="0">
                  <a:latin typeface="+mj-lt"/>
                  <a:cs typeface="Calibri" panose="020F0502020204030204" pitchFamily="34" charset="0"/>
                </a:rPr>
                <a:t>geograficzne i atrybuty z przypisanymi wartościami.</a:t>
              </a:r>
            </a:p>
          </p:txBody>
        </p:sp>
        <p:sp>
          <p:nvSpPr>
            <p:cNvPr id="100" name="pole tekstowe 99"/>
            <p:cNvSpPr txBox="1"/>
            <p:nvPr/>
          </p:nvSpPr>
          <p:spPr>
            <a:xfrm>
              <a:off x="6720803" y="5908085"/>
              <a:ext cx="288080" cy="769441"/>
            </a:xfrm>
            <a:prstGeom prst="rect">
              <a:avLst/>
            </a:prstGeom>
            <a:noFill/>
          </p:spPr>
          <p:txBody>
            <a:bodyPr wrap="square" rtlCol="0">
              <a:spAutoFit/>
            </a:bodyPr>
            <a:lstStyle/>
            <a:p>
              <a:pPr algn="ctr"/>
              <a:r>
                <a:rPr lang="pl-PL" sz="4400" dirty="0">
                  <a:effectLst>
                    <a:glow rad="127000">
                      <a:schemeClr val="bg1"/>
                    </a:glow>
                  </a:effectLst>
                  <a:latin typeface="Engram Warsaw Black" pitchFamily="2" charset="-18"/>
                  <a:cs typeface="Calibri" panose="020F0502020204030204" pitchFamily="34" charset="0"/>
                </a:rPr>
                <a:t>!</a:t>
              </a:r>
            </a:p>
          </p:txBody>
        </p:sp>
      </p:grpSp>
      <p:grpSp>
        <p:nvGrpSpPr>
          <p:cNvPr id="3" name="Grupa 2"/>
          <p:cNvGrpSpPr/>
          <p:nvPr/>
        </p:nvGrpSpPr>
        <p:grpSpPr>
          <a:xfrm>
            <a:off x="6215294" y="964232"/>
            <a:ext cx="1905071" cy="1859604"/>
            <a:chOff x="6215294" y="964232"/>
            <a:chExt cx="1905071" cy="1859604"/>
          </a:xfrm>
        </p:grpSpPr>
        <p:pic>
          <p:nvPicPr>
            <p:cNvPr id="8" name="Obraz 7"/>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23393" y="1113899"/>
              <a:ext cx="1796972" cy="1709937"/>
            </a:xfrm>
            <a:prstGeom prst="rect">
              <a:avLst/>
            </a:prstGeom>
          </p:spPr>
        </p:pic>
        <p:sp>
          <p:nvSpPr>
            <p:cNvPr id="97" name="pole tekstowe 96"/>
            <p:cNvSpPr txBox="1"/>
            <p:nvPr/>
          </p:nvSpPr>
          <p:spPr>
            <a:xfrm>
              <a:off x="6215294" y="964232"/>
              <a:ext cx="530506" cy="646331"/>
            </a:xfrm>
            <a:prstGeom prst="rect">
              <a:avLst/>
            </a:prstGeom>
            <a:noFill/>
          </p:spPr>
          <p:txBody>
            <a:bodyPr wrap="square" rtlCol="0">
              <a:spAutoFit/>
            </a:bodyPr>
            <a:lstStyle/>
            <a:p>
              <a:r>
                <a:rPr lang="pl-PL" sz="3600">
                  <a:solidFill>
                    <a:srgbClr val="006EDC"/>
                  </a:solidFill>
                  <a:effectLst>
                    <a:glow rad="127000">
                      <a:schemeClr val="bg1"/>
                    </a:glow>
                  </a:effectLst>
                  <a:cs typeface="Calibri" panose="020F0502020204030204" pitchFamily="34" charset="0"/>
                </a:rPr>
                <a:t>A</a:t>
              </a:r>
            </a:p>
          </p:txBody>
        </p:sp>
      </p:grpSp>
      <p:grpSp>
        <p:nvGrpSpPr>
          <p:cNvPr id="4" name="Grupa 3"/>
          <p:cNvGrpSpPr/>
          <p:nvPr/>
        </p:nvGrpSpPr>
        <p:grpSpPr>
          <a:xfrm>
            <a:off x="8018868" y="927150"/>
            <a:ext cx="1961031" cy="1919507"/>
            <a:chOff x="8018868" y="927150"/>
            <a:chExt cx="1961031" cy="1919507"/>
          </a:xfrm>
        </p:grpSpPr>
        <p:pic>
          <p:nvPicPr>
            <p:cNvPr id="9" name="Obraz 8"/>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280576" y="1091080"/>
              <a:ext cx="1699323" cy="1755577"/>
            </a:xfrm>
            <a:prstGeom prst="rect">
              <a:avLst/>
            </a:prstGeom>
          </p:spPr>
        </p:pic>
        <p:sp>
          <p:nvSpPr>
            <p:cNvPr id="101" name="pole tekstowe 100"/>
            <p:cNvSpPr txBox="1"/>
            <p:nvPr/>
          </p:nvSpPr>
          <p:spPr>
            <a:xfrm>
              <a:off x="8018868" y="927150"/>
              <a:ext cx="530506" cy="646331"/>
            </a:xfrm>
            <a:prstGeom prst="rect">
              <a:avLst/>
            </a:prstGeom>
            <a:noFill/>
          </p:spPr>
          <p:txBody>
            <a:bodyPr wrap="square" rtlCol="0">
              <a:spAutoFit/>
            </a:bodyPr>
            <a:lstStyle/>
            <a:p>
              <a:r>
                <a:rPr lang="pl-PL" sz="3600">
                  <a:solidFill>
                    <a:srgbClr val="006EDC"/>
                  </a:solidFill>
                  <a:effectLst>
                    <a:glow rad="127000">
                      <a:schemeClr val="bg1"/>
                    </a:glow>
                  </a:effectLst>
                  <a:cs typeface="Calibri" panose="020F0502020204030204" pitchFamily="34" charset="0"/>
                </a:rPr>
                <a:t>B</a:t>
              </a:r>
            </a:p>
          </p:txBody>
        </p:sp>
      </p:grpSp>
      <p:grpSp>
        <p:nvGrpSpPr>
          <p:cNvPr id="5" name="Grupa 4"/>
          <p:cNvGrpSpPr/>
          <p:nvPr/>
        </p:nvGrpSpPr>
        <p:grpSpPr>
          <a:xfrm>
            <a:off x="9826969" y="940719"/>
            <a:ext cx="2054773" cy="1879493"/>
            <a:chOff x="9826969" y="940719"/>
            <a:chExt cx="2054773" cy="1879493"/>
          </a:xfrm>
        </p:grpSpPr>
        <p:pic>
          <p:nvPicPr>
            <p:cNvPr id="7" name="Obraz 6"/>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147392" y="1079494"/>
              <a:ext cx="1734350" cy="1740718"/>
            </a:xfrm>
            <a:prstGeom prst="rect">
              <a:avLst/>
            </a:prstGeom>
          </p:spPr>
        </p:pic>
        <p:sp>
          <p:nvSpPr>
            <p:cNvPr id="102" name="pole tekstowe 101"/>
            <p:cNvSpPr txBox="1"/>
            <p:nvPr/>
          </p:nvSpPr>
          <p:spPr>
            <a:xfrm>
              <a:off x="9826969" y="940719"/>
              <a:ext cx="530506" cy="646331"/>
            </a:xfrm>
            <a:prstGeom prst="rect">
              <a:avLst/>
            </a:prstGeom>
            <a:noFill/>
          </p:spPr>
          <p:txBody>
            <a:bodyPr wrap="square" rtlCol="0">
              <a:spAutoFit/>
            </a:bodyPr>
            <a:lstStyle/>
            <a:p>
              <a:r>
                <a:rPr lang="pl-PL" sz="3600">
                  <a:solidFill>
                    <a:srgbClr val="006EDC"/>
                  </a:solidFill>
                  <a:effectLst>
                    <a:glow rad="127000">
                      <a:schemeClr val="bg1"/>
                    </a:glow>
                  </a:effectLst>
                  <a:cs typeface="Calibri" panose="020F0502020204030204" pitchFamily="34" charset="0"/>
                </a:rPr>
                <a:t>C</a:t>
              </a:r>
            </a:p>
          </p:txBody>
        </p:sp>
      </p:grpSp>
      <p:sp>
        <p:nvSpPr>
          <p:cNvPr id="31" name="Tytuł 1"/>
          <p:cNvSpPr txBox="1">
            <a:spLocks/>
          </p:cNvSpPr>
          <p:nvPr/>
        </p:nvSpPr>
        <p:spPr>
          <a:xfrm>
            <a:off x="350842" y="121763"/>
            <a:ext cx="5074416" cy="497362"/>
          </a:xfrm>
          <a:prstGeom prst="rect">
            <a:avLst/>
          </a:prstGeom>
        </p:spPr>
        <p:txBody>
          <a:bodyPr anchor="ctr">
            <a:no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r>
              <a:rPr lang="pl-PL" sz="2000" b="1" dirty="0">
                <a:solidFill>
                  <a:srgbClr val="006EDC"/>
                </a:solidFill>
                <a:latin typeface="Engram Warsaw Medium" pitchFamily="2" charset="-18"/>
              </a:rPr>
              <a:t>Zakres planu ogólnego</a:t>
            </a:r>
          </a:p>
        </p:txBody>
      </p:sp>
      <p:sp>
        <p:nvSpPr>
          <p:cNvPr id="32" name="Tytuł 1"/>
          <p:cNvSpPr txBox="1">
            <a:spLocks/>
          </p:cNvSpPr>
          <p:nvPr/>
        </p:nvSpPr>
        <p:spPr>
          <a:xfrm>
            <a:off x="6096000" y="127281"/>
            <a:ext cx="5867400" cy="568044"/>
          </a:xfrm>
          <a:prstGeom prst="rect">
            <a:avLst/>
          </a:prstGeom>
          <a:solidFill>
            <a:srgbClr val="006EDC"/>
          </a:solidFill>
        </p:spPr>
        <p:txBody>
          <a:bodyPr anchor="ctr">
            <a:no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pPr algn="ctr"/>
            <a:r>
              <a:rPr lang="pl-PL" sz="2000" b="1" dirty="0">
                <a:solidFill>
                  <a:schemeClr val="bg1"/>
                </a:solidFill>
                <a:latin typeface="Engram Warsaw Medium" pitchFamily="2" charset="-18"/>
              </a:rPr>
              <a:t>Plan ogólny</a:t>
            </a:r>
          </a:p>
        </p:txBody>
      </p:sp>
      <p:grpSp>
        <p:nvGrpSpPr>
          <p:cNvPr id="10" name="Grupa 9"/>
          <p:cNvGrpSpPr/>
          <p:nvPr/>
        </p:nvGrpSpPr>
        <p:grpSpPr>
          <a:xfrm>
            <a:off x="6215294" y="2671683"/>
            <a:ext cx="9751025" cy="2915273"/>
            <a:chOff x="6215294" y="2671683"/>
            <a:chExt cx="9751025" cy="2915273"/>
          </a:xfrm>
        </p:grpSpPr>
        <p:grpSp>
          <p:nvGrpSpPr>
            <p:cNvPr id="51" name="Grupa 50"/>
            <p:cNvGrpSpPr/>
            <p:nvPr/>
          </p:nvGrpSpPr>
          <p:grpSpPr>
            <a:xfrm>
              <a:off x="6215294" y="2671683"/>
              <a:ext cx="5576864" cy="2915273"/>
              <a:chOff x="6259289" y="2388247"/>
              <a:chExt cx="5576864" cy="2915273"/>
            </a:xfrm>
          </p:grpSpPr>
          <p:sp>
            <p:nvSpPr>
              <p:cNvPr id="15" name="Prostokąt 14"/>
              <p:cNvSpPr/>
              <p:nvPr/>
            </p:nvSpPr>
            <p:spPr>
              <a:xfrm>
                <a:off x="6359735" y="2964618"/>
                <a:ext cx="5476418" cy="2338902"/>
              </a:xfrm>
              <a:prstGeom prst="rect">
                <a:avLst/>
              </a:prstGeom>
              <a:solidFill>
                <a:schemeClr val="bg1"/>
              </a:solidFill>
              <a:ln w="12700">
                <a:solidFill>
                  <a:srgbClr val="66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1000" dirty="0">
                    <a:solidFill>
                      <a:schemeClr val="tx1"/>
                    </a:solidFill>
                    <a:latin typeface="+mj-lt"/>
                  </a:rPr>
                  <a:t>	</a:t>
                </a:r>
              </a:p>
              <a:p>
                <a:endParaRPr lang="pl-PL" sz="1000" dirty="0">
                  <a:solidFill>
                    <a:schemeClr val="tx1"/>
                  </a:solidFill>
                  <a:latin typeface="Calibri" panose="020F0502020204030204" pitchFamily="34" charset="0"/>
                </a:endParaRPr>
              </a:p>
              <a:p>
                <a:r>
                  <a:rPr lang="pl-PL" sz="1000" b="1" dirty="0">
                    <a:solidFill>
                      <a:schemeClr val="tx1"/>
                    </a:solidFill>
                    <a:latin typeface="+mj-lt"/>
                  </a:rPr>
                  <a:t>        1SW	</a:t>
                </a:r>
                <a:r>
                  <a:rPr lang="pl-PL" sz="1000" dirty="0">
                    <a:solidFill>
                      <a:schemeClr val="tx1"/>
                    </a:solidFill>
                    <a:latin typeface="+mj-lt"/>
                  </a:rPr>
                  <a:t>			</a:t>
                </a:r>
              </a:p>
              <a:p>
                <a:endParaRPr lang="pl-PL" sz="1000" b="1" dirty="0">
                  <a:solidFill>
                    <a:schemeClr val="tx1"/>
                  </a:solidFill>
                  <a:latin typeface="+mj-lt"/>
                </a:endParaRPr>
              </a:p>
              <a:p>
                <a:r>
                  <a:rPr lang="pl-PL" sz="1000" b="1" dirty="0">
                    <a:solidFill>
                      <a:schemeClr val="tx1"/>
                    </a:solidFill>
                    <a:latin typeface="+mj-lt"/>
                  </a:rPr>
                  <a:t>        2SW</a:t>
                </a:r>
              </a:p>
              <a:p>
                <a:endParaRPr lang="pl-PL" sz="1000" b="1" dirty="0">
                  <a:solidFill>
                    <a:schemeClr val="tx1"/>
                  </a:solidFill>
                  <a:latin typeface="+mj-lt"/>
                </a:endParaRPr>
              </a:p>
              <a:p>
                <a:r>
                  <a:rPr lang="pl-PL" sz="1000" b="1" dirty="0">
                    <a:solidFill>
                      <a:schemeClr val="tx1"/>
                    </a:solidFill>
                    <a:latin typeface="+mj-lt"/>
                  </a:rPr>
                  <a:t>        1SJ</a:t>
                </a:r>
              </a:p>
              <a:p>
                <a:endParaRPr lang="pl-PL" sz="1000" dirty="0">
                  <a:solidFill>
                    <a:schemeClr val="tx1"/>
                  </a:solidFill>
                  <a:latin typeface="+mj-lt"/>
                </a:endParaRPr>
              </a:p>
              <a:p>
                <a:r>
                  <a:rPr lang="pl-PL" sz="1000" b="1" dirty="0">
                    <a:solidFill>
                      <a:schemeClr val="tx1"/>
                    </a:solidFill>
                    <a:latin typeface="+mj-lt"/>
                  </a:rPr>
                  <a:t>        1SU</a:t>
                </a:r>
              </a:p>
              <a:p>
                <a:endParaRPr lang="pl-PL" sz="1000" b="1" dirty="0">
                  <a:solidFill>
                    <a:schemeClr val="tx1"/>
                  </a:solidFill>
                  <a:latin typeface="+mj-lt"/>
                </a:endParaRPr>
              </a:p>
              <a:p>
                <a:r>
                  <a:rPr lang="pl-PL" sz="1000" b="1" dirty="0">
                    <a:solidFill>
                      <a:schemeClr val="tx1"/>
                    </a:solidFill>
                    <a:latin typeface="+mj-lt"/>
                  </a:rPr>
                  <a:t>        1SN</a:t>
                </a:r>
              </a:p>
              <a:p>
                <a:endParaRPr lang="pl-PL" sz="1000" b="1" dirty="0">
                  <a:solidFill>
                    <a:schemeClr val="tx1"/>
                  </a:solidFill>
                  <a:latin typeface="+mj-lt"/>
                </a:endParaRPr>
              </a:p>
              <a:p>
                <a:r>
                  <a:rPr lang="pl-PL" sz="1000" b="1" dirty="0">
                    <a:solidFill>
                      <a:schemeClr val="tx1"/>
                    </a:solidFill>
                    <a:latin typeface="+mj-lt"/>
                  </a:rPr>
                  <a:t>            …</a:t>
                </a:r>
              </a:p>
            </p:txBody>
          </p:sp>
          <p:cxnSp>
            <p:nvCxnSpPr>
              <p:cNvPr id="13" name="Łącznik prosty 12"/>
              <p:cNvCxnSpPr/>
              <p:nvPr/>
            </p:nvCxnSpPr>
            <p:spPr>
              <a:xfrm>
                <a:off x="7210313" y="3056980"/>
                <a:ext cx="0" cy="2158812"/>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Łącznik prosty 89"/>
              <p:cNvCxnSpPr/>
              <p:nvPr/>
            </p:nvCxnSpPr>
            <p:spPr>
              <a:xfrm>
                <a:off x="8664538" y="3056980"/>
                <a:ext cx="0" cy="2158812"/>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Łącznik prosty 90"/>
              <p:cNvCxnSpPr/>
              <p:nvPr/>
            </p:nvCxnSpPr>
            <p:spPr>
              <a:xfrm>
                <a:off x="9980692" y="3056980"/>
                <a:ext cx="0" cy="2158812"/>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Łącznik prosty 91"/>
              <p:cNvCxnSpPr/>
              <p:nvPr/>
            </p:nvCxnSpPr>
            <p:spPr>
              <a:xfrm>
                <a:off x="10935899" y="3056980"/>
                <a:ext cx="0" cy="2158812"/>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Łącznik prosty 92"/>
              <p:cNvCxnSpPr/>
              <p:nvPr/>
            </p:nvCxnSpPr>
            <p:spPr>
              <a:xfrm>
                <a:off x="11836152" y="3056980"/>
                <a:ext cx="0" cy="2158812"/>
              </a:xfrm>
              <a:prstGeom prst="line">
                <a:avLst/>
              </a:prstGeom>
            </p:spPr>
            <p:style>
              <a:lnRef idx="1">
                <a:schemeClr val="accent1"/>
              </a:lnRef>
              <a:fillRef idx="0">
                <a:schemeClr val="accent1"/>
              </a:fillRef>
              <a:effectRef idx="0">
                <a:schemeClr val="accent1"/>
              </a:effectRef>
              <a:fontRef idx="minor">
                <a:schemeClr val="tx1"/>
              </a:fontRef>
            </p:style>
          </p:cxnSp>
          <p:sp>
            <p:nvSpPr>
              <p:cNvPr id="86" name="pole tekstowe 85"/>
              <p:cNvSpPr txBox="1"/>
              <p:nvPr/>
            </p:nvSpPr>
            <p:spPr>
              <a:xfrm>
                <a:off x="6259289" y="2388247"/>
                <a:ext cx="530506" cy="646331"/>
              </a:xfrm>
              <a:prstGeom prst="rect">
                <a:avLst/>
              </a:prstGeom>
              <a:noFill/>
            </p:spPr>
            <p:txBody>
              <a:bodyPr wrap="square" rtlCol="0">
                <a:spAutoFit/>
              </a:bodyPr>
              <a:lstStyle/>
              <a:p>
                <a:r>
                  <a:rPr lang="pl-PL" sz="3600" dirty="0">
                    <a:solidFill>
                      <a:srgbClr val="006EDC"/>
                    </a:solidFill>
                    <a:effectLst>
                      <a:glow rad="127000">
                        <a:schemeClr val="bg1"/>
                      </a:glow>
                    </a:effectLst>
                    <a:cs typeface="Calibri" panose="020F0502020204030204" pitchFamily="34" charset="0"/>
                  </a:rPr>
                  <a:t>D</a:t>
                </a:r>
              </a:p>
            </p:txBody>
          </p:sp>
          <p:grpSp>
            <p:nvGrpSpPr>
              <p:cNvPr id="50" name="Grupa 49"/>
              <p:cNvGrpSpPr/>
              <p:nvPr/>
            </p:nvGrpSpPr>
            <p:grpSpPr>
              <a:xfrm>
                <a:off x="6443427" y="3352289"/>
                <a:ext cx="5254196" cy="1588560"/>
                <a:chOff x="6443427" y="3352289"/>
                <a:chExt cx="6944974" cy="1588560"/>
              </a:xfrm>
            </p:grpSpPr>
            <p:cxnSp>
              <p:nvCxnSpPr>
                <p:cNvPr id="11" name="Łącznik prosty 10"/>
                <p:cNvCxnSpPr/>
                <p:nvPr/>
              </p:nvCxnSpPr>
              <p:spPr>
                <a:xfrm>
                  <a:off x="6443427" y="3352289"/>
                  <a:ext cx="694497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Łącznik prosty 81"/>
                <p:cNvCxnSpPr/>
                <p:nvPr/>
              </p:nvCxnSpPr>
              <p:spPr>
                <a:xfrm>
                  <a:off x="6443427" y="3670001"/>
                  <a:ext cx="694497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Łącznik prosty 82"/>
                <p:cNvCxnSpPr/>
                <p:nvPr/>
              </p:nvCxnSpPr>
              <p:spPr>
                <a:xfrm>
                  <a:off x="6443427" y="3987713"/>
                  <a:ext cx="694497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Łącznik prosty 86"/>
                <p:cNvCxnSpPr/>
                <p:nvPr/>
              </p:nvCxnSpPr>
              <p:spPr>
                <a:xfrm>
                  <a:off x="6443427" y="4305425"/>
                  <a:ext cx="694497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Łącznik prosty 94"/>
                <p:cNvCxnSpPr/>
                <p:nvPr/>
              </p:nvCxnSpPr>
              <p:spPr>
                <a:xfrm>
                  <a:off x="6443427" y="4623137"/>
                  <a:ext cx="694497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Łącznik prosty 95"/>
                <p:cNvCxnSpPr/>
                <p:nvPr/>
              </p:nvCxnSpPr>
              <p:spPr>
                <a:xfrm>
                  <a:off x="6443427" y="4940849"/>
                  <a:ext cx="6944974" cy="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58" name="Tytuł 1"/>
            <p:cNvSpPr txBox="1">
              <a:spLocks/>
            </p:cNvSpPr>
            <p:nvPr/>
          </p:nvSpPr>
          <p:spPr>
            <a:xfrm>
              <a:off x="8620543" y="3248054"/>
              <a:ext cx="5074416" cy="497362"/>
            </a:xfrm>
            <a:prstGeom prst="rect">
              <a:avLst/>
            </a:prstGeom>
          </p:spPr>
          <p:txBody>
            <a:bodyPr anchor="ctr">
              <a:no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r>
                <a:rPr lang="pl-PL" sz="1000" b="1" dirty="0">
                  <a:latin typeface="Engram Warsaw Medium" pitchFamily="2" charset="-18"/>
                </a:rPr>
                <a:t>profil  funkcjonalny</a:t>
              </a:r>
              <a:br>
                <a:rPr lang="pl-PL" sz="1000" b="1" dirty="0">
                  <a:latin typeface="Engram Warsaw Medium" pitchFamily="2" charset="-18"/>
                </a:rPr>
              </a:br>
              <a:r>
                <a:rPr lang="pl-PL" sz="1000" b="1" dirty="0">
                  <a:latin typeface="Engram Warsaw Medium" pitchFamily="2" charset="-18"/>
                </a:rPr>
                <a:t>dodatkowy</a:t>
              </a:r>
            </a:p>
          </p:txBody>
        </p:sp>
        <p:sp>
          <p:nvSpPr>
            <p:cNvPr id="59" name="Tytuł 1"/>
            <p:cNvSpPr txBox="1">
              <a:spLocks/>
            </p:cNvSpPr>
            <p:nvPr/>
          </p:nvSpPr>
          <p:spPr>
            <a:xfrm>
              <a:off x="7256331" y="3252316"/>
              <a:ext cx="5074416" cy="497362"/>
            </a:xfrm>
            <a:prstGeom prst="rect">
              <a:avLst/>
            </a:prstGeom>
          </p:spPr>
          <p:txBody>
            <a:bodyPr anchor="ctr">
              <a:no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r>
                <a:rPr lang="pl-PL" sz="1000" b="1" dirty="0">
                  <a:latin typeface="Engram Warsaw Medium" pitchFamily="2" charset="-18"/>
                </a:rPr>
                <a:t>profil funkcjonalny</a:t>
              </a:r>
              <a:br>
                <a:rPr lang="pl-PL" sz="1000" b="1" dirty="0">
                  <a:latin typeface="Engram Warsaw Medium" pitchFamily="2" charset="-18"/>
                </a:rPr>
              </a:br>
              <a:r>
                <a:rPr lang="pl-PL" sz="1000" b="1" dirty="0">
                  <a:latin typeface="Engram Warsaw Medium" pitchFamily="2" charset="-18"/>
                </a:rPr>
                <a:t>podstawowy</a:t>
              </a:r>
            </a:p>
          </p:txBody>
        </p:sp>
        <p:sp>
          <p:nvSpPr>
            <p:cNvPr id="60" name="Tytuł 1"/>
            <p:cNvSpPr txBox="1">
              <a:spLocks/>
            </p:cNvSpPr>
            <p:nvPr/>
          </p:nvSpPr>
          <p:spPr>
            <a:xfrm>
              <a:off x="9936697" y="3225439"/>
              <a:ext cx="5074416" cy="497362"/>
            </a:xfrm>
            <a:prstGeom prst="rect">
              <a:avLst/>
            </a:prstGeom>
          </p:spPr>
          <p:txBody>
            <a:bodyPr anchor="ctr">
              <a:no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r>
                <a:rPr lang="pl-PL" sz="1000" b="1" dirty="0">
                  <a:latin typeface="Engram Warsaw Medium" pitchFamily="2" charset="-18"/>
                </a:rPr>
                <a:t>max WIZ</a:t>
              </a:r>
            </a:p>
          </p:txBody>
        </p:sp>
        <p:sp>
          <p:nvSpPr>
            <p:cNvPr id="61" name="Tytuł 1"/>
            <p:cNvSpPr txBox="1">
              <a:spLocks/>
            </p:cNvSpPr>
            <p:nvPr/>
          </p:nvSpPr>
          <p:spPr>
            <a:xfrm>
              <a:off x="10891903" y="3229012"/>
              <a:ext cx="5074416" cy="497362"/>
            </a:xfrm>
            <a:prstGeom prst="rect">
              <a:avLst/>
            </a:prstGeom>
          </p:spPr>
          <p:txBody>
            <a:bodyPr anchor="ctr">
              <a:no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r>
                <a:rPr lang="pl-PL" sz="1000" b="1" dirty="0">
                  <a:latin typeface="Engram Warsaw Medium" pitchFamily="2" charset="-18"/>
                </a:rPr>
                <a:t>. . .</a:t>
              </a:r>
            </a:p>
          </p:txBody>
        </p:sp>
        <p:pic>
          <p:nvPicPr>
            <p:cNvPr id="37" name="Obraz 3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745800" y="2859922"/>
              <a:ext cx="360686" cy="312067"/>
            </a:xfrm>
            <a:prstGeom prst="rect">
              <a:avLst/>
            </a:prstGeom>
          </p:spPr>
        </p:pic>
      </p:grpSp>
    </p:spTree>
    <p:extLst>
      <p:ext uri="{BB962C8B-B14F-4D97-AF65-F5344CB8AC3E}">
        <p14:creationId xmlns:p14="http://schemas.microsoft.com/office/powerpoint/2010/main" val="3071963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a 3"/>
          <p:cNvGrpSpPr/>
          <p:nvPr/>
        </p:nvGrpSpPr>
        <p:grpSpPr>
          <a:xfrm>
            <a:off x="0" y="-35150"/>
            <a:ext cx="11985515" cy="6892247"/>
            <a:chOff x="0" y="-35150"/>
            <a:chExt cx="11985515" cy="6892247"/>
          </a:xfrm>
        </p:grpSpPr>
        <p:sp>
          <p:nvSpPr>
            <p:cNvPr id="2" name="Prostokąt 1">
              <a:extLst>
                <a:ext uri="{FF2B5EF4-FFF2-40B4-BE49-F238E27FC236}">
                  <a16:creationId xmlns:a16="http://schemas.microsoft.com/office/drawing/2014/main" id="{FFEB67C4-55BB-8CB0-2500-0E408AC7823F}"/>
                </a:ext>
              </a:extLst>
            </p:cNvPr>
            <p:cNvSpPr/>
            <p:nvPr/>
          </p:nvSpPr>
          <p:spPr>
            <a:xfrm>
              <a:off x="0" y="-35150"/>
              <a:ext cx="5843588" cy="6892247"/>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l-PL">
                <a:latin typeface="Calibri" panose="020F0502020204030204" pitchFamily="34" charset="0"/>
              </a:endParaRPr>
            </a:p>
          </p:txBody>
        </p:sp>
        <p:sp>
          <p:nvSpPr>
            <p:cNvPr id="3" name="Tytuł 1">
              <a:extLst>
                <a:ext uri="{FF2B5EF4-FFF2-40B4-BE49-F238E27FC236}">
                  <a16:creationId xmlns:a16="http://schemas.microsoft.com/office/drawing/2014/main" id="{7FE81680-546F-6E00-607B-3784F72DB43D}"/>
                </a:ext>
              </a:extLst>
            </p:cNvPr>
            <p:cNvSpPr txBox="1">
              <a:spLocks/>
            </p:cNvSpPr>
            <p:nvPr/>
          </p:nvSpPr>
          <p:spPr>
            <a:xfrm>
              <a:off x="280400" y="2251289"/>
              <a:ext cx="5080270" cy="2158351"/>
            </a:xfrm>
            <a:prstGeom prst="rect">
              <a:avLst/>
            </a:prstGeom>
          </p:spPr>
          <p:txBody>
            <a:bodyPr lIns="91440" tIns="45720" rIns="91440" bIns="45720" anchor="ctr">
              <a:normAutofit/>
            </a:bodyPr>
            <a:lstStyle>
              <a:lvl1pPr algn="l" defTabSz="914411" rtl="0" eaLnBrk="1" latinLnBrk="0" hangingPunct="1">
                <a:lnSpc>
                  <a:spcPct val="90000"/>
                </a:lnSpc>
                <a:spcBef>
                  <a:spcPct val="0"/>
                </a:spcBef>
                <a:buNone/>
                <a:defRPr sz="2500" kern="1200">
                  <a:solidFill>
                    <a:schemeClr val="tx1"/>
                  </a:solidFill>
                  <a:latin typeface="Calibri" panose="020F0502020204030204" pitchFamily="34" charset="0"/>
                  <a:ea typeface="+mj-ea"/>
                  <a:cs typeface="+mj-cs"/>
                </a:defRPr>
              </a:lvl1pPr>
            </a:lstStyle>
            <a:p>
              <a:r>
                <a:rPr lang="pl-PL" sz="2400" dirty="0">
                  <a:solidFill>
                    <a:srgbClr val="006EDC"/>
                  </a:solidFill>
                  <a:latin typeface="Engram Warsaw Medium" pitchFamily="2" charset="-18"/>
                  <a:ea typeface="Calibri"/>
                  <a:cs typeface="Calibri"/>
                </a:rPr>
                <a:t>Strefy planistyczne</a:t>
              </a:r>
              <a:endParaRPr lang="pl-PL" sz="2400" dirty="0">
                <a:solidFill>
                  <a:srgbClr val="006EDC"/>
                </a:solidFill>
                <a:latin typeface="Engram Warsaw Medium" pitchFamily="2" charset="-18"/>
                <a:cs typeface="Calibri"/>
              </a:endParaRPr>
            </a:p>
            <a:p>
              <a:pPr>
                <a:spcBef>
                  <a:spcPts val="600"/>
                </a:spcBef>
              </a:pPr>
              <a:r>
                <a:rPr lang="pl-PL" sz="1500" dirty="0">
                  <a:solidFill>
                    <a:schemeClr val="tx1">
                      <a:lumMod val="65000"/>
                      <a:lumOff val="35000"/>
                    </a:schemeClr>
                  </a:solidFill>
                  <a:latin typeface="Engram Warsaw Medium" pitchFamily="2" charset="-18"/>
                  <a:cs typeface="Calibri"/>
                </a:rPr>
                <a:t>(zamknięta lista z ustawy)</a:t>
              </a:r>
            </a:p>
          </p:txBody>
        </p:sp>
        <p:grpSp>
          <p:nvGrpSpPr>
            <p:cNvPr id="110" name="Grupa 109"/>
            <p:cNvGrpSpPr/>
            <p:nvPr/>
          </p:nvGrpSpPr>
          <p:grpSpPr>
            <a:xfrm>
              <a:off x="6029569" y="122146"/>
              <a:ext cx="5948602" cy="432000"/>
              <a:chOff x="6029569" y="249146"/>
              <a:chExt cx="5948602" cy="432000"/>
            </a:xfrm>
          </p:grpSpPr>
          <p:grpSp>
            <p:nvGrpSpPr>
              <p:cNvPr id="59" name="Grupa 58"/>
              <p:cNvGrpSpPr/>
              <p:nvPr/>
            </p:nvGrpSpPr>
            <p:grpSpPr>
              <a:xfrm>
                <a:off x="6029569" y="249146"/>
                <a:ext cx="5948602" cy="432000"/>
                <a:chOff x="12442508" y="58056"/>
                <a:chExt cx="5948602" cy="432000"/>
              </a:xfrm>
            </p:grpSpPr>
            <p:sp>
              <p:nvSpPr>
                <p:cNvPr id="29" name="Prostokąt zaokrąglony 28"/>
                <p:cNvSpPr/>
                <p:nvPr/>
              </p:nvSpPr>
              <p:spPr>
                <a:xfrm>
                  <a:off x="12442508" y="58056"/>
                  <a:ext cx="5948602" cy="432000"/>
                </a:xfrm>
                <a:prstGeom prst="roundRect">
                  <a:avLst>
                    <a:gd name="adj" fmla="val 9556"/>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7" name="Prostokąt zaokrąglony 56"/>
                <p:cNvSpPr/>
                <p:nvPr/>
              </p:nvSpPr>
              <p:spPr>
                <a:xfrm>
                  <a:off x="12630150" y="131254"/>
                  <a:ext cx="762000" cy="292388"/>
                </a:xfrm>
                <a:prstGeom prst="roundRect">
                  <a:avLst/>
                </a:prstGeom>
                <a:solidFill>
                  <a:srgbClr val="9A7C6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8" name="pole tekstowe 57"/>
                <p:cNvSpPr txBox="1"/>
                <p:nvPr/>
              </p:nvSpPr>
              <p:spPr>
                <a:xfrm>
                  <a:off x="12740082" y="108171"/>
                  <a:ext cx="542136" cy="338554"/>
                </a:xfrm>
                <a:prstGeom prst="rect">
                  <a:avLst/>
                </a:prstGeom>
                <a:noFill/>
              </p:spPr>
              <p:txBody>
                <a:bodyPr wrap="none" rtlCol="0">
                  <a:spAutoFit/>
                </a:bodyPr>
                <a:lstStyle/>
                <a:p>
                  <a:r>
                    <a:rPr lang="pl-PL" sz="1600" b="1" dirty="0">
                      <a:latin typeface="Engram Warsaw" pitchFamily="2" charset="-18"/>
                    </a:rPr>
                    <a:t>SW</a:t>
                  </a:r>
                </a:p>
              </p:txBody>
            </p:sp>
          </p:grpSp>
          <p:sp>
            <p:nvSpPr>
              <p:cNvPr id="30" name="pole tekstowe 29"/>
              <p:cNvSpPr txBox="1"/>
              <p:nvPr/>
            </p:nvSpPr>
            <p:spPr>
              <a:xfrm>
                <a:off x="7112561" y="312819"/>
                <a:ext cx="4788490" cy="292388"/>
              </a:xfrm>
              <a:prstGeom prst="rect">
                <a:avLst/>
              </a:prstGeom>
              <a:noFill/>
            </p:spPr>
            <p:txBody>
              <a:bodyPr wrap="none" rtlCol="0">
                <a:spAutoFit/>
              </a:bodyPr>
              <a:lstStyle/>
              <a:p>
                <a:r>
                  <a:rPr lang="pl-PL" sz="1300" dirty="0">
                    <a:latin typeface="Engram Warsaw" pitchFamily="2" charset="-18"/>
                  </a:rPr>
                  <a:t>wielofunkcyjna z zabudową mieszkaniową wielorodzinną</a:t>
                </a:r>
              </a:p>
            </p:txBody>
          </p:sp>
        </p:grpSp>
        <p:grpSp>
          <p:nvGrpSpPr>
            <p:cNvPr id="111" name="Grupa 110"/>
            <p:cNvGrpSpPr/>
            <p:nvPr/>
          </p:nvGrpSpPr>
          <p:grpSpPr>
            <a:xfrm>
              <a:off x="6029569" y="638506"/>
              <a:ext cx="5948602" cy="432000"/>
              <a:chOff x="6029569" y="934777"/>
              <a:chExt cx="5948602" cy="432000"/>
            </a:xfrm>
          </p:grpSpPr>
          <p:grpSp>
            <p:nvGrpSpPr>
              <p:cNvPr id="60" name="Grupa 59"/>
              <p:cNvGrpSpPr/>
              <p:nvPr/>
            </p:nvGrpSpPr>
            <p:grpSpPr>
              <a:xfrm>
                <a:off x="6029569" y="934777"/>
                <a:ext cx="5948602" cy="432000"/>
                <a:chOff x="12442508" y="58056"/>
                <a:chExt cx="5948602" cy="432000"/>
              </a:xfrm>
            </p:grpSpPr>
            <p:sp>
              <p:nvSpPr>
                <p:cNvPr id="61" name="Prostokąt zaokrąglony 60"/>
                <p:cNvSpPr/>
                <p:nvPr/>
              </p:nvSpPr>
              <p:spPr>
                <a:xfrm>
                  <a:off x="12442508" y="58056"/>
                  <a:ext cx="5948602" cy="432000"/>
                </a:xfrm>
                <a:prstGeom prst="roundRect">
                  <a:avLst>
                    <a:gd name="adj" fmla="val 9556"/>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2" name="Prostokąt zaokrąglony 61"/>
                <p:cNvSpPr/>
                <p:nvPr/>
              </p:nvSpPr>
              <p:spPr>
                <a:xfrm>
                  <a:off x="12630150" y="131254"/>
                  <a:ext cx="762000" cy="292388"/>
                </a:xfrm>
                <a:prstGeom prst="roundRect">
                  <a:avLst/>
                </a:prstGeom>
                <a:solidFill>
                  <a:srgbClr val="D9B47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3" name="pole tekstowe 62"/>
                <p:cNvSpPr txBox="1"/>
                <p:nvPr/>
              </p:nvSpPr>
              <p:spPr>
                <a:xfrm>
                  <a:off x="12787371" y="108171"/>
                  <a:ext cx="447558" cy="338554"/>
                </a:xfrm>
                <a:prstGeom prst="rect">
                  <a:avLst/>
                </a:prstGeom>
                <a:noFill/>
              </p:spPr>
              <p:txBody>
                <a:bodyPr wrap="none" rtlCol="0">
                  <a:spAutoFit/>
                </a:bodyPr>
                <a:lstStyle/>
                <a:p>
                  <a:pPr algn="ctr"/>
                  <a:r>
                    <a:rPr lang="pl-PL" sz="1600" b="1" dirty="0">
                      <a:latin typeface="Engram Warsaw" pitchFamily="2" charset="-18"/>
                    </a:rPr>
                    <a:t>SJ</a:t>
                  </a:r>
                </a:p>
              </p:txBody>
            </p:sp>
          </p:grpSp>
          <p:sp>
            <p:nvSpPr>
              <p:cNvPr id="32" name="pole tekstowe 31"/>
              <p:cNvSpPr txBox="1"/>
              <p:nvPr/>
            </p:nvSpPr>
            <p:spPr>
              <a:xfrm>
                <a:off x="7112561" y="1004583"/>
                <a:ext cx="4822154" cy="292388"/>
              </a:xfrm>
              <a:prstGeom prst="rect">
                <a:avLst/>
              </a:prstGeom>
              <a:noFill/>
            </p:spPr>
            <p:txBody>
              <a:bodyPr wrap="none" rtlCol="0">
                <a:spAutoFit/>
              </a:bodyPr>
              <a:lstStyle/>
              <a:p>
                <a:r>
                  <a:rPr lang="pl-PL" sz="1300" dirty="0">
                    <a:latin typeface="Engram Warsaw" pitchFamily="2" charset="-18"/>
                  </a:rPr>
                  <a:t>wielofunkcyjna z zabudową mieszkaniową jednorodzinną</a:t>
                </a:r>
              </a:p>
            </p:txBody>
          </p:sp>
        </p:grpSp>
        <p:grpSp>
          <p:nvGrpSpPr>
            <p:cNvPr id="112" name="Grupa 111"/>
            <p:cNvGrpSpPr/>
            <p:nvPr/>
          </p:nvGrpSpPr>
          <p:grpSpPr>
            <a:xfrm>
              <a:off x="6029569" y="1154867"/>
              <a:ext cx="5948602" cy="432000"/>
              <a:chOff x="6029569" y="1542884"/>
              <a:chExt cx="5948602" cy="432000"/>
            </a:xfrm>
          </p:grpSpPr>
          <p:grpSp>
            <p:nvGrpSpPr>
              <p:cNvPr id="64" name="Grupa 63"/>
              <p:cNvGrpSpPr/>
              <p:nvPr/>
            </p:nvGrpSpPr>
            <p:grpSpPr>
              <a:xfrm>
                <a:off x="6029569" y="1542884"/>
                <a:ext cx="5948602" cy="432000"/>
                <a:chOff x="12442508" y="58056"/>
                <a:chExt cx="5948602" cy="432000"/>
              </a:xfrm>
            </p:grpSpPr>
            <p:sp>
              <p:nvSpPr>
                <p:cNvPr id="65" name="Prostokąt zaokrąglony 64"/>
                <p:cNvSpPr/>
                <p:nvPr/>
              </p:nvSpPr>
              <p:spPr>
                <a:xfrm>
                  <a:off x="12442508" y="58056"/>
                  <a:ext cx="5948602" cy="432000"/>
                </a:xfrm>
                <a:prstGeom prst="roundRect">
                  <a:avLst>
                    <a:gd name="adj" fmla="val 9556"/>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6" name="Prostokąt zaokrąglony 65"/>
                <p:cNvSpPr/>
                <p:nvPr/>
              </p:nvSpPr>
              <p:spPr>
                <a:xfrm>
                  <a:off x="12630150" y="131254"/>
                  <a:ext cx="762000" cy="292388"/>
                </a:xfrm>
                <a:prstGeom prst="roundRect">
                  <a:avLst/>
                </a:prstGeom>
                <a:solidFill>
                  <a:srgbClr val="FFE49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7" name="pole tekstowe 66"/>
                <p:cNvSpPr txBox="1"/>
                <p:nvPr/>
              </p:nvSpPr>
              <p:spPr>
                <a:xfrm>
                  <a:off x="12775348" y="108171"/>
                  <a:ext cx="471604" cy="338554"/>
                </a:xfrm>
                <a:prstGeom prst="rect">
                  <a:avLst/>
                </a:prstGeom>
                <a:noFill/>
              </p:spPr>
              <p:txBody>
                <a:bodyPr wrap="none" rtlCol="0">
                  <a:spAutoFit/>
                </a:bodyPr>
                <a:lstStyle/>
                <a:p>
                  <a:pPr algn="ctr"/>
                  <a:r>
                    <a:rPr lang="pl-PL" sz="1600" b="1" dirty="0">
                      <a:latin typeface="Engram Warsaw" pitchFamily="2" charset="-18"/>
                    </a:rPr>
                    <a:t>SZ</a:t>
                  </a:r>
                </a:p>
              </p:txBody>
            </p:sp>
          </p:grpSp>
          <p:sp>
            <p:nvSpPr>
              <p:cNvPr id="34" name="pole tekstowe 33"/>
              <p:cNvSpPr txBox="1"/>
              <p:nvPr/>
            </p:nvSpPr>
            <p:spPr>
              <a:xfrm>
                <a:off x="7112561" y="1612690"/>
                <a:ext cx="3371436" cy="292388"/>
              </a:xfrm>
              <a:prstGeom prst="rect">
                <a:avLst/>
              </a:prstGeom>
              <a:noFill/>
            </p:spPr>
            <p:txBody>
              <a:bodyPr wrap="none" rtlCol="0">
                <a:spAutoFit/>
              </a:bodyPr>
              <a:lstStyle/>
              <a:p>
                <a:r>
                  <a:rPr lang="pl-PL" sz="1300" dirty="0">
                    <a:latin typeface="Engram Warsaw" pitchFamily="2" charset="-18"/>
                  </a:rPr>
                  <a:t>wielofunkcyjna z zabudową zagrodową</a:t>
                </a:r>
              </a:p>
            </p:txBody>
          </p:sp>
        </p:grpSp>
        <p:grpSp>
          <p:nvGrpSpPr>
            <p:cNvPr id="113" name="Grupa 112"/>
            <p:cNvGrpSpPr/>
            <p:nvPr/>
          </p:nvGrpSpPr>
          <p:grpSpPr>
            <a:xfrm>
              <a:off x="6029569" y="1671228"/>
              <a:ext cx="5948602" cy="432000"/>
              <a:chOff x="6029569" y="2219369"/>
              <a:chExt cx="5948602" cy="432000"/>
            </a:xfrm>
          </p:grpSpPr>
          <p:grpSp>
            <p:nvGrpSpPr>
              <p:cNvPr id="68" name="Grupa 67"/>
              <p:cNvGrpSpPr/>
              <p:nvPr/>
            </p:nvGrpSpPr>
            <p:grpSpPr>
              <a:xfrm>
                <a:off x="6029569" y="2219369"/>
                <a:ext cx="5948602" cy="432000"/>
                <a:chOff x="12442508" y="58056"/>
                <a:chExt cx="5948602" cy="432000"/>
              </a:xfrm>
            </p:grpSpPr>
            <p:sp>
              <p:nvSpPr>
                <p:cNvPr id="69" name="Prostokąt zaokrąglony 68"/>
                <p:cNvSpPr/>
                <p:nvPr/>
              </p:nvSpPr>
              <p:spPr>
                <a:xfrm>
                  <a:off x="12442508" y="58056"/>
                  <a:ext cx="5948602" cy="432000"/>
                </a:xfrm>
                <a:prstGeom prst="roundRect">
                  <a:avLst>
                    <a:gd name="adj" fmla="val 9556"/>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0" name="Prostokąt zaokrąglony 69"/>
                <p:cNvSpPr/>
                <p:nvPr/>
              </p:nvSpPr>
              <p:spPr>
                <a:xfrm>
                  <a:off x="12630150" y="131254"/>
                  <a:ext cx="762000" cy="292388"/>
                </a:xfrm>
                <a:prstGeom prst="roundRect">
                  <a:avLst/>
                </a:prstGeom>
                <a:solidFill>
                  <a:srgbClr val="FF6C6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1" name="pole tekstowe 70"/>
                <p:cNvSpPr txBox="1"/>
                <p:nvPr/>
              </p:nvSpPr>
              <p:spPr>
                <a:xfrm>
                  <a:off x="12764929" y="108171"/>
                  <a:ext cx="492443" cy="338554"/>
                </a:xfrm>
                <a:prstGeom prst="rect">
                  <a:avLst/>
                </a:prstGeom>
                <a:noFill/>
              </p:spPr>
              <p:txBody>
                <a:bodyPr wrap="none" rtlCol="0">
                  <a:spAutoFit/>
                </a:bodyPr>
                <a:lstStyle/>
                <a:p>
                  <a:pPr algn="ctr"/>
                  <a:r>
                    <a:rPr lang="pl-PL" sz="1600" b="1" dirty="0">
                      <a:latin typeface="Engram Warsaw" pitchFamily="2" charset="-18"/>
                    </a:rPr>
                    <a:t>SU</a:t>
                  </a:r>
                </a:p>
              </p:txBody>
            </p:sp>
          </p:grpSp>
          <p:sp>
            <p:nvSpPr>
              <p:cNvPr id="36" name="pole tekstowe 35"/>
              <p:cNvSpPr txBox="1"/>
              <p:nvPr/>
            </p:nvSpPr>
            <p:spPr>
              <a:xfrm>
                <a:off x="7112561" y="2289175"/>
                <a:ext cx="981359" cy="292388"/>
              </a:xfrm>
              <a:prstGeom prst="rect">
                <a:avLst/>
              </a:prstGeom>
              <a:noFill/>
            </p:spPr>
            <p:txBody>
              <a:bodyPr wrap="none" rtlCol="0">
                <a:spAutoFit/>
              </a:bodyPr>
              <a:lstStyle/>
              <a:p>
                <a:r>
                  <a:rPr lang="pl-PL" sz="1300" dirty="0">
                    <a:latin typeface="Engram Warsaw" pitchFamily="2" charset="-18"/>
                  </a:rPr>
                  <a:t>usługowa</a:t>
                </a:r>
              </a:p>
            </p:txBody>
          </p:sp>
        </p:grpSp>
        <p:grpSp>
          <p:nvGrpSpPr>
            <p:cNvPr id="114" name="Grupa 113"/>
            <p:cNvGrpSpPr/>
            <p:nvPr/>
          </p:nvGrpSpPr>
          <p:grpSpPr>
            <a:xfrm>
              <a:off x="6029569" y="2187589"/>
              <a:ext cx="5948602" cy="432000"/>
              <a:chOff x="6029569" y="2929923"/>
              <a:chExt cx="5948602" cy="432000"/>
            </a:xfrm>
          </p:grpSpPr>
          <p:grpSp>
            <p:nvGrpSpPr>
              <p:cNvPr id="72" name="Grupa 71"/>
              <p:cNvGrpSpPr/>
              <p:nvPr/>
            </p:nvGrpSpPr>
            <p:grpSpPr>
              <a:xfrm>
                <a:off x="6029569" y="2929923"/>
                <a:ext cx="5948602" cy="432000"/>
                <a:chOff x="12442508" y="58056"/>
                <a:chExt cx="5948602" cy="432000"/>
              </a:xfrm>
            </p:grpSpPr>
            <p:sp>
              <p:nvSpPr>
                <p:cNvPr id="73" name="Prostokąt zaokrąglony 72"/>
                <p:cNvSpPr/>
                <p:nvPr/>
              </p:nvSpPr>
              <p:spPr>
                <a:xfrm>
                  <a:off x="12442508" y="58056"/>
                  <a:ext cx="5948602" cy="432000"/>
                </a:xfrm>
                <a:prstGeom prst="roundRect">
                  <a:avLst>
                    <a:gd name="adj" fmla="val 9556"/>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4" name="Prostokąt zaokrąglony 73"/>
                <p:cNvSpPr/>
                <p:nvPr/>
              </p:nvSpPr>
              <p:spPr>
                <a:xfrm>
                  <a:off x="12630150" y="131254"/>
                  <a:ext cx="762000" cy="292388"/>
                </a:xfrm>
                <a:prstGeom prst="roundRect">
                  <a:avLst/>
                </a:prstGeom>
                <a:solidFill>
                  <a:srgbClr val="FF84B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5" name="pole tekstowe 74"/>
                <p:cNvSpPr txBox="1"/>
                <p:nvPr/>
              </p:nvSpPr>
              <p:spPr>
                <a:xfrm>
                  <a:off x="12764127" y="108171"/>
                  <a:ext cx="494046" cy="338554"/>
                </a:xfrm>
                <a:prstGeom prst="rect">
                  <a:avLst/>
                </a:prstGeom>
                <a:noFill/>
              </p:spPr>
              <p:txBody>
                <a:bodyPr wrap="none" rtlCol="0">
                  <a:spAutoFit/>
                </a:bodyPr>
                <a:lstStyle/>
                <a:p>
                  <a:pPr algn="ctr"/>
                  <a:r>
                    <a:rPr lang="pl-PL" sz="1600" b="1" dirty="0">
                      <a:latin typeface="Engram Warsaw" pitchFamily="2" charset="-18"/>
                    </a:rPr>
                    <a:t>SH</a:t>
                  </a:r>
                </a:p>
              </p:txBody>
            </p:sp>
          </p:grpSp>
          <p:sp>
            <p:nvSpPr>
              <p:cNvPr id="38" name="pole tekstowe 37"/>
              <p:cNvSpPr txBox="1"/>
              <p:nvPr/>
            </p:nvSpPr>
            <p:spPr>
              <a:xfrm>
                <a:off x="7112561" y="2999729"/>
                <a:ext cx="2832827" cy="292388"/>
              </a:xfrm>
              <a:prstGeom prst="rect">
                <a:avLst/>
              </a:prstGeom>
              <a:noFill/>
            </p:spPr>
            <p:txBody>
              <a:bodyPr wrap="none" rtlCol="0">
                <a:spAutoFit/>
              </a:bodyPr>
              <a:lstStyle/>
              <a:p>
                <a:r>
                  <a:rPr lang="pl-PL" sz="1300" dirty="0">
                    <a:latin typeface="Engram Warsaw" pitchFamily="2" charset="-18"/>
                  </a:rPr>
                  <a:t>handlu wielkopowierzchniowego</a:t>
                </a:r>
              </a:p>
            </p:txBody>
          </p:sp>
        </p:grpSp>
        <p:grpSp>
          <p:nvGrpSpPr>
            <p:cNvPr id="115" name="Grupa 114"/>
            <p:cNvGrpSpPr/>
            <p:nvPr/>
          </p:nvGrpSpPr>
          <p:grpSpPr>
            <a:xfrm>
              <a:off x="6029569" y="2703950"/>
              <a:ext cx="5948602" cy="432000"/>
              <a:chOff x="6029569" y="3568029"/>
              <a:chExt cx="5948602" cy="432000"/>
            </a:xfrm>
          </p:grpSpPr>
          <p:grpSp>
            <p:nvGrpSpPr>
              <p:cNvPr id="76" name="Grupa 75"/>
              <p:cNvGrpSpPr/>
              <p:nvPr/>
            </p:nvGrpSpPr>
            <p:grpSpPr>
              <a:xfrm>
                <a:off x="6029569" y="3568029"/>
                <a:ext cx="5948602" cy="432000"/>
                <a:chOff x="12442508" y="58056"/>
                <a:chExt cx="5948602" cy="432000"/>
              </a:xfrm>
            </p:grpSpPr>
            <p:sp>
              <p:nvSpPr>
                <p:cNvPr id="77" name="Prostokąt zaokrąglony 76"/>
                <p:cNvSpPr/>
                <p:nvPr/>
              </p:nvSpPr>
              <p:spPr>
                <a:xfrm>
                  <a:off x="12442508" y="58056"/>
                  <a:ext cx="5948602" cy="432000"/>
                </a:xfrm>
                <a:prstGeom prst="roundRect">
                  <a:avLst>
                    <a:gd name="adj" fmla="val 9556"/>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8" name="Prostokąt zaokrąglony 77"/>
                <p:cNvSpPr/>
                <p:nvPr/>
              </p:nvSpPr>
              <p:spPr>
                <a:xfrm>
                  <a:off x="12630150" y="131254"/>
                  <a:ext cx="762000" cy="292388"/>
                </a:xfrm>
                <a:prstGeom prst="roundRect">
                  <a:avLst/>
                </a:prstGeom>
                <a:solidFill>
                  <a:srgbClr val="AF88D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9" name="pole tekstowe 78"/>
                <p:cNvSpPr txBox="1"/>
                <p:nvPr/>
              </p:nvSpPr>
              <p:spPr>
                <a:xfrm>
                  <a:off x="12776951" y="108171"/>
                  <a:ext cx="468398" cy="338554"/>
                </a:xfrm>
                <a:prstGeom prst="rect">
                  <a:avLst/>
                </a:prstGeom>
                <a:noFill/>
              </p:spPr>
              <p:txBody>
                <a:bodyPr wrap="none" rtlCol="0">
                  <a:spAutoFit/>
                </a:bodyPr>
                <a:lstStyle/>
                <a:p>
                  <a:pPr algn="ctr"/>
                  <a:r>
                    <a:rPr lang="pl-PL" sz="1600" b="1" dirty="0">
                      <a:latin typeface="Engram Warsaw" pitchFamily="2" charset="-18"/>
                    </a:rPr>
                    <a:t>SP</a:t>
                  </a:r>
                </a:p>
              </p:txBody>
            </p:sp>
          </p:grpSp>
          <p:sp>
            <p:nvSpPr>
              <p:cNvPr id="40" name="pole tekstowe 39"/>
              <p:cNvSpPr txBox="1"/>
              <p:nvPr/>
            </p:nvSpPr>
            <p:spPr>
              <a:xfrm>
                <a:off x="7112561" y="3637835"/>
                <a:ext cx="1257075" cy="292388"/>
              </a:xfrm>
              <a:prstGeom prst="rect">
                <a:avLst/>
              </a:prstGeom>
              <a:noFill/>
            </p:spPr>
            <p:txBody>
              <a:bodyPr wrap="none" rtlCol="0">
                <a:spAutoFit/>
              </a:bodyPr>
              <a:lstStyle/>
              <a:p>
                <a:r>
                  <a:rPr lang="pl-PL" sz="1300" dirty="0">
                    <a:latin typeface="Engram Warsaw" pitchFamily="2" charset="-18"/>
                  </a:rPr>
                  <a:t>gospodarcza</a:t>
                </a:r>
              </a:p>
            </p:txBody>
          </p:sp>
        </p:grpSp>
        <p:grpSp>
          <p:nvGrpSpPr>
            <p:cNvPr id="116" name="Grupa 115"/>
            <p:cNvGrpSpPr/>
            <p:nvPr/>
          </p:nvGrpSpPr>
          <p:grpSpPr>
            <a:xfrm>
              <a:off x="6036913" y="3220311"/>
              <a:ext cx="5948602" cy="432000"/>
              <a:chOff x="6024213" y="4181524"/>
              <a:chExt cx="5948602" cy="432000"/>
            </a:xfrm>
          </p:grpSpPr>
          <p:grpSp>
            <p:nvGrpSpPr>
              <p:cNvPr id="80" name="Grupa 79"/>
              <p:cNvGrpSpPr/>
              <p:nvPr/>
            </p:nvGrpSpPr>
            <p:grpSpPr>
              <a:xfrm>
                <a:off x="6024213" y="4181524"/>
                <a:ext cx="5948602" cy="432000"/>
                <a:chOff x="12442508" y="58056"/>
                <a:chExt cx="5948602" cy="432000"/>
              </a:xfrm>
            </p:grpSpPr>
            <p:sp>
              <p:nvSpPr>
                <p:cNvPr id="81" name="Prostokąt zaokrąglony 80"/>
                <p:cNvSpPr/>
                <p:nvPr/>
              </p:nvSpPr>
              <p:spPr>
                <a:xfrm>
                  <a:off x="12442508" y="58056"/>
                  <a:ext cx="5948602" cy="432000"/>
                </a:xfrm>
                <a:prstGeom prst="roundRect">
                  <a:avLst>
                    <a:gd name="adj" fmla="val 9556"/>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82" name="Prostokąt zaokrąglony 81"/>
                <p:cNvSpPr/>
                <p:nvPr/>
              </p:nvSpPr>
              <p:spPr>
                <a:xfrm>
                  <a:off x="12630150" y="131254"/>
                  <a:ext cx="762000" cy="292388"/>
                </a:xfrm>
                <a:prstGeom prst="roundRect">
                  <a:avLst/>
                </a:prstGeom>
                <a:solidFill>
                  <a:srgbClr val="FEEF6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3" name="pole tekstowe 82"/>
                <p:cNvSpPr txBox="1"/>
                <p:nvPr/>
              </p:nvSpPr>
              <p:spPr>
                <a:xfrm>
                  <a:off x="12773745" y="108171"/>
                  <a:ext cx="474810" cy="338554"/>
                </a:xfrm>
                <a:prstGeom prst="rect">
                  <a:avLst/>
                </a:prstGeom>
                <a:noFill/>
              </p:spPr>
              <p:txBody>
                <a:bodyPr wrap="none" rtlCol="0">
                  <a:spAutoFit/>
                </a:bodyPr>
                <a:lstStyle/>
                <a:p>
                  <a:pPr algn="ctr"/>
                  <a:r>
                    <a:rPr lang="pl-PL" sz="1600" b="1" dirty="0">
                      <a:latin typeface="Engram Warsaw" pitchFamily="2" charset="-18"/>
                    </a:rPr>
                    <a:t>SR</a:t>
                  </a:r>
                </a:p>
              </p:txBody>
            </p:sp>
          </p:grpSp>
          <p:sp>
            <p:nvSpPr>
              <p:cNvPr id="42" name="pole tekstowe 41"/>
              <p:cNvSpPr txBox="1"/>
              <p:nvPr/>
            </p:nvSpPr>
            <p:spPr>
              <a:xfrm>
                <a:off x="7112561" y="4251330"/>
                <a:ext cx="1645002" cy="292388"/>
              </a:xfrm>
              <a:prstGeom prst="rect">
                <a:avLst/>
              </a:prstGeom>
              <a:noFill/>
            </p:spPr>
            <p:txBody>
              <a:bodyPr wrap="none" rtlCol="0">
                <a:spAutoFit/>
              </a:bodyPr>
              <a:lstStyle/>
              <a:p>
                <a:r>
                  <a:rPr lang="pl-PL" sz="1300" dirty="0">
                    <a:latin typeface="Engram Warsaw" pitchFamily="2" charset="-18"/>
                  </a:rPr>
                  <a:t>produkcji rolniczej</a:t>
                </a:r>
              </a:p>
            </p:txBody>
          </p:sp>
        </p:grpSp>
        <p:grpSp>
          <p:nvGrpSpPr>
            <p:cNvPr id="117" name="Grupa 116"/>
            <p:cNvGrpSpPr/>
            <p:nvPr/>
          </p:nvGrpSpPr>
          <p:grpSpPr>
            <a:xfrm>
              <a:off x="6024213" y="3736672"/>
              <a:ext cx="5948602" cy="432000"/>
              <a:chOff x="6024213" y="4781775"/>
              <a:chExt cx="5948602" cy="432000"/>
            </a:xfrm>
          </p:grpSpPr>
          <p:grpSp>
            <p:nvGrpSpPr>
              <p:cNvPr id="84" name="Grupa 83"/>
              <p:cNvGrpSpPr/>
              <p:nvPr/>
            </p:nvGrpSpPr>
            <p:grpSpPr>
              <a:xfrm>
                <a:off x="6024213" y="4781775"/>
                <a:ext cx="5948602" cy="432000"/>
                <a:chOff x="12442508" y="58056"/>
                <a:chExt cx="5948602" cy="432000"/>
              </a:xfrm>
            </p:grpSpPr>
            <p:sp>
              <p:nvSpPr>
                <p:cNvPr id="85" name="Prostokąt zaokrąglony 84"/>
                <p:cNvSpPr/>
                <p:nvPr/>
              </p:nvSpPr>
              <p:spPr>
                <a:xfrm>
                  <a:off x="12442508" y="58056"/>
                  <a:ext cx="5948602" cy="432000"/>
                </a:xfrm>
                <a:prstGeom prst="roundRect">
                  <a:avLst>
                    <a:gd name="adj" fmla="val 9556"/>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86" name="Prostokąt zaokrąglony 85"/>
                <p:cNvSpPr/>
                <p:nvPr/>
              </p:nvSpPr>
              <p:spPr>
                <a:xfrm>
                  <a:off x="12630150" y="131254"/>
                  <a:ext cx="762000" cy="292388"/>
                </a:xfrm>
                <a:prstGeom prst="roundRect">
                  <a:avLst/>
                </a:prstGeom>
                <a:solidFill>
                  <a:srgbClr val="CC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7" name="pole tekstowe 86"/>
                <p:cNvSpPr txBox="1"/>
                <p:nvPr/>
              </p:nvSpPr>
              <p:spPr>
                <a:xfrm>
                  <a:off x="12817026" y="108171"/>
                  <a:ext cx="388248" cy="338554"/>
                </a:xfrm>
                <a:prstGeom prst="rect">
                  <a:avLst/>
                </a:prstGeom>
                <a:noFill/>
              </p:spPr>
              <p:txBody>
                <a:bodyPr wrap="none" rtlCol="0">
                  <a:spAutoFit/>
                </a:bodyPr>
                <a:lstStyle/>
                <a:p>
                  <a:pPr algn="ctr"/>
                  <a:r>
                    <a:rPr lang="pl-PL" sz="1600" b="1" dirty="0">
                      <a:latin typeface="Engram Warsaw" pitchFamily="2" charset="-18"/>
                    </a:rPr>
                    <a:t>SI</a:t>
                  </a:r>
                </a:p>
              </p:txBody>
            </p:sp>
          </p:grpSp>
          <p:sp>
            <p:nvSpPr>
              <p:cNvPr id="44" name="pole tekstowe 43"/>
              <p:cNvSpPr txBox="1"/>
              <p:nvPr/>
            </p:nvSpPr>
            <p:spPr>
              <a:xfrm>
                <a:off x="7112561" y="4851581"/>
                <a:ext cx="1566454" cy="292388"/>
              </a:xfrm>
              <a:prstGeom prst="rect">
                <a:avLst/>
              </a:prstGeom>
              <a:noFill/>
            </p:spPr>
            <p:txBody>
              <a:bodyPr wrap="none" rtlCol="0">
                <a:spAutoFit/>
              </a:bodyPr>
              <a:lstStyle/>
              <a:p>
                <a:r>
                  <a:rPr lang="pl-PL" sz="1300" dirty="0">
                    <a:latin typeface="Engram Warsaw" pitchFamily="2" charset="-18"/>
                  </a:rPr>
                  <a:t>infrastrukturalna</a:t>
                </a:r>
              </a:p>
            </p:txBody>
          </p:sp>
        </p:grpSp>
        <p:grpSp>
          <p:nvGrpSpPr>
            <p:cNvPr id="118" name="Grupa 117"/>
            <p:cNvGrpSpPr/>
            <p:nvPr/>
          </p:nvGrpSpPr>
          <p:grpSpPr>
            <a:xfrm>
              <a:off x="6024213" y="4253033"/>
              <a:ext cx="5948602" cy="432000"/>
              <a:chOff x="6024213" y="5337573"/>
              <a:chExt cx="5948602" cy="432000"/>
            </a:xfrm>
          </p:grpSpPr>
          <p:grpSp>
            <p:nvGrpSpPr>
              <p:cNvPr id="88" name="Grupa 87"/>
              <p:cNvGrpSpPr/>
              <p:nvPr/>
            </p:nvGrpSpPr>
            <p:grpSpPr>
              <a:xfrm>
                <a:off x="6024213" y="5337573"/>
                <a:ext cx="5948602" cy="432000"/>
                <a:chOff x="12442508" y="58056"/>
                <a:chExt cx="5948602" cy="432000"/>
              </a:xfrm>
            </p:grpSpPr>
            <p:sp>
              <p:nvSpPr>
                <p:cNvPr id="89" name="Prostokąt zaokrąglony 88"/>
                <p:cNvSpPr/>
                <p:nvPr/>
              </p:nvSpPr>
              <p:spPr>
                <a:xfrm>
                  <a:off x="12442508" y="58056"/>
                  <a:ext cx="5948602" cy="432000"/>
                </a:xfrm>
                <a:prstGeom prst="roundRect">
                  <a:avLst>
                    <a:gd name="adj" fmla="val 9556"/>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90" name="Prostokąt zaokrąglony 89"/>
                <p:cNvSpPr/>
                <p:nvPr/>
              </p:nvSpPr>
              <p:spPr>
                <a:xfrm>
                  <a:off x="12630150" y="131254"/>
                  <a:ext cx="762000" cy="292388"/>
                </a:xfrm>
                <a:prstGeom prst="roundRect">
                  <a:avLst/>
                </a:prstGeom>
                <a:solidFill>
                  <a:srgbClr val="BBF58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1" name="pole tekstowe 90"/>
                <p:cNvSpPr txBox="1"/>
                <p:nvPr/>
              </p:nvSpPr>
              <p:spPr>
                <a:xfrm>
                  <a:off x="12763326" y="108171"/>
                  <a:ext cx="495649" cy="338554"/>
                </a:xfrm>
                <a:prstGeom prst="rect">
                  <a:avLst/>
                </a:prstGeom>
                <a:noFill/>
              </p:spPr>
              <p:txBody>
                <a:bodyPr wrap="none" rtlCol="0">
                  <a:spAutoFit/>
                </a:bodyPr>
                <a:lstStyle/>
                <a:p>
                  <a:pPr algn="ctr"/>
                  <a:r>
                    <a:rPr lang="pl-PL" sz="1600" b="1" dirty="0">
                      <a:latin typeface="Engram Warsaw" pitchFamily="2" charset="-18"/>
                    </a:rPr>
                    <a:t>SN</a:t>
                  </a:r>
                </a:p>
              </p:txBody>
            </p:sp>
          </p:grpSp>
          <p:sp>
            <p:nvSpPr>
              <p:cNvPr id="46" name="pole tekstowe 45"/>
              <p:cNvSpPr txBox="1"/>
              <p:nvPr/>
            </p:nvSpPr>
            <p:spPr>
              <a:xfrm>
                <a:off x="7112561" y="5407379"/>
                <a:ext cx="1503938" cy="292388"/>
              </a:xfrm>
              <a:prstGeom prst="rect">
                <a:avLst/>
              </a:prstGeom>
              <a:noFill/>
            </p:spPr>
            <p:txBody>
              <a:bodyPr wrap="none" rtlCol="0">
                <a:spAutoFit/>
              </a:bodyPr>
              <a:lstStyle/>
              <a:p>
                <a:r>
                  <a:rPr lang="pl-PL" sz="1300" dirty="0">
                    <a:latin typeface="Engram Warsaw" pitchFamily="2" charset="-18"/>
                  </a:rPr>
                  <a:t>zieleni i rekreacji</a:t>
                </a:r>
              </a:p>
            </p:txBody>
          </p:sp>
        </p:grpSp>
        <p:grpSp>
          <p:nvGrpSpPr>
            <p:cNvPr id="119" name="Grupa 118"/>
            <p:cNvGrpSpPr/>
            <p:nvPr/>
          </p:nvGrpSpPr>
          <p:grpSpPr>
            <a:xfrm>
              <a:off x="6024213" y="4769394"/>
              <a:ext cx="5948602" cy="432000"/>
              <a:chOff x="6024213" y="6049794"/>
              <a:chExt cx="5948602" cy="432000"/>
            </a:xfrm>
          </p:grpSpPr>
          <p:grpSp>
            <p:nvGrpSpPr>
              <p:cNvPr id="92" name="Grupa 91"/>
              <p:cNvGrpSpPr/>
              <p:nvPr/>
            </p:nvGrpSpPr>
            <p:grpSpPr>
              <a:xfrm>
                <a:off x="6024213" y="6049794"/>
                <a:ext cx="5948602" cy="432000"/>
                <a:chOff x="12442508" y="58056"/>
                <a:chExt cx="5948602" cy="432000"/>
              </a:xfrm>
            </p:grpSpPr>
            <p:sp>
              <p:nvSpPr>
                <p:cNvPr id="93" name="Prostokąt zaokrąglony 92"/>
                <p:cNvSpPr/>
                <p:nvPr/>
              </p:nvSpPr>
              <p:spPr>
                <a:xfrm>
                  <a:off x="12442508" y="58056"/>
                  <a:ext cx="5948602" cy="432000"/>
                </a:xfrm>
                <a:prstGeom prst="roundRect">
                  <a:avLst>
                    <a:gd name="adj" fmla="val 9556"/>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94" name="Prostokąt zaokrąglony 93"/>
                <p:cNvSpPr/>
                <p:nvPr/>
              </p:nvSpPr>
              <p:spPr>
                <a:xfrm>
                  <a:off x="12630150" y="131254"/>
                  <a:ext cx="762000" cy="292388"/>
                </a:xfrm>
                <a:prstGeom prst="roundRect">
                  <a:avLst/>
                </a:prstGeom>
                <a:solidFill>
                  <a:srgbClr val="94D4C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5" name="pole tekstowe 94"/>
                <p:cNvSpPr txBox="1"/>
                <p:nvPr/>
              </p:nvSpPr>
              <p:spPr>
                <a:xfrm>
                  <a:off x="12768135" y="108171"/>
                  <a:ext cx="486030" cy="338554"/>
                </a:xfrm>
                <a:prstGeom prst="rect">
                  <a:avLst/>
                </a:prstGeom>
                <a:noFill/>
              </p:spPr>
              <p:txBody>
                <a:bodyPr wrap="none" rtlCol="0">
                  <a:spAutoFit/>
                </a:bodyPr>
                <a:lstStyle/>
                <a:p>
                  <a:r>
                    <a:rPr lang="pl-PL" sz="1600" b="1" dirty="0">
                      <a:latin typeface="Engram Warsaw" pitchFamily="2" charset="-18"/>
                    </a:rPr>
                    <a:t>SC</a:t>
                  </a:r>
                </a:p>
              </p:txBody>
            </p:sp>
          </p:grpSp>
          <p:sp>
            <p:nvSpPr>
              <p:cNvPr id="48" name="pole tekstowe 47"/>
              <p:cNvSpPr txBox="1"/>
              <p:nvPr/>
            </p:nvSpPr>
            <p:spPr>
              <a:xfrm>
                <a:off x="7112561" y="6119600"/>
                <a:ext cx="1061509" cy="292388"/>
              </a:xfrm>
              <a:prstGeom prst="rect">
                <a:avLst/>
              </a:prstGeom>
              <a:noFill/>
            </p:spPr>
            <p:txBody>
              <a:bodyPr wrap="none" rtlCol="0">
                <a:spAutoFit/>
              </a:bodyPr>
              <a:lstStyle/>
              <a:p>
                <a:r>
                  <a:rPr lang="pl-PL" sz="1300" dirty="0">
                    <a:latin typeface="Engram Warsaw" pitchFamily="2" charset="-18"/>
                  </a:rPr>
                  <a:t>cmentarzy</a:t>
                </a:r>
              </a:p>
            </p:txBody>
          </p:sp>
        </p:grpSp>
        <p:grpSp>
          <p:nvGrpSpPr>
            <p:cNvPr id="120" name="Grupa 119"/>
            <p:cNvGrpSpPr/>
            <p:nvPr/>
          </p:nvGrpSpPr>
          <p:grpSpPr>
            <a:xfrm>
              <a:off x="6024213" y="5285755"/>
              <a:ext cx="5948602" cy="432000"/>
              <a:chOff x="6024213" y="6668284"/>
              <a:chExt cx="5948602" cy="432000"/>
            </a:xfrm>
          </p:grpSpPr>
          <p:grpSp>
            <p:nvGrpSpPr>
              <p:cNvPr id="96" name="Grupa 95"/>
              <p:cNvGrpSpPr/>
              <p:nvPr/>
            </p:nvGrpSpPr>
            <p:grpSpPr>
              <a:xfrm>
                <a:off x="6024213" y="6668284"/>
                <a:ext cx="5948602" cy="432000"/>
                <a:chOff x="12442508" y="58056"/>
                <a:chExt cx="5948602" cy="432000"/>
              </a:xfrm>
            </p:grpSpPr>
            <p:sp>
              <p:nvSpPr>
                <p:cNvPr id="97" name="Prostokąt zaokrąglony 96"/>
                <p:cNvSpPr/>
                <p:nvPr/>
              </p:nvSpPr>
              <p:spPr>
                <a:xfrm>
                  <a:off x="12442508" y="58056"/>
                  <a:ext cx="5948602" cy="432000"/>
                </a:xfrm>
                <a:prstGeom prst="roundRect">
                  <a:avLst>
                    <a:gd name="adj" fmla="val 9556"/>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98" name="Prostokąt zaokrąglony 97"/>
                <p:cNvSpPr/>
                <p:nvPr/>
              </p:nvSpPr>
              <p:spPr>
                <a:xfrm>
                  <a:off x="12630150" y="131254"/>
                  <a:ext cx="762000" cy="292388"/>
                </a:xfrm>
                <a:prstGeom prst="roundRect">
                  <a:avLst/>
                </a:prstGeom>
                <a:solidFill>
                  <a:srgbClr val="FCD4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9" name="pole tekstowe 98"/>
                <p:cNvSpPr txBox="1"/>
                <p:nvPr/>
              </p:nvSpPr>
              <p:spPr>
                <a:xfrm>
                  <a:off x="12764929" y="108171"/>
                  <a:ext cx="492443" cy="338554"/>
                </a:xfrm>
                <a:prstGeom prst="rect">
                  <a:avLst/>
                </a:prstGeom>
                <a:noFill/>
              </p:spPr>
              <p:txBody>
                <a:bodyPr wrap="none" rtlCol="0">
                  <a:spAutoFit/>
                </a:bodyPr>
                <a:lstStyle/>
                <a:p>
                  <a:r>
                    <a:rPr lang="pl-PL" sz="1600" b="1" dirty="0">
                      <a:latin typeface="Engram Warsaw" pitchFamily="2" charset="-18"/>
                    </a:rPr>
                    <a:t>SG</a:t>
                  </a:r>
                </a:p>
              </p:txBody>
            </p:sp>
          </p:grpSp>
          <p:sp>
            <p:nvSpPr>
              <p:cNvPr id="50" name="pole tekstowe 49"/>
              <p:cNvSpPr txBox="1"/>
              <p:nvPr/>
            </p:nvSpPr>
            <p:spPr>
              <a:xfrm>
                <a:off x="7112561" y="6738090"/>
                <a:ext cx="1013419" cy="292388"/>
              </a:xfrm>
              <a:prstGeom prst="rect">
                <a:avLst/>
              </a:prstGeom>
              <a:noFill/>
            </p:spPr>
            <p:txBody>
              <a:bodyPr wrap="none" rtlCol="0">
                <a:spAutoFit/>
              </a:bodyPr>
              <a:lstStyle/>
              <a:p>
                <a:r>
                  <a:rPr lang="pl-PL" sz="1300" dirty="0">
                    <a:latin typeface="Engram Warsaw" pitchFamily="2" charset="-18"/>
                  </a:rPr>
                  <a:t>górnictwa</a:t>
                </a:r>
              </a:p>
            </p:txBody>
          </p:sp>
        </p:grpSp>
        <p:grpSp>
          <p:nvGrpSpPr>
            <p:cNvPr id="121" name="Grupa 120"/>
            <p:cNvGrpSpPr/>
            <p:nvPr/>
          </p:nvGrpSpPr>
          <p:grpSpPr>
            <a:xfrm>
              <a:off x="6024213" y="5802115"/>
              <a:ext cx="5948602" cy="432000"/>
              <a:chOff x="6024213" y="7255378"/>
              <a:chExt cx="5948602" cy="432000"/>
            </a:xfrm>
          </p:grpSpPr>
          <p:grpSp>
            <p:nvGrpSpPr>
              <p:cNvPr id="100" name="Grupa 99"/>
              <p:cNvGrpSpPr/>
              <p:nvPr/>
            </p:nvGrpSpPr>
            <p:grpSpPr>
              <a:xfrm>
                <a:off x="6024213" y="7255378"/>
                <a:ext cx="5948602" cy="432000"/>
                <a:chOff x="12442508" y="58056"/>
                <a:chExt cx="5948602" cy="432000"/>
              </a:xfrm>
            </p:grpSpPr>
            <p:sp>
              <p:nvSpPr>
                <p:cNvPr id="101" name="Prostokąt zaokrąglony 100"/>
                <p:cNvSpPr/>
                <p:nvPr/>
              </p:nvSpPr>
              <p:spPr>
                <a:xfrm>
                  <a:off x="12442508" y="58056"/>
                  <a:ext cx="5948602" cy="432000"/>
                </a:xfrm>
                <a:prstGeom prst="roundRect">
                  <a:avLst>
                    <a:gd name="adj" fmla="val 9556"/>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2" name="Prostokąt zaokrąglony 101"/>
                <p:cNvSpPr/>
                <p:nvPr/>
              </p:nvSpPr>
              <p:spPr>
                <a:xfrm>
                  <a:off x="12630150" y="131254"/>
                  <a:ext cx="762000" cy="292388"/>
                </a:xfrm>
                <a:prstGeom prst="roundRect">
                  <a:avLst/>
                </a:prstGeom>
                <a:solidFill>
                  <a:srgbClr val="E3FFC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3" name="pole tekstowe 102"/>
                <p:cNvSpPr txBox="1"/>
                <p:nvPr/>
              </p:nvSpPr>
              <p:spPr>
                <a:xfrm>
                  <a:off x="12760120" y="108171"/>
                  <a:ext cx="502061" cy="338554"/>
                </a:xfrm>
                <a:prstGeom prst="rect">
                  <a:avLst/>
                </a:prstGeom>
                <a:noFill/>
              </p:spPr>
              <p:txBody>
                <a:bodyPr wrap="none" rtlCol="0">
                  <a:spAutoFit/>
                </a:bodyPr>
                <a:lstStyle/>
                <a:p>
                  <a:r>
                    <a:rPr lang="pl-PL" sz="1600" b="1" dirty="0">
                      <a:latin typeface="Engram Warsaw" pitchFamily="2" charset="-18"/>
                    </a:rPr>
                    <a:t>SO</a:t>
                  </a:r>
                </a:p>
              </p:txBody>
            </p:sp>
          </p:grpSp>
          <p:sp>
            <p:nvSpPr>
              <p:cNvPr id="52" name="pole tekstowe 51"/>
              <p:cNvSpPr txBox="1"/>
              <p:nvPr/>
            </p:nvSpPr>
            <p:spPr>
              <a:xfrm>
                <a:off x="7112561" y="7325184"/>
                <a:ext cx="845103" cy="292388"/>
              </a:xfrm>
              <a:prstGeom prst="rect">
                <a:avLst/>
              </a:prstGeom>
              <a:noFill/>
            </p:spPr>
            <p:txBody>
              <a:bodyPr wrap="none" rtlCol="0">
                <a:spAutoFit/>
              </a:bodyPr>
              <a:lstStyle/>
              <a:p>
                <a:r>
                  <a:rPr lang="pl-PL" sz="1300" dirty="0">
                    <a:latin typeface="Engram Warsaw" pitchFamily="2" charset="-18"/>
                  </a:rPr>
                  <a:t>otwarta</a:t>
                </a:r>
              </a:p>
            </p:txBody>
          </p:sp>
        </p:grpSp>
        <p:grpSp>
          <p:nvGrpSpPr>
            <p:cNvPr id="122" name="Grupa 121"/>
            <p:cNvGrpSpPr/>
            <p:nvPr/>
          </p:nvGrpSpPr>
          <p:grpSpPr>
            <a:xfrm>
              <a:off x="6024213" y="6318472"/>
              <a:ext cx="5948602" cy="432000"/>
              <a:chOff x="6024213" y="7842472"/>
              <a:chExt cx="5948602" cy="432000"/>
            </a:xfrm>
          </p:grpSpPr>
          <p:grpSp>
            <p:nvGrpSpPr>
              <p:cNvPr id="104" name="Grupa 103"/>
              <p:cNvGrpSpPr/>
              <p:nvPr/>
            </p:nvGrpSpPr>
            <p:grpSpPr>
              <a:xfrm>
                <a:off x="6024213" y="7842472"/>
                <a:ext cx="5948602" cy="432000"/>
                <a:chOff x="12442508" y="58056"/>
                <a:chExt cx="5948602" cy="432000"/>
              </a:xfrm>
            </p:grpSpPr>
            <p:sp>
              <p:nvSpPr>
                <p:cNvPr id="105" name="Prostokąt zaokrąglony 104"/>
                <p:cNvSpPr/>
                <p:nvPr/>
              </p:nvSpPr>
              <p:spPr>
                <a:xfrm>
                  <a:off x="12442508" y="58056"/>
                  <a:ext cx="5948602" cy="432000"/>
                </a:xfrm>
                <a:prstGeom prst="roundRect">
                  <a:avLst>
                    <a:gd name="adj" fmla="val 9556"/>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6" name="Prostokąt zaokrąglony 105"/>
                <p:cNvSpPr/>
                <p:nvPr/>
              </p:nvSpPr>
              <p:spPr>
                <a:xfrm>
                  <a:off x="12630150" y="131254"/>
                  <a:ext cx="762000" cy="292388"/>
                </a:xfrm>
                <a:prstGeom prst="roundRect">
                  <a:avLst/>
                </a:prstGeom>
                <a:solidFill>
                  <a:srgbClr val="F2F2F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7" name="pole tekstowe 106"/>
                <p:cNvSpPr txBox="1"/>
                <p:nvPr/>
              </p:nvSpPr>
              <p:spPr>
                <a:xfrm>
                  <a:off x="12740082" y="108171"/>
                  <a:ext cx="473206" cy="338554"/>
                </a:xfrm>
                <a:prstGeom prst="rect">
                  <a:avLst/>
                </a:prstGeom>
                <a:noFill/>
              </p:spPr>
              <p:txBody>
                <a:bodyPr wrap="none" rtlCol="0">
                  <a:spAutoFit/>
                </a:bodyPr>
                <a:lstStyle/>
                <a:p>
                  <a:r>
                    <a:rPr lang="pl-PL" sz="1600" b="1" dirty="0">
                      <a:latin typeface="Engram Warsaw" pitchFamily="2" charset="-18"/>
                    </a:rPr>
                    <a:t>SK</a:t>
                  </a:r>
                </a:p>
              </p:txBody>
            </p:sp>
          </p:grpSp>
          <p:sp>
            <p:nvSpPr>
              <p:cNvPr id="54" name="pole tekstowe 53"/>
              <p:cNvSpPr txBox="1"/>
              <p:nvPr/>
            </p:nvSpPr>
            <p:spPr>
              <a:xfrm>
                <a:off x="7112561" y="7891486"/>
                <a:ext cx="1425390" cy="292388"/>
              </a:xfrm>
              <a:prstGeom prst="rect">
                <a:avLst/>
              </a:prstGeom>
              <a:noFill/>
            </p:spPr>
            <p:txBody>
              <a:bodyPr wrap="none" rtlCol="0">
                <a:spAutoFit/>
              </a:bodyPr>
              <a:lstStyle/>
              <a:p>
                <a:r>
                  <a:rPr lang="pl-PL" sz="1300" dirty="0">
                    <a:latin typeface="Engram Warsaw" pitchFamily="2" charset="-18"/>
                  </a:rPr>
                  <a:t>komunikacyjna</a:t>
                </a:r>
              </a:p>
            </p:txBody>
          </p:sp>
        </p:grpSp>
        <p:pic>
          <p:nvPicPr>
            <p:cNvPr id="108" name="Obraz 10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80591" y="191671"/>
              <a:ext cx="514678" cy="445301"/>
            </a:xfrm>
            <a:prstGeom prst="rect">
              <a:avLst/>
            </a:prstGeom>
          </p:spPr>
        </p:pic>
      </p:grpSp>
    </p:spTree>
    <p:extLst>
      <p:ext uri="{BB962C8B-B14F-4D97-AF65-F5344CB8AC3E}">
        <p14:creationId xmlns:p14="http://schemas.microsoft.com/office/powerpoint/2010/main" val="1846248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warszawa_urzędowe">
      <a:dk1>
        <a:sysClr val="windowText" lastClr="000000"/>
      </a:dk1>
      <a:lt1>
        <a:sysClr val="window" lastClr="FFFFFF"/>
      </a:lt1>
      <a:dk2>
        <a:srgbClr val="44546A"/>
      </a:dk2>
      <a:lt2>
        <a:srgbClr val="E7E6E6"/>
      </a:lt2>
      <a:accent1>
        <a:srgbClr val="595959"/>
      </a:accent1>
      <a:accent2>
        <a:srgbClr val="FFC837"/>
      </a:accent2>
      <a:accent3>
        <a:srgbClr val="E62314"/>
      </a:accent3>
      <a:accent4>
        <a:srgbClr val="7F7F7F"/>
      </a:accent4>
      <a:accent5>
        <a:srgbClr val="FA552D"/>
      </a:accent5>
      <a:accent6>
        <a:srgbClr val="000000"/>
      </a:accent6>
      <a:hlink>
        <a:srgbClr val="0563C1"/>
      </a:hlink>
      <a:folHlink>
        <a:srgbClr val="954F72"/>
      </a:folHlink>
    </a:clrScheme>
    <a:fontScheme name="Warszawa">
      <a:majorFont>
        <a:latin typeface="Engram Warsaw"/>
        <a:ea typeface=""/>
        <a:cs typeface=""/>
      </a:majorFont>
      <a:minorFont>
        <a:latin typeface="Engram Warsaw"/>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52A83190-5C58-43DF-A99C-86CC3ACE509E}" vid="{2EB448BE-35FD-4700-9329-7C2864931BE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60C10495CADE14387B82F93F4521C69" ma:contentTypeVersion="5" ma:contentTypeDescription="Utwórz nowy dokument." ma:contentTypeScope="" ma:versionID="71090ec4d0dac1ab97d84e77d0a0af2b">
  <xsd:schema xmlns:xsd="http://www.w3.org/2001/XMLSchema" xmlns:xs="http://www.w3.org/2001/XMLSchema" xmlns:p="http://schemas.microsoft.com/office/2006/metadata/properties" xmlns:ns2="4185f87c-1e77-4dac-a18b-e222b96c132d" xmlns:ns3="ff7b85aa-eea6-4a12-8aab-b1373b03b0d8" targetNamespace="http://schemas.microsoft.com/office/2006/metadata/properties" ma:root="true" ma:fieldsID="1e412a6b2ade0a26c787396d77644c97" ns2:_="" ns3:_="">
    <xsd:import namespace="4185f87c-1e77-4dac-a18b-e222b96c132d"/>
    <xsd:import namespace="ff7b85aa-eea6-4a12-8aab-b1373b03b0d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85f87c-1e77-4dac-a18b-e222b96c13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f7b85aa-eea6-4a12-8aab-b1373b03b0d8" elementFormDefault="qualified">
    <xsd:import namespace="http://schemas.microsoft.com/office/2006/documentManagement/types"/>
    <xsd:import namespace="http://schemas.microsoft.com/office/infopath/2007/PartnerControls"/>
    <xsd:element name="SharedWithUsers" ma:index="11"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92ABE1-F0A7-49BA-8E46-2AB7DF372F2F}">
  <ds:schemaRefs>
    <ds:schemaRef ds:uri="4185f87c-1e77-4dac-a18b-e222b96c132d"/>
    <ds:schemaRef ds:uri="ff7b85aa-eea6-4a12-8aab-b1373b03b0d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A972160-820B-4003-B64B-5E3CF22A16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3732</TotalTime>
  <Words>2695</Words>
  <Application>Microsoft Office PowerPoint</Application>
  <PresentationFormat>Panoramiczny</PresentationFormat>
  <Paragraphs>294</Paragraphs>
  <Slides>14</Slides>
  <Notes>14</Notes>
  <HiddenSlides>0</HiddenSlides>
  <MMClips>0</MMClips>
  <ScaleCrop>false</ScaleCrop>
  <HeadingPairs>
    <vt:vector size="6" baseType="variant">
      <vt:variant>
        <vt:lpstr>Używane czcionki</vt:lpstr>
      </vt:variant>
      <vt:variant>
        <vt:i4>10</vt:i4>
      </vt:variant>
      <vt:variant>
        <vt:lpstr>Motyw</vt:lpstr>
      </vt:variant>
      <vt:variant>
        <vt:i4>3</vt:i4>
      </vt:variant>
      <vt:variant>
        <vt:lpstr>Tytuły slajdów</vt:lpstr>
      </vt:variant>
      <vt:variant>
        <vt:i4>14</vt:i4>
      </vt:variant>
    </vt:vector>
  </HeadingPairs>
  <TitlesOfParts>
    <vt:vector size="27" baseType="lpstr">
      <vt:lpstr>Arial</vt:lpstr>
      <vt:lpstr>Arial,Sans-Serif</vt:lpstr>
      <vt:lpstr>Calibri</vt:lpstr>
      <vt:lpstr>Calibri Light</vt:lpstr>
      <vt:lpstr>Engram Warsaw</vt:lpstr>
      <vt:lpstr>Engram Warsaw Black</vt:lpstr>
      <vt:lpstr>Engram Warsaw Light</vt:lpstr>
      <vt:lpstr>Engram Warsaw Medium</vt:lpstr>
      <vt:lpstr>Symbol</vt:lpstr>
      <vt:lpstr>Times New Roman</vt:lpstr>
      <vt:lpstr>Motyw pakietu Office</vt:lpstr>
      <vt:lpstr>Motyw pakietu Office</vt:lpstr>
      <vt:lpstr>1_Motyw pakietu Office</vt:lpstr>
      <vt:lpstr>formalne rozpoczęcie procedur </vt:lpstr>
      <vt:lpstr>Prezentacja programu PowerPoint</vt:lpstr>
      <vt:lpstr>strategia rozwoju gminy</vt:lpstr>
      <vt:lpstr>Prezentacja programu PowerPoint</vt:lpstr>
      <vt:lpstr>Prezentacja programu PowerPoint</vt:lpstr>
      <vt:lpstr>Prezentacja programu PowerPoint</vt:lpstr>
      <vt:lpstr>plan ogólny gminy </vt:lpstr>
      <vt:lpstr>Prezentacja programu PowerPoint</vt:lpstr>
      <vt:lpstr>Prezentacja programu PowerPoint</vt:lpstr>
      <vt:lpstr>Prezentacja programu PowerPoint</vt:lpstr>
      <vt:lpstr>Prezentacja programu PowerPoint</vt:lpstr>
      <vt:lpstr>Etapy prac</vt:lpstr>
      <vt:lpstr>Prezentacja programu PowerPoint</vt:lpstr>
      <vt:lpstr>Urząd m.st. Warszawy  Biuro Strategii i Analiz Biuro Architektury i Planowania Przestrzennego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Nina</dc:creator>
  <cp:lastModifiedBy>Sesja</cp:lastModifiedBy>
  <cp:revision>252</cp:revision>
  <cp:lastPrinted>2024-02-09T09:58:05Z</cp:lastPrinted>
  <dcterms:created xsi:type="dcterms:W3CDTF">2022-12-23T10:36:43Z</dcterms:created>
  <dcterms:modified xsi:type="dcterms:W3CDTF">2024-07-04T14:36:55Z</dcterms:modified>
</cp:coreProperties>
</file>