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theme/themeOverride1.xml" ContentType="application/vnd.openxmlformats-officedocument.themeOverride+xml"/>
  <Override PartName="/ppt/charts/chart5.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ppt/charts/chart6.xml" ContentType="application/vnd.openxmlformats-officedocument.drawingml.chart+xml"/>
  <Override PartName="/ppt/theme/themeOverride3.xml" ContentType="application/vnd.openxmlformats-officedocument.themeOverride+xml"/>
  <Override PartName="/ppt/notesSlides/notesSlide3.xml" ContentType="application/vnd.openxmlformats-officedocument.presentationml.notesSlide+xml"/>
  <Override PartName="/ppt/charts/chart7.xml" ContentType="application/vnd.openxmlformats-officedocument.drawingml.chart+xml"/>
  <Override PartName="/ppt/theme/themeOverride4.xml" ContentType="application/vnd.openxmlformats-officedocument.themeOverride+xml"/>
  <Override PartName="/ppt/charts/chart8.xml" ContentType="application/vnd.openxmlformats-officedocument.drawingml.chart+xml"/>
  <Override PartName="/ppt/theme/themeOverride5.xml" ContentType="application/vnd.openxmlformats-officedocument.themeOverride+xml"/>
  <Override PartName="/ppt/charts/chart9.xml" ContentType="application/vnd.openxmlformats-officedocument.drawingml.chart+xml"/>
  <Override PartName="/ppt/theme/themeOverride6.xml" ContentType="application/vnd.openxmlformats-officedocument.themeOverride+xml"/>
  <Override PartName="/ppt/charts/chart10.xml" ContentType="application/vnd.openxmlformats-officedocument.drawingml.chart+xml"/>
  <Override PartName="/ppt/theme/themeOverride7.xml" ContentType="application/vnd.openxmlformats-officedocument.themeOverride+xml"/>
  <Override PartName="/ppt/charts/chart11.xml" ContentType="application/vnd.openxmlformats-officedocument.drawingml.chart+xml"/>
  <Override PartName="/ppt/theme/themeOverride8.xml" ContentType="application/vnd.openxmlformats-officedocument.themeOverride+xml"/>
  <Override PartName="/ppt/charts/chart12.xml" ContentType="application/vnd.openxmlformats-officedocument.drawingml.chart+xml"/>
  <Override PartName="/ppt/theme/themeOverride9.xml" ContentType="application/vnd.openxmlformats-officedocument.themeOverride+xml"/>
  <Override PartName="/ppt/charts/chart13.xml" ContentType="application/vnd.openxmlformats-officedocument.drawingml.chart+xml"/>
  <Override PartName="/ppt/theme/themeOverride10.xml" ContentType="application/vnd.openxmlformats-officedocument.themeOverride+xml"/>
  <Override PartName="/ppt/charts/chart14.xml" ContentType="application/vnd.openxmlformats-officedocument.drawingml.chart+xml"/>
  <Override PartName="/ppt/theme/themeOverride11.xml" ContentType="application/vnd.openxmlformats-officedocument.themeOverride+xml"/>
  <Override PartName="/ppt/charts/chart15.xml" ContentType="application/vnd.openxmlformats-officedocument.drawingml.chart+xml"/>
  <Override PartName="/ppt/theme/themeOverride12.xml" ContentType="application/vnd.openxmlformats-officedocument.themeOverride+xml"/>
  <Override PartName="/ppt/charts/chart16.xml" ContentType="application/vnd.openxmlformats-officedocument.drawingml.chart+xml"/>
  <Override PartName="/ppt/theme/themeOverride13.xml" ContentType="application/vnd.openxmlformats-officedocument.themeOverride+xml"/>
  <Override PartName="/ppt/charts/chart17.xml" ContentType="application/vnd.openxmlformats-officedocument.drawingml.chart+xml"/>
  <Override PartName="/ppt/theme/themeOverride14.xml" ContentType="application/vnd.openxmlformats-officedocument.themeOverride+xml"/>
  <Override PartName="/ppt/charts/chart18.xml" ContentType="application/vnd.openxmlformats-officedocument.drawingml.chart+xml"/>
  <Override PartName="/ppt/theme/themeOverride15.xml" ContentType="application/vnd.openxmlformats-officedocument.themeOverride+xml"/>
  <Override PartName="/ppt/charts/chart19.xml" ContentType="application/vnd.openxmlformats-officedocument.drawingml.chart+xml"/>
  <Override PartName="/ppt/theme/themeOverride16.xml" ContentType="application/vnd.openxmlformats-officedocument.themeOverride+xml"/>
  <Override PartName="/ppt/charts/chart2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4"/>
  </p:sldMasterIdLst>
  <p:notesMasterIdLst>
    <p:notesMasterId r:id="rId67"/>
  </p:notesMasterIdLst>
  <p:handoutMasterIdLst>
    <p:handoutMasterId r:id="rId68"/>
  </p:handoutMasterIdLst>
  <p:sldIdLst>
    <p:sldId id="256" r:id="rId5"/>
    <p:sldId id="1064" r:id="rId6"/>
    <p:sldId id="1018" r:id="rId7"/>
    <p:sldId id="547" r:id="rId8"/>
    <p:sldId id="1021" r:id="rId9"/>
    <p:sldId id="1082" r:id="rId10"/>
    <p:sldId id="1009" r:id="rId11"/>
    <p:sldId id="1113" r:id="rId12"/>
    <p:sldId id="1028" r:id="rId13"/>
    <p:sldId id="1058" r:id="rId14"/>
    <p:sldId id="1083" r:id="rId15"/>
    <p:sldId id="544" r:id="rId16"/>
    <p:sldId id="1079" r:id="rId17"/>
    <p:sldId id="1094" r:id="rId18"/>
    <p:sldId id="1059" r:id="rId19"/>
    <p:sldId id="1081" r:id="rId20"/>
    <p:sldId id="1026" r:id="rId21"/>
    <p:sldId id="1116" r:id="rId22"/>
    <p:sldId id="939" r:id="rId23"/>
    <p:sldId id="1001" r:id="rId24"/>
    <p:sldId id="513" r:id="rId25"/>
    <p:sldId id="1045" r:id="rId26"/>
    <p:sldId id="1060" r:id="rId27"/>
    <p:sldId id="1088" r:id="rId28"/>
    <p:sldId id="512" r:id="rId29"/>
    <p:sldId id="1089" r:id="rId30"/>
    <p:sldId id="1046" r:id="rId31"/>
    <p:sldId id="1096" r:id="rId32"/>
    <p:sldId id="1095" r:id="rId33"/>
    <p:sldId id="529" r:id="rId34"/>
    <p:sldId id="1097" r:id="rId35"/>
    <p:sldId id="1098" r:id="rId36"/>
    <p:sldId id="1062" r:id="rId37"/>
    <p:sldId id="515" r:id="rId38"/>
    <p:sldId id="1099" r:id="rId39"/>
    <p:sldId id="1100" r:id="rId40"/>
    <p:sldId id="1065" r:id="rId41"/>
    <p:sldId id="532" r:id="rId42"/>
    <p:sldId id="1043" r:id="rId43"/>
    <p:sldId id="1101" r:id="rId44"/>
    <p:sldId id="1102" r:id="rId45"/>
    <p:sldId id="1072" r:id="rId46"/>
    <p:sldId id="1073" r:id="rId47"/>
    <p:sldId id="1013" r:id="rId48"/>
    <p:sldId id="1103" r:id="rId49"/>
    <p:sldId id="514" r:id="rId50"/>
    <p:sldId id="1035" r:id="rId51"/>
    <p:sldId id="1104" r:id="rId52"/>
    <p:sldId id="1071" r:id="rId53"/>
    <p:sldId id="1120" r:id="rId54"/>
    <p:sldId id="1117" r:id="rId55"/>
    <p:sldId id="1115" r:id="rId56"/>
    <p:sldId id="1107" r:id="rId57"/>
    <p:sldId id="1068" r:id="rId58"/>
    <p:sldId id="1118" r:id="rId59"/>
    <p:sldId id="1119" r:id="rId60"/>
    <p:sldId id="1033" r:id="rId61"/>
    <p:sldId id="1110" r:id="rId62"/>
    <p:sldId id="1086" r:id="rId63"/>
    <p:sldId id="1037" r:id="rId64"/>
    <p:sldId id="1121" r:id="rId65"/>
    <p:sldId id="262" r:id="rId6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C03991A-2165-F58A-F26F-412F79FCEF3E}" name="Grażyna Cieślak" initials="GC" userId="e1048674bd7ca6cd" providerId="Windows Live"/>
  <p188:author id="{8F65ACE8-4D95-3A2C-6D3B-B4936B49CAA8}" name="Cieślak Grażyna" initials="CG" userId="S::gcieslak@bzmw.gov.pl::4502374f-f0c1-4262-bc96-0c4cc5a3f2ab" providerId="AD"/>
  <p188:author id="{D5273AF6-CF40-A80C-4228-64DAB0D749BD}" name="MDudkiewicz" initials="M" userId="MDudkiewicz"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ordek Monika (PS)" initials="KM(" lastIdx="9" clrIdx="0">
    <p:extLst>
      <p:ext uri="{19B8F6BF-5375-455C-9EA6-DF929625EA0E}">
        <p15:presenceInfo xmlns:p15="http://schemas.microsoft.com/office/powerpoint/2012/main" userId="S-1-5-21-2141459047-2080261149-618671499-70690" providerId="AD"/>
      </p:ext>
    </p:extLst>
  </p:cmAuthor>
  <p:cmAuthor id="2" name="MDudkiewicz" initials="M" lastIdx="1" clrIdx="1">
    <p:extLst>
      <p:ext uri="{19B8F6BF-5375-455C-9EA6-DF929625EA0E}">
        <p15:presenceInfo xmlns:p15="http://schemas.microsoft.com/office/powerpoint/2012/main" userId="MDudkiewic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F9900"/>
    <a:srgbClr val="DDDDDD"/>
    <a:srgbClr val="B2B2B2"/>
    <a:srgbClr val="E627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4" autoAdjust="0"/>
    <p:restoredTop sz="94061" autoAdjust="0"/>
  </p:normalViewPr>
  <p:slideViewPr>
    <p:cSldViewPr snapToGrid="0">
      <p:cViewPr varScale="1">
        <p:scale>
          <a:sx n="108" d="100"/>
          <a:sy n="108" d="100"/>
        </p:scale>
        <p:origin x="618"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3" d="100"/>
          <a:sy n="73" d="100"/>
        </p:scale>
        <p:origin x="3499" y="4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Arkusz_programu_Microsoft_Excel.xlsx"/></Relationships>
</file>

<file path=ppt/charts/_rels/chart10.xml.rels><?xml version="1.0" encoding="UTF-8" standalone="yes"?>
<Relationships xmlns="http://schemas.openxmlformats.org/package/2006/relationships"><Relationship Id="rId2" Type="http://schemas.openxmlformats.org/officeDocument/2006/relationships/package" Target="../embeddings/Arkusz_programu_Microsoft_Excel9.xlsx"/><Relationship Id="rId1" Type="http://schemas.openxmlformats.org/officeDocument/2006/relationships/themeOverride" Target="../theme/themeOverride7.xml"/></Relationships>
</file>

<file path=ppt/charts/_rels/chart11.xml.rels><?xml version="1.0" encoding="UTF-8" standalone="yes"?>
<Relationships xmlns="http://schemas.openxmlformats.org/package/2006/relationships"><Relationship Id="rId2" Type="http://schemas.openxmlformats.org/officeDocument/2006/relationships/package" Target="../embeddings/Arkusz_programu_Microsoft_Excel10.xlsx"/><Relationship Id="rId1" Type="http://schemas.openxmlformats.org/officeDocument/2006/relationships/themeOverride" Target="../theme/themeOverride8.xml"/></Relationships>
</file>

<file path=ppt/charts/_rels/chart12.xml.rels><?xml version="1.0" encoding="UTF-8" standalone="yes"?>
<Relationships xmlns="http://schemas.openxmlformats.org/package/2006/relationships"><Relationship Id="rId2" Type="http://schemas.openxmlformats.org/officeDocument/2006/relationships/package" Target="../embeddings/Arkusz_programu_Microsoft_Excel11.xlsx"/><Relationship Id="rId1" Type="http://schemas.openxmlformats.org/officeDocument/2006/relationships/themeOverride" Target="../theme/themeOverride9.xml"/></Relationships>
</file>

<file path=ppt/charts/_rels/chart13.xml.rels><?xml version="1.0" encoding="UTF-8" standalone="yes"?>
<Relationships xmlns="http://schemas.openxmlformats.org/package/2006/relationships"><Relationship Id="rId2" Type="http://schemas.openxmlformats.org/officeDocument/2006/relationships/package" Target="../embeddings/Arkusz_programu_Microsoft_Excel12.xlsx"/><Relationship Id="rId1" Type="http://schemas.openxmlformats.org/officeDocument/2006/relationships/themeOverride" Target="../theme/themeOverride10.xml"/></Relationships>
</file>

<file path=ppt/charts/_rels/chart14.xml.rels><?xml version="1.0" encoding="UTF-8" standalone="yes"?>
<Relationships xmlns="http://schemas.openxmlformats.org/package/2006/relationships"><Relationship Id="rId2" Type="http://schemas.openxmlformats.org/officeDocument/2006/relationships/package" Target="../embeddings/Arkusz_programu_Microsoft_Excel13.xlsx"/><Relationship Id="rId1" Type="http://schemas.openxmlformats.org/officeDocument/2006/relationships/themeOverride" Target="../theme/themeOverride11.xml"/></Relationships>
</file>

<file path=ppt/charts/_rels/chart15.xml.rels><?xml version="1.0" encoding="UTF-8" standalone="yes"?>
<Relationships xmlns="http://schemas.openxmlformats.org/package/2006/relationships"><Relationship Id="rId2" Type="http://schemas.openxmlformats.org/officeDocument/2006/relationships/package" Target="../embeddings/Arkusz_programu_Microsoft_Excel14.xlsx"/><Relationship Id="rId1" Type="http://schemas.openxmlformats.org/officeDocument/2006/relationships/themeOverride" Target="../theme/themeOverride12.xml"/></Relationships>
</file>

<file path=ppt/charts/_rels/chart16.xml.rels><?xml version="1.0" encoding="UTF-8" standalone="yes"?>
<Relationships xmlns="http://schemas.openxmlformats.org/package/2006/relationships"><Relationship Id="rId2" Type="http://schemas.openxmlformats.org/officeDocument/2006/relationships/package" Target="../embeddings/Arkusz_programu_Microsoft_Excel15.xlsx"/><Relationship Id="rId1" Type="http://schemas.openxmlformats.org/officeDocument/2006/relationships/themeOverride" Target="../theme/themeOverride13.xml"/></Relationships>
</file>

<file path=ppt/charts/_rels/chart17.xml.rels><?xml version="1.0" encoding="UTF-8" standalone="yes"?>
<Relationships xmlns="http://schemas.openxmlformats.org/package/2006/relationships"><Relationship Id="rId2" Type="http://schemas.openxmlformats.org/officeDocument/2006/relationships/package" Target="../embeddings/Arkusz_programu_Microsoft_Excel16.xlsx"/><Relationship Id="rId1" Type="http://schemas.openxmlformats.org/officeDocument/2006/relationships/themeOverride" Target="../theme/themeOverride14.xml"/></Relationships>
</file>

<file path=ppt/charts/_rels/chart18.xml.rels><?xml version="1.0" encoding="UTF-8" standalone="yes"?>
<Relationships xmlns="http://schemas.openxmlformats.org/package/2006/relationships"><Relationship Id="rId2" Type="http://schemas.openxmlformats.org/officeDocument/2006/relationships/package" Target="../embeddings/Arkusz_programu_Microsoft_Excel17.xlsx"/><Relationship Id="rId1" Type="http://schemas.openxmlformats.org/officeDocument/2006/relationships/themeOverride" Target="../theme/themeOverride15.xml"/></Relationships>
</file>

<file path=ppt/charts/_rels/chart19.xml.rels><?xml version="1.0" encoding="UTF-8" standalone="yes"?>
<Relationships xmlns="http://schemas.openxmlformats.org/package/2006/relationships"><Relationship Id="rId2" Type="http://schemas.openxmlformats.org/officeDocument/2006/relationships/package" Target="../embeddings/Arkusz_programu_Microsoft_Excel18.xlsx"/><Relationship Id="rId1" Type="http://schemas.openxmlformats.org/officeDocument/2006/relationships/themeOverride" Target="../theme/themeOverride16.xml"/></Relationships>
</file>

<file path=ppt/charts/_rels/chart2.xml.rels><?xml version="1.0" encoding="UTF-8" standalone="yes"?>
<Relationships xmlns="http://schemas.openxmlformats.org/package/2006/relationships"><Relationship Id="rId3" Type="http://schemas.openxmlformats.org/officeDocument/2006/relationships/package" Target="../embeddings/Arkusz_programu_Microsoft_Excel1.xlsx"/><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1" Type="http://schemas.openxmlformats.org/officeDocument/2006/relationships/package" Target="../embeddings/Arkusz_programu_Microsoft_Excel19.xlsx"/></Relationships>
</file>

<file path=ppt/charts/_rels/chart3.xml.rels><?xml version="1.0" encoding="UTF-8" standalone="yes"?>
<Relationships xmlns="http://schemas.openxmlformats.org/package/2006/relationships"><Relationship Id="rId3" Type="http://schemas.openxmlformats.org/officeDocument/2006/relationships/package" Target="../embeddings/Arkusz_programu_Microsoft_Excel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2" Type="http://schemas.openxmlformats.org/officeDocument/2006/relationships/package" Target="../embeddings/Arkusz_programu_Microsoft_Excel3.xlsx"/><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2" Type="http://schemas.openxmlformats.org/officeDocument/2006/relationships/package" Target="../embeddings/Arkusz_programu_Microsoft_Excel4.xlsx"/><Relationship Id="rId1" Type="http://schemas.openxmlformats.org/officeDocument/2006/relationships/themeOverride" Target="../theme/themeOverride2.xml"/></Relationships>
</file>

<file path=ppt/charts/_rels/chart6.xml.rels><?xml version="1.0" encoding="UTF-8" standalone="yes"?>
<Relationships xmlns="http://schemas.openxmlformats.org/package/2006/relationships"><Relationship Id="rId2" Type="http://schemas.openxmlformats.org/officeDocument/2006/relationships/package" Target="../embeddings/Arkusz_programu_Microsoft_Excel5.xlsx"/><Relationship Id="rId1" Type="http://schemas.openxmlformats.org/officeDocument/2006/relationships/themeOverride" Target="../theme/themeOverride3.xml"/></Relationships>
</file>

<file path=ppt/charts/_rels/chart7.xml.rels><?xml version="1.0" encoding="UTF-8" standalone="yes"?>
<Relationships xmlns="http://schemas.openxmlformats.org/package/2006/relationships"><Relationship Id="rId2" Type="http://schemas.openxmlformats.org/officeDocument/2006/relationships/package" Target="../embeddings/Arkusz_programu_Microsoft_Excel6.xlsx"/><Relationship Id="rId1" Type="http://schemas.openxmlformats.org/officeDocument/2006/relationships/themeOverride" Target="../theme/themeOverride4.xml"/></Relationships>
</file>

<file path=ppt/charts/_rels/chart8.xml.rels><?xml version="1.0" encoding="UTF-8" standalone="yes"?>
<Relationships xmlns="http://schemas.openxmlformats.org/package/2006/relationships"><Relationship Id="rId2" Type="http://schemas.openxmlformats.org/officeDocument/2006/relationships/package" Target="../embeddings/Arkusz_programu_Microsoft_Excel7.xlsx"/><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2" Type="http://schemas.openxmlformats.org/officeDocument/2006/relationships/package" Target="../embeddings/Arkusz_programu_Microsoft_Excel8.xlsx"/><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Arkusz1!$B$1</c:f>
              <c:strCache>
                <c:ptCount val="1"/>
                <c:pt idx="0">
                  <c:v>wynik</c:v>
                </c:pt>
              </c:strCache>
            </c:strRef>
          </c:tx>
          <c:spPr>
            <a:solidFill>
              <a:srgbClr val="0072BC"/>
            </a:solidFill>
            <a:ln w="28575">
              <a:solidFill>
                <a:srgbClr val="FFFFFF"/>
              </a:solidFill>
            </a:ln>
          </c:spPr>
          <c:explosion val="2"/>
          <c:dPt>
            <c:idx val="0"/>
            <c:bubble3D val="0"/>
            <c:spPr>
              <a:solidFill>
                <a:schemeClr val="accent4"/>
              </a:solidFill>
              <a:ln w="28575">
                <a:solidFill>
                  <a:srgbClr val="FFFFFF"/>
                </a:solidFill>
              </a:ln>
              <a:effectLst/>
            </c:spPr>
            <c:extLst>
              <c:ext xmlns:c16="http://schemas.microsoft.com/office/drawing/2014/chart" uri="{C3380CC4-5D6E-409C-BE32-E72D297353CC}">
                <c16:uniqueId val="{00000001-BA30-45AF-96E3-BDFABE98D587}"/>
              </c:ext>
            </c:extLst>
          </c:dPt>
          <c:dPt>
            <c:idx val="1"/>
            <c:bubble3D val="0"/>
            <c:spPr>
              <a:solidFill>
                <a:schemeClr val="accent2"/>
              </a:solidFill>
              <a:ln w="28575">
                <a:solidFill>
                  <a:srgbClr val="FFFFFF"/>
                </a:solidFill>
              </a:ln>
              <a:effectLst/>
            </c:spPr>
            <c:extLst>
              <c:ext xmlns:c16="http://schemas.microsoft.com/office/drawing/2014/chart" uri="{C3380CC4-5D6E-409C-BE32-E72D297353CC}">
                <c16:uniqueId val="{00000003-BA30-45AF-96E3-BDFABE98D587}"/>
              </c:ext>
            </c:extLst>
          </c:dPt>
          <c:dPt>
            <c:idx val="2"/>
            <c:bubble3D val="0"/>
            <c:spPr>
              <a:solidFill>
                <a:srgbClr val="0072BC"/>
              </a:solidFill>
              <a:ln w="28575">
                <a:solidFill>
                  <a:srgbClr val="FFFFFF"/>
                </a:solidFill>
              </a:ln>
              <a:effectLst/>
            </c:spPr>
            <c:extLst>
              <c:ext xmlns:c16="http://schemas.microsoft.com/office/drawing/2014/chart" uri="{C3380CC4-5D6E-409C-BE32-E72D297353CC}">
                <c16:uniqueId val="{00000005-BA30-45AF-96E3-BDFABE98D587}"/>
              </c:ext>
            </c:extLst>
          </c:dPt>
          <c:dPt>
            <c:idx val="3"/>
            <c:bubble3D val="0"/>
            <c:spPr>
              <a:solidFill>
                <a:srgbClr val="0072BC"/>
              </a:solidFill>
              <a:ln w="28575">
                <a:solidFill>
                  <a:srgbClr val="FFFFFF"/>
                </a:solidFill>
              </a:ln>
              <a:effectLst/>
            </c:spPr>
            <c:extLst>
              <c:ext xmlns:c16="http://schemas.microsoft.com/office/drawing/2014/chart" uri="{C3380CC4-5D6E-409C-BE32-E72D297353CC}">
                <c16:uniqueId val="{00000007-BA30-45AF-96E3-BDFABE98D587}"/>
              </c:ext>
            </c:extLst>
          </c:dPt>
          <c:dLbls>
            <c:dLbl>
              <c:idx val="0"/>
              <c:tx>
                <c:rich>
                  <a:bodyPr/>
                  <a:lstStyle/>
                  <a:p>
                    <a:fld id="{975B1C29-3AEE-43C6-8902-11344FA2E514}" type="VALUE">
                      <a:rPr lang="en-US">
                        <a:solidFill>
                          <a:schemeClr val="tx1"/>
                        </a:solidFill>
                      </a:rPr>
                      <a:pPr/>
                      <a:t>[WARTOŚĆ]</a:t>
                    </a:fld>
                    <a:endParaRPr lang="pl-PL"/>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A30-45AF-96E3-BDFABE98D587}"/>
                </c:ext>
              </c:extLst>
            </c:dLbl>
            <c:dLbl>
              <c:idx val="2"/>
              <c:delete val="1"/>
              <c:extLst>
                <c:ext xmlns:c15="http://schemas.microsoft.com/office/drawing/2012/chart" uri="{CE6537A1-D6FC-4f65-9D91-7224C49458BB}"/>
                <c:ext xmlns:c16="http://schemas.microsoft.com/office/drawing/2014/chart" uri="{C3380CC4-5D6E-409C-BE32-E72D297353CC}">
                  <c16:uniqueId val="{00000005-BA30-45AF-96E3-BDFABE98D587}"/>
                </c:ext>
              </c:extLst>
            </c:dLbl>
            <c:dLbl>
              <c:idx val="4"/>
              <c:layout>
                <c:manualLayout>
                  <c:x val="-5.8789099807842165E-17"/>
                  <c:y val="-4.74933731955833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A30-45AF-96E3-BDFABE98D587}"/>
                </c:ext>
              </c:extLst>
            </c:dLbl>
            <c:spPr>
              <a:noFill/>
              <a:ln>
                <a:noFill/>
              </a:ln>
              <a:effectLst/>
            </c:spPr>
            <c:txPr>
              <a:bodyPr wrap="square" lIns="38100" tIns="19050" rIns="38100" bIns="19050" anchor="ctr">
                <a:spAutoFit/>
              </a:bodyPr>
              <a:lstStyle/>
              <a:p>
                <a:pPr>
                  <a:defRPr sz="1800" b="1" baseline="0"/>
                </a:pPr>
                <a:endParaRPr lang="pl-P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Arkusz1!$A$2:$A$3</c:f>
              <c:strCache>
                <c:ptCount val="2"/>
                <c:pt idx="0">
                  <c:v>gospodarstwo domowe z osobą z niepełnosprawnością</c:v>
                </c:pt>
                <c:pt idx="1">
                  <c:v>gospodarstwo domowe bez osoby z niepełnosprawnością</c:v>
                </c:pt>
              </c:strCache>
            </c:strRef>
          </c:cat>
          <c:val>
            <c:numRef>
              <c:f>Arkusz1!$B$2:$B$3</c:f>
              <c:numCache>
                <c:formatCode>0.0</c:formatCode>
                <c:ptCount val="2"/>
                <c:pt idx="0">
                  <c:v>21.9</c:v>
                </c:pt>
                <c:pt idx="1">
                  <c:v>78.099999999999994</c:v>
                </c:pt>
              </c:numCache>
            </c:numRef>
          </c:val>
          <c:extLst>
            <c:ext xmlns:c16="http://schemas.microsoft.com/office/drawing/2014/chart" uri="{C3380CC4-5D6E-409C-BE32-E72D297353CC}">
              <c16:uniqueId val="{00000009-BA30-45AF-96E3-BDFABE98D587}"/>
            </c:ext>
          </c:extLst>
        </c:ser>
        <c:dLbls>
          <c:showLegendKey val="0"/>
          <c:showVal val="1"/>
          <c:showCatName val="0"/>
          <c:showSerName val="0"/>
          <c:showPercent val="0"/>
          <c:showBubbleSize val="0"/>
          <c:showLeaderLines val="1"/>
        </c:dLbls>
        <c:firstSliceAng val="360"/>
        <c:holeSize val="50"/>
      </c:doughnutChart>
      <c:spPr>
        <a:noFill/>
        <a:ln w="25400">
          <a:noFill/>
        </a:ln>
        <a:effectLst/>
      </c:spPr>
    </c:plotArea>
    <c:legend>
      <c:legendPos val="r"/>
      <c:overlay val="0"/>
      <c:txPr>
        <a:bodyPr/>
        <a:lstStyle/>
        <a:p>
          <a:pPr>
            <a:defRPr sz="1800" baseline="0"/>
          </a:pPr>
          <a:endParaRPr lang="pl-PL"/>
        </a:p>
      </c:txPr>
    </c:legend>
    <c:plotVisOnly val="1"/>
    <c:dispBlanksAs val="zero"/>
    <c:showDLblsOverMax val="0"/>
  </c:chart>
  <c:spPr>
    <a:noFill/>
    <a:ln>
      <a:noFill/>
    </a:ln>
    <a:effectLst/>
  </c:spPr>
  <c:txPr>
    <a:bodyPr/>
    <a:lstStyle/>
    <a:p>
      <a:pPr algn="just">
        <a:defRPr sz="1400">
          <a:solidFill>
            <a:schemeClr val="tx1"/>
          </a:solidFill>
        </a:defRPr>
      </a:pPr>
      <a:endParaRPr lang="pl-PL"/>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2029265061035568"/>
          <c:y val="5.6575916756405348E-3"/>
          <c:w val="0.47970740892101671"/>
          <c:h val="0.96115307015194507"/>
        </c:manualLayout>
      </c:layout>
      <c:barChart>
        <c:barDir val="bar"/>
        <c:grouping val="clustered"/>
        <c:varyColors val="0"/>
        <c:ser>
          <c:idx val="0"/>
          <c:order val="0"/>
          <c:tx>
            <c:strRef>
              <c:f>Arkusz1!$B$1</c:f>
              <c:strCache>
                <c:ptCount val="1"/>
                <c:pt idx="0">
                  <c:v>16–44 (n = 158)</c:v>
                </c:pt>
              </c:strCache>
            </c:strRef>
          </c:tx>
          <c:spPr>
            <a:solidFill>
              <a:srgbClr val="00A78E"/>
            </a:solidFill>
            <a:ln w="28575">
              <a:solidFill>
                <a:sysClr val="window" lastClr="FFFFFF"/>
              </a:solidFill>
            </a:ln>
            <a:effectLst/>
          </c:spPr>
          <c:invertIfNegative val="0"/>
          <c:dLbls>
            <c:dLbl>
              <c:idx val="8"/>
              <c:delete val="1"/>
              <c:extLst>
                <c:ext xmlns:c15="http://schemas.microsoft.com/office/drawing/2012/chart" uri="{CE6537A1-D6FC-4f65-9D91-7224C49458BB}"/>
                <c:ext xmlns:c16="http://schemas.microsoft.com/office/drawing/2014/chart" uri="{C3380CC4-5D6E-409C-BE32-E72D297353CC}">
                  <c16:uniqueId val="{00000000-11EC-4A6B-9A81-1435DA4908C6}"/>
                </c:ext>
              </c:extLst>
            </c:dLbl>
            <c:numFmt formatCode="0;[Red]0" sourceLinked="0"/>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Arkusz1!$A$2:$A$7</c:f>
              <c:strCache>
                <c:ptCount val="6"/>
                <c:pt idx="0">
                  <c:v>Posiadanie mieszkania na parterze</c:v>
                </c:pt>
                <c:pt idx="1">
                  <c:v>Likwidacja barier architektonicznych 
w budynku</c:v>
                </c:pt>
                <c:pt idx="2">
                  <c:v>Montaż windy w budynku lub jej dostosowanie do potrzeb osoby niepełnosprawnej</c:v>
                </c:pt>
                <c:pt idx="3">
                  <c:v>Dostosowanie mieszkania do potrzeb osoby niepełnosprawnej</c:v>
                </c:pt>
                <c:pt idx="4">
                  <c:v>Remont mieszkania ze względu na jego zły stan techniczny</c:v>
                </c:pt>
                <c:pt idx="5">
                  <c:v>Zamiana mieszkania ze względu na jego niewystarczającą powierzchnię</c:v>
                </c:pt>
              </c:strCache>
            </c:strRef>
          </c:cat>
          <c:val>
            <c:numRef>
              <c:f>Arkusz1!$B$2:$B$7</c:f>
              <c:numCache>
                <c:formatCode>###0</c:formatCode>
                <c:ptCount val="6"/>
                <c:pt idx="0">
                  <c:v>11.920811383517989</c:v>
                </c:pt>
                <c:pt idx="1">
                  <c:v>9.768230844530466</c:v>
                </c:pt>
                <c:pt idx="2">
                  <c:v>4.5993106688182541</c:v>
                </c:pt>
                <c:pt idx="3">
                  <c:v>5.6125777059713897</c:v>
                </c:pt>
                <c:pt idx="4">
                  <c:v>5.3156574208301981</c:v>
                </c:pt>
                <c:pt idx="5">
                  <c:v>5.609683632829678</c:v>
                </c:pt>
              </c:numCache>
            </c:numRef>
          </c:val>
          <c:extLst>
            <c:ext xmlns:c16="http://schemas.microsoft.com/office/drawing/2014/chart" uri="{C3380CC4-5D6E-409C-BE32-E72D297353CC}">
              <c16:uniqueId val="{00000001-11EC-4A6B-9A81-1435DA4908C6}"/>
            </c:ext>
          </c:extLst>
        </c:ser>
        <c:ser>
          <c:idx val="1"/>
          <c:order val="1"/>
          <c:tx>
            <c:strRef>
              <c:f>Arkusz1!$C$1</c:f>
              <c:strCache>
                <c:ptCount val="1"/>
                <c:pt idx="0">
                  <c:v>45–64 (n = 359)</c:v>
                </c:pt>
              </c:strCache>
            </c:strRef>
          </c:tx>
          <c:spPr>
            <a:solidFill>
              <a:srgbClr val="0072BC"/>
            </a:solidFill>
            <a:ln w="28575">
              <a:solidFill>
                <a:sysClr val="window" lastClr="FFFFFF"/>
              </a:solidFill>
            </a:ln>
          </c:spPr>
          <c:invertIfNegative val="0"/>
          <c:dLbls>
            <c:dLbl>
              <c:idx val="8"/>
              <c:delete val="1"/>
              <c:extLst>
                <c:ext xmlns:c15="http://schemas.microsoft.com/office/drawing/2012/chart" uri="{CE6537A1-D6FC-4f65-9D91-7224C49458BB}"/>
                <c:ext xmlns:c16="http://schemas.microsoft.com/office/drawing/2014/chart" uri="{C3380CC4-5D6E-409C-BE32-E72D297353CC}">
                  <c16:uniqueId val="{00000002-11EC-4A6B-9A81-1435DA4908C6}"/>
                </c:ext>
              </c:extLst>
            </c:dLbl>
            <c:numFmt formatCode="#,##0" sourceLinked="0"/>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Arkusz1!$A$2:$A$7</c:f>
              <c:strCache>
                <c:ptCount val="6"/>
                <c:pt idx="0">
                  <c:v>Posiadanie mieszkania na parterze</c:v>
                </c:pt>
                <c:pt idx="1">
                  <c:v>Likwidacja barier architektonicznych 
w budynku</c:v>
                </c:pt>
                <c:pt idx="2">
                  <c:v>Montaż windy w budynku lub jej dostosowanie do potrzeb osoby niepełnosprawnej</c:v>
                </c:pt>
                <c:pt idx="3">
                  <c:v>Dostosowanie mieszkania do potrzeb osoby niepełnosprawnej</c:v>
                </c:pt>
                <c:pt idx="4">
                  <c:v>Remont mieszkania ze względu na jego zły stan techniczny</c:v>
                </c:pt>
                <c:pt idx="5">
                  <c:v>Zamiana mieszkania ze względu na jego niewystarczającą powierzchnię</c:v>
                </c:pt>
              </c:strCache>
            </c:strRef>
          </c:cat>
          <c:val>
            <c:numRef>
              <c:f>Arkusz1!$C$2:$C$7</c:f>
              <c:numCache>
                <c:formatCode>###0</c:formatCode>
                <c:ptCount val="6"/>
                <c:pt idx="0">
                  <c:v>9.2549148746277208</c:v>
                </c:pt>
                <c:pt idx="1">
                  <c:v>9.7395541062411262</c:v>
                </c:pt>
                <c:pt idx="2">
                  <c:v>7.2589392990129804</c:v>
                </c:pt>
                <c:pt idx="3">
                  <c:v>5.6186861202464922</c:v>
                </c:pt>
                <c:pt idx="4">
                  <c:v>5.2093082953757452</c:v>
                </c:pt>
                <c:pt idx="5">
                  <c:v>4.3026195259554738</c:v>
                </c:pt>
              </c:numCache>
            </c:numRef>
          </c:val>
          <c:extLst>
            <c:ext xmlns:c16="http://schemas.microsoft.com/office/drawing/2014/chart" uri="{C3380CC4-5D6E-409C-BE32-E72D297353CC}">
              <c16:uniqueId val="{00000003-11EC-4A6B-9A81-1435DA4908C6}"/>
            </c:ext>
          </c:extLst>
        </c:ser>
        <c:ser>
          <c:idx val="2"/>
          <c:order val="2"/>
          <c:tx>
            <c:strRef>
              <c:f>Arkusz1!$D$1</c:f>
              <c:strCache>
                <c:ptCount val="1"/>
                <c:pt idx="0">
                  <c:v>powyżej 64 (n = 833)</c:v>
                </c:pt>
              </c:strCache>
            </c:strRef>
          </c:tx>
          <c:spPr>
            <a:solidFill>
              <a:srgbClr val="FF9900"/>
            </a:solidFill>
            <a:ln w="28575">
              <a:solidFill>
                <a:sysClr val="window" lastClr="FFFFFF"/>
              </a:solidFill>
            </a:ln>
          </c:spPr>
          <c:invertIfNegative val="0"/>
          <c:dLbls>
            <c:dLbl>
              <c:idx val="8"/>
              <c:delete val="1"/>
              <c:extLst>
                <c:ext xmlns:c15="http://schemas.microsoft.com/office/drawing/2012/chart" uri="{CE6537A1-D6FC-4f65-9D91-7224C49458BB}"/>
                <c:ext xmlns:c16="http://schemas.microsoft.com/office/drawing/2014/chart" uri="{C3380CC4-5D6E-409C-BE32-E72D297353CC}">
                  <c16:uniqueId val="{00000004-11EC-4A6B-9A81-1435DA4908C6}"/>
                </c:ext>
              </c:extLst>
            </c:dLbl>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Arkusz1!$A$2:$A$7</c:f>
              <c:strCache>
                <c:ptCount val="6"/>
                <c:pt idx="0">
                  <c:v>Posiadanie mieszkania na parterze</c:v>
                </c:pt>
                <c:pt idx="1">
                  <c:v>Likwidacja barier architektonicznych 
w budynku</c:v>
                </c:pt>
                <c:pt idx="2">
                  <c:v>Montaż windy w budynku lub jej dostosowanie do potrzeb osoby niepełnosprawnej</c:v>
                </c:pt>
                <c:pt idx="3">
                  <c:v>Dostosowanie mieszkania do potrzeb osoby niepełnosprawnej</c:v>
                </c:pt>
                <c:pt idx="4">
                  <c:v>Remont mieszkania ze względu na jego zły stan techniczny</c:v>
                </c:pt>
                <c:pt idx="5">
                  <c:v>Zamiana mieszkania ze względu na jego niewystarczającą powierzchnię</c:v>
                </c:pt>
              </c:strCache>
            </c:strRef>
          </c:cat>
          <c:val>
            <c:numRef>
              <c:f>Arkusz1!$D$2:$D$7</c:f>
              <c:numCache>
                <c:formatCode>###0</c:formatCode>
                <c:ptCount val="6"/>
                <c:pt idx="0">
                  <c:v>14</c:v>
                </c:pt>
                <c:pt idx="1">
                  <c:v>15.133391416884917</c:v>
                </c:pt>
                <c:pt idx="2">
                  <c:v>9</c:v>
                </c:pt>
                <c:pt idx="3">
                  <c:v>9.3340471567534724</c:v>
                </c:pt>
                <c:pt idx="4">
                  <c:v>6.4192418190600051</c:v>
                </c:pt>
                <c:pt idx="5">
                  <c:v>4</c:v>
                </c:pt>
              </c:numCache>
            </c:numRef>
          </c:val>
          <c:extLst>
            <c:ext xmlns:c16="http://schemas.microsoft.com/office/drawing/2014/chart" uri="{C3380CC4-5D6E-409C-BE32-E72D297353CC}">
              <c16:uniqueId val="{00000005-11EC-4A6B-9A81-1435DA4908C6}"/>
            </c:ext>
          </c:extLst>
        </c:ser>
        <c:dLbls>
          <c:showLegendKey val="0"/>
          <c:showVal val="1"/>
          <c:showCatName val="0"/>
          <c:showSerName val="0"/>
          <c:showPercent val="0"/>
          <c:showBubbleSize val="0"/>
        </c:dLbls>
        <c:gapWidth val="81"/>
        <c:overlap val="-10"/>
        <c:axId val="266069504"/>
        <c:axId val="266071040"/>
      </c:barChart>
      <c:catAx>
        <c:axId val="266069504"/>
        <c:scaling>
          <c:orientation val="maxMin"/>
        </c:scaling>
        <c:delete val="0"/>
        <c:axPos val="l"/>
        <c:numFmt formatCode="General" sourceLinked="1"/>
        <c:majorTickMark val="out"/>
        <c:minorTickMark val="none"/>
        <c:tickLblPos val="nextTo"/>
        <c:spPr>
          <a:ln w="6350">
            <a:solidFill>
              <a:srgbClr val="000000"/>
            </a:solidFill>
          </a:ln>
        </c:spPr>
        <c:txPr>
          <a:bodyPr/>
          <a:lstStyle/>
          <a:p>
            <a:pPr>
              <a:defRPr sz="1500" baseline="0"/>
            </a:pPr>
            <a:endParaRPr lang="pl-PL"/>
          </a:p>
        </c:txPr>
        <c:crossAx val="266071040"/>
        <c:crosses val="autoZero"/>
        <c:auto val="1"/>
        <c:lblAlgn val="ctr"/>
        <c:lblOffset val="100"/>
        <c:noMultiLvlLbl val="0"/>
      </c:catAx>
      <c:valAx>
        <c:axId val="266071040"/>
        <c:scaling>
          <c:orientation val="minMax"/>
          <c:max val="100"/>
          <c:min val="0"/>
        </c:scaling>
        <c:delete val="1"/>
        <c:axPos val="t"/>
        <c:numFmt formatCode="#,##0" sourceLinked="0"/>
        <c:majorTickMark val="out"/>
        <c:minorTickMark val="none"/>
        <c:tickLblPos val="none"/>
        <c:crossAx val="266069504"/>
        <c:crosses val="autoZero"/>
        <c:crossBetween val="between"/>
        <c:minorUnit val="2.0000000000000007E-2"/>
      </c:valAx>
      <c:spPr>
        <a:noFill/>
        <a:ln>
          <a:noFill/>
        </a:ln>
        <a:effectLst/>
      </c:spPr>
    </c:plotArea>
    <c:legend>
      <c:legendPos val="b"/>
      <c:layout>
        <c:manualLayout>
          <c:xMode val="edge"/>
          <c:yMode val="edge"/>
          <c:x val="0.70472431793427726"/>
          <c:y val="0.54922166637607683"/>
          <c:w val="0.27692676784807252"/>
          <c:h val="0.33017759144116532"/>
        </c:manualLayout>
      </c:layout>
      <c:overlay val="0"/>
      <c:txPr>
        <a:bodyPr/>
        <a:lstStyle/>
        <a:p>
          <a:pPr>
            <a:defRPr sz="1400"/>
          </a:pPr>
          <a:endParaRPr lang="pl-PL"/>
        </a:p>
      </c:txPr>
    </c:legend>
    <c:plotVisOnly val="1"/>
    <c:dispBlanksAs val="gap"/>
    <c:showDLblsOverMax val="0"/>
  </c:chart>
  <c:spPr>
    <a:noFill/>
    <a:ln>
      <a:noFill/>
    </a:ln>
    <a:effectLst/>
  </c:spPr>
  <c:txPr>
    <a:bodyPr/>
    <a:lstStyle/>
    <a:p>
      <a:pPr>
        <a:defRPr sz="1200">
          <a:solidFill>
            <a:sysClr val="windowText" lastClr="000000"/>
          </a:solidFill>
          <a:latin typeface="Calibri" panose="020F0502020204030204" pitchFamily="34" charset="0"/>
          <a:cs typeface="Calibri" panose="020F0502020204030204" pitchFamily="34" charset="0"/>
        </a:defRPr>
      </a:pPr>
      <a:endParaRPr lang="pl-PL"/>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4217692233197923"/>
          <c:y val="2.8466943042578254E-3"/>
          <c:w val="0.47970734938964465"/>
          <c:h val="0.93595773436540164"/>
        </c:manualLayout>
      </c:layout>
      <c:barChart>
        <c:barDir val="bar"/>
        <c:grouping val="clustered"/>
        <c:varyColors val="0"/>
        <c:ser>
          <c:idx val="0"/>
          <c:order val="0"/>
          <c:tx>
            <c:strRef>
              <c:f>Arkusz1!$B$1</c:f>
              <c:strCache>
                <c:ptCount val="1"/>
                <c:pt idx="0">
                  <c:v>Ogółem (n = 1 350)</c:v>
                </c:pt>
              </c:strCache>
            </c:strRef>
          </c:tx>
          <c:spPr>
            <a:solidFill>
              <a:srgbClr val="00A78E"/>
            </a:solidFill>
            <a:ln w="6350">
              <a:solidFill>
                <a:sysClr val="window" lastClr="FFFFFF"/>
              </a:solidFill>
            </a:ln>
            <a:effectLst/>
          </c:spPr>
          <c:invertIfNegative val="0"/>
          <c:dLbls>
            <c:numFmt formatCode="0;[Red]0" sourceLinked="0"/>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Arkusz1!$A$2:$A$9</c:f>
              <c:strCache>
                <c:ptCount val="8"/>
                <c:pt idx="0">
                  <c:v>Wsparcie opiekunów w sprawowaniu opieki, codziennych obowiązkach</c:v>
                </c:pt>
                <c:pt idx="1">
                  <c:v>Poradnictwo dla opiekunów, np.  informacje o dostępnych formach pomocy, wsparcia</c:v>
                </c:pt>
                <c:pt idx="2">
                  <c:v>Kontynuacja opieki w przypadku braku opiekuna</c:v>
                </c:pt>
                <c:pt idx="3">
                  <c:v>Nabywanie dodatkowych umiejętności związanych z pielęgnacją, opieką</c:v>
                </c:pt>
                <c:pt idx="4">
                  <c:v>Pomoc w nawiązaniu kontaktu z innymi osobami znajdującymi się w podobnej sytuacji</c:v>
                </c:pt>
                <c:pt idx="5">
                  <c:v>Wolny czas dla siebie na wytchnienie od opieki nad osobą niepełnosprawną</c:v>
                </c:pt>
                <c:pt idx="6">
                  <c:v>Pomoc psychologa dla opiekuna</c:v>
                </c:pt>
                <c:pt idx="7">
                  <c:v>Pomoc prawna dla opiekuna</c:v>
                </c:pt>
              </c:strCache>
            </c:strRef>
          </c:cat>
          <c:val>
            <c:numRef>
              <c:f>Arkusz1!$B$2:$B$9</c:f>
              <c:numCache>
                <c:formatCode>###0</c:formatCode>
                <c:ptCount val="8"/>
                <c:pt idx="0">
                  <c:v>9.3468688176332648</c:v>
                </c:pt>
                <c:pt idx="1">
                  <c:v>8.808095991835259</c:v>
                </c:pt>
                <c:pt idx="2">
                  <c:v>7.4737660157585522</c:v>
                </c:pt>
                <c:pt idx="3">
                  <c:v>7.2957934962400621</c:v>
                </c:pt>
                <c:pt idx="4">
                  <c:v>3.5618107288473517</c:v>
                </c:pt>
                <c:pt idx="5">
                  <c:v>2.820711873268626</c:v>
                </c:pt>
                <c:pt idx="6">
                  <c:v>1.8860527983403139</c:v>
                </c:pt>
                <c:pt idx="7">
                  <c:v>1.5038942079423923</c:v>
                </c:pt>
              </c:numCache>
            </c:numRef>
          </c:val>
          <c:extLst>
            <c:ext xmlns:c16="http://schemas.microsoft.com/office/drawing/2014/chart" uri="{C3380CC4-5D6E-409C-BE32-E72D297353CC}">
              <c16:uniqueId val="{00000001-918C-4451-8A27-D4163094F668}"/>
            </c:ext>
          </c:extLst>
        </c:ser>
        <c:ser>
          <c:idx val="1"/>
          <c:order val="1"/>
          <c:tx>
            <c:strRef>
              <c:f>Arkusz1!$C$1</c:f>
              <c:strCache>
                <c:ptCount val="1"/>
                <c:pt idx="0">
                  <c:v>OzN prawną (n = 741)</c:v>
                </c:pt>
              </c:strCache>
            </c:strRef>
          </c:tx>
          <c:spPr>
            <a:solidFill>
              <a:srgbClr val="0072BC"/>
            </a:solidFill>
          </c:spPr>
          <c:invertIfNegative val="0"/>
          <c:dLbls>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Arkusz1!$A$2:$A$9</c:f>
              <c:strCache>
                <c:ptCount val="8"/>
                <c:pt idx="0">
                  <c:v>Wsparcie opiekunów w sprawowaniu opieki, codziennych obowiązkach</c:v>
                </c:pt>
                <c:pt idx="1">
                  <c:v>Poradnictwo dla opiekunów, np.  informacje o dostępnych formach pomocy, wsparcia</c:v>
                </c:pt>
                <c:pt idx="2">
                  <c:v>Kontynuacja opieki w przypadku braku opiekuna</c:v>
                </c:pt>
                <c:pt idx="3">
                  <c:v>Nabywanie dodatkowych umiejętności związanych z pielęgnacją, opieką</c:v>
                </c:pt>
                <c:pt idx="4">
                  <c:v>Pomoc w nawiązaniu kontaktu z innymi osobami znajdującymi się w podobnej sytuacji</c:v>
                </c:pt>
                <c:pt idx="5">
                  <c:v>Wolny czas dla siebie na wytchnienie od opieki nad osobą niepełnosprawną</c:v>
                </c:pt>
                <c:pt idx="6">
                  <c:v>Pomoc psychologa dla opiekuna</c:v>
                </c:pt>
                <c:pt idx="7">
                  <c:v>Pomoc prawna dla opiekuna</c:v>
                </c:pt>
              </c:strCache>
            </c:strRef>
          </c:cat>
          <c:val>
            <c:numRef>
              <c:f>Arkusz1!$C$2:$C$9</c:f>
              <c:numCache>
                <c:formatCode>###0</c:formatCode>
                <c:ptCount val="8"/>
                <c:pt idx="0">
                  <c:v>8.161141818460294</c:v>
                </c:pt>
                <c:pt idx="1">
                  <c:v>7.6964705860320475</c:v>
                </c:pt>
                <c:pt idx="2">
                  <c:v>6.2517248470078268</c:v>
                </c:pt>
                <c:pt idx="3">
                  <c:v>5.9888770219291052</c:v>
                </c:pt>
                <c:pt idx="4">
                  <c:v>3.3469673561472164</c:v>
                </c:pt>
                <c:pt idx="5">
                  <c:v>2.5698197599344814</c:v>
                </c:pt>
                <c:pt idx="6">
                  <c:v>2.8398642058223444</c:v>
                </c:pt>
                <c:pt idx="7">
                  <c:v>1.6389283960337855</c:v>
                </c:pt>
              </c:numCache>
            </c:numRef>
          </c:val>
          <c:extLst>
            <c:ext xmlns:c16="http://schemas.microsoft.com/office/drawing/2014/chart" uri="{C3380CC4-5D6E-409C-BE32-E72D297353CC}">
              <c16:uniqueId val="{00000002-918C-4451-8A27-D4163094F668}"/>
            </c:ext>
          </c:extLst>
        </c:ser>
        <c:ser>
          <c:idx val="2"/>
          <c:order val="2"/>
          <c:tx>
            <c:strRef>
              <c:f>Arkusz1!$D$1</c:f>
              <c:strCache>
                <c:ptCount val="1"/>
                <c:pt idx="0">
                  <c:v>OzN tylko biologiczną 
(n = 609)</c:v>
                </c:pt>
              </c:strCache>
            </c:strRef>
          </c:tx>
          <c:spPr>
            <a:solidFill>
              <a:srgbClr val="FF9900"/>
            </a:solidFill>
          </c:spPr>
          <c:invertIfNegative val="0"/>
          <c:dLbls>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Arkusz1!$A$2:$A$9</c:f>
              <c:strCache>
                <c:ptCount val="8"/>
                <c:pt idx="0">
                  <c:v>Wsparcie opiekunów w sprawowaniu opieki, codziennych obowiązkach</c:v>
                </c:pt>
                <c:pt idx="1">
                  <c:v>Poradnictwo dla opiekunów, np.  informacje o dostępnych formach pomocy, wsparcia</c:v>
                </c:pt>
                <c:pt idx="2">
                  <c:v>Kontynuacja opieki w przypadku braku opiekuna</c:v>
                </c:pt>
                <c:pt idx="3">
                  <c:v>Nabywanie dodatkowych umiejętności związanych z pielęgnacją, opieką</c:v>
                </c:pt>
                <c:pt idx="4">
                  <c:v>Pomoc w nawiązaniu kontaktu z innymi osobami znajdującymi się w podobnej sytuacji</c:v>
                </c:pt>
                <c:pt idx="5">
                  <c:v>Wolny czas dla siebie na wytchnienie od opieki nad osobą niepełnosprawną</c:v>
                </c:pt>
                <c:pt idx="6">
                  <c:v>Pomoc psychologa dla opiekuna</c:v>
                </c:pt>
                <c:pt idx="7">
                  <c:v>Pomoc prawna dla opiekuna</c:v>
                </c:pt>
              </c:strCache>
            </c:strRef>
          </c:cat>
          <c:val>
            <c:numRef>
              <c:f>Arkusz1!$D$2:$D$9</c:f>
              <c:numCache>
                <c:formatCode>###0</c:formatCode>
                <c:ptCount val="8"/>
                <c:pt idx="0">
                  <c:v>10.673409858849784</c:v>
                </c:pt>
                <c:pt idx="1">
                  <c:v>10.051735315461578</c:v>
                </c:pt>
                <c:pt idx="2">
                  <c:v>8.8409338086271845</c:v>
                </c:pt>
                <c:pt idx="3">
                  <c:v>8.7579161786321382</c:v>
                </c:pt>
                <c:pt idx="4">
                  <c:v>3.8021683756909277</c:v>
                </c:pt>
                <c:pt idx="5">
                  <c:v>3.1013993211275603</c:v>
                </c:pt>
                <c:pt idx="6">
                  <c:v>0.8189690779831541</c:v>
                </c:pt>
                <c:pt idx="7">
                  <c:v>1.3528236895216035</c:v>
                </c:pt>
              </c:numCache>
            </c:numRef>
          </c:val>
          <c:extLst>
            <c:ext xmlns:c16="http://schemas.microsoft.com/office/drawing/2014/chart" uri="{C3380CC4-5D6E-409C-BE32-E72D297353CC}">
              <c16:uniqueId val="{00000003-918C-4451-8A27-D4163094F668}"/>
            </c:ext>
          </c:extLst>
        </c:ser>
        <c:dLbls>
          <c:showLegendKey val="0"/>
          <c:showVal val="1"/>
          <c:showCatName val="0"/>
          <c:showSerName val="0"/>
          <c:showPercent val="0"/>
          <c:showBubbleSize val="0"/>
        </c:dLbls>
        <c:gapWidth val="40"/>
        <c:axId val="265204864"/>
        <c:axId val="265206400"/>
      </c:barChart>
      <c:catAx>
        <c:axId val="265204864"/>
        <c:scaling>
          <c:orientation val="maxMin"/>
        </c:scaling>
        <c:delete val="0"/>
        <c:axPos val="l"/>
        <c:numFmt formatCode="General" sourceLinked="1"/>
        <c:majorTickMark val="out"/>
        <c:minorTickMark val="none"/>
        <c:tickLblPos val="nextTo"/>
        <c:spPr>
          <a:ln w="6350">
            <a:solidFill>
              <a:srgbClr val="000000"/>
            </a:solidFill>
          </a:ln>
        </c:spPr>
        <c:txPr>
          <a:bodyPr/>
          <a:lstStyle/>
          <a:p>
            <a:pPr>
              <a:defRPr sz="1400"/>
            </a:pPr>
            <a:endParaRPr lang="pl-PL"/>
          </a:p>
        </c:txPr>
        <c:crossAx val="265206400"/>
        <c:crosses val="autoZero"/>
        <c:auto val="1"/>
        <c:lblAlgn val="ctr"/>
        <c:lblOffset val="100"/>
        <c:noMultiLvlLbl val="0"/>
      </c:catAx>
      <c:valAx>
        <c:axId val="265206400"/>
        <c:scaling>
          <c:orientation val="minMax"/>
          <c:max val="30"/>
          <c:min val="0"/>
        </c:scaling>
        <c:delete val="1"/>
        <c:axPos val="t"/>
        <c:numFmt formatCode="#,##0" sourceLinked="0"/>
        <c:majorTickMark val="out"/>
        <c:minorTickMark val="none"/>
        <c:tickLblPos val="none"/>
        <c:crossAx val="265204864"/>
        <c:crosses val="autoZero"/>
        <c:crossBetween val="between"/>
        <c:minorUnit val="2.0000000000000011E-2"/>
      </c:valAx>
      <c:spPr>
        <a:noFill/>
        <a:ln>
          <a:noFill/>
        </a:ln>
        <a:effectLst/>
      </c:spPr>
    </c:plotArea>
    <c:legend>
      <c:legendPos val="r"/>
      <c:layout>
        <c:manualLayout>
          <c:xMode val="edge"/>
          <c:yMode val="edge"/>
          <c:x val="0.6576939706860977"/>
          <c:y val="0.52912157280399241"/>
          <c:w val="0.31148116620557598"/>
          <c:h val="0.38543501975697958"/>
        </c:manualLayout>
      </c:layout>
      <c:overlay val="0"/>
      <c:txPr>
        <a:bodyPr/>
        <a:lstStyle/>
        <a:p>
          <a:pPr>
            <a:defRPr sz="1400"/>
          </a:pPr>
          <a:endParaRPr lang="pl-PL"/>
        </a:p>
      </c:txPr>
    </c:legend>
    <c:plotVisOnly val="1"/>
    <c:dispBlanksAs val="gap"/>
    <c:showDLblsOverMax val="0"/>
  </c:chart>
  <c:spPr>
    <a:noFill/>
    <a:ln>
      <a:noFill/>
    </a:ln>
    <a:effectLst/>
  </c:spPr>
  <c:txPr>
    <a:bodyPr/>
    <a:lstStyle/>
    <a:p>
      <a:pPr>
        <a:defRPr sz="1100">
          <a:latin typeface="Calibri" panose="020F0502020204030204" pitchFamily="34" charset="0"/>
          <a:cs typeface="Calibri" panose="020F0502020204030204" pitchFamily="34" charset="0"/>
        </a:defRPr>
      </a:pPr>
      <a:endParaRPr lang="pl-PL"/>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677605465318096"/>
          <c:y val="1.9525801952580212E-2"/>
          <c:w val="0.48811253604856442"/>
          <c:h val="0.96766054718703642"/>
        </c:manualLayout>
      </c:layout>
      <c:barChart>
        <c:barDir val="bar"/>
        <c:grouping val="clustered"/>
        <c:varyColors val="0"/>
        <c:ser>
          <c:idx val="0"/>
          <c:order val="0"/>
          <c:tx>
            <c:strRef>
              <c:f>Arkusz1!$B$1</c:f>
              <c:strCache>
                <c:ptCount val="1"/>
                <c:pt idx="0">
                  <c:v>16–44 (n = 158)</c:v>
                </c:pt>
              </c:strCache>
            </c:strRef>
          </c:tx>
          <c:spPr>
            <a:solidFill>
              <a:srgbClr val="00A78E"/>
            </a:solidFill>
            <a:ln w="28575">
              <a:noFill/>
            </a:ln>
            <a:effectLst/>
          </c:spPr>
          <c:invertIfNegative val="0"/>
          <c:dLbls>
            <c:dLbl>
              <c:idx val="0"/>
              <c:layout>
                <c:manualLayout>
                  <c:x val="-8.4051271275478109E-3"/>
                  <c:y val="5.579020195697305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1FE-40A8-950F-713ED8B5F3F9}"/>
                </c:ext>
              </c:extLst>
            </c:dLbl>
            <c:numFmt formatCode="0;[Red]0" sourceLinked="0"/>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Arkusz1!$A$2:$A$11</c:f>
              <c:strCache>
                <c:ptCount val="10"/>
                <c:pt idx="0">
                  <c:v>Lekarze specjaliści</c:v>
                </c:pt>
                <c:pt idx="1">
                  <c:v>Zabiegi rehabilitacyjne</c:v>
                </c:pt>
                <c:pt idx="2">
                  <c:v>Nowoczesne metody leczenia, leki</c:v>
                </c:pt>
                <c:pt idx="3">
                  <c:v>Badania diagnostyczne</c:v>
                </c:pt>
                <c:pt idx="4">
                  <c:v>Podstawowa opieka zdrowotna</c:v>
                </c:pt>
                <c:pt idx="5">
                  <c:v>Turnusy rehabilitacyjne</c:v>
                </c:pt>
                <c:pt idx="6">
                  <c:v>Sanatoria</c:v>
                </c:pt>
                <c:pt idx="7">
                  <c:v>Opieka psychologa</c:v>
                </c:pt>
                <c:pt idx="8">
                  <c:v>Opieka psychiatry</c:v>
                </c:pt>
                <c:pt idx="9">
                  <c:v>Opieka dentystyczna</c:v>
                </c:pt>
              </c:strCache>
            </c:strRef>
          </c:cat>
          <c:val>
            <c:numRef>
              <c:f>Arkusz1!$B$2:$B$11</c:f>
              <c:numCache>
                <c:formatCode>###0</c:formatCode>
                <c:ptCount val="10"/>
                <c:pt idx="0">
                  <c:v>57.00639127622653</c:v>
                </c:pt>
                <c:pt idx="1">
                  <c:v>30.686792783759522</c:v>
                </c:pt>
                <c:pt idx="2">
                  <c:v>29.847454334151426</c:v>
                </c:pt>
                <c:pt idx="3">
                  <c:v>16.333081564579594</c:v>
                </c:pt>
                <c:pt idx="4">
                  <c:v>16.222894294535635</c:v>
                </c:pt>
                <c:pt idx="5">
                  <c:v>22.193631762791284</c:v>
                </c:pt>
                <c:pt idx="6">
                  <c:v>3.6532937547427737</c:v>
                </c:pt>
                <c:pt idx="7">
                  <c:v>5.3922388901779028</c:v>
                </c:pt>
                <c:pt idx="8">
                  <c:v>9.0317401853807624</c:v>
                </c:pt>
                <c:pt idx="9">
                  <c:v>3.4576650455600331</c:v>
                </c:pt>
              </c:numCache>
            </c:numRef>
          </c:val>
          <c:extLst>
            <c:ext xmlns:c16="http://schemas.microsoft.com/office/drawing/2014/chart" uri="{C3380CC4-5D6E-409C-BE32-E72D297353CC}">
              <c16:uniqueId val="{00000001-71FE-40A8-950F-713ED8B5F3F9}"/>
            </c:ext>
          </c:extLst>
        </c:ser>
        <c:ser>
          <c:idx val="1"/>
          <c:order val="1"/>
          <c:tx>
            <c:strRef>
              <c:f>Arkusz1!$C$1</c:f>
              <c:strCache>
                <c:ptCount val="1"/>
                <c:pt idx="0">
                  <c:v>45–64 (n = 359)</c:v>
                </c:pt>
              </c:strCache>
            </c:strRef>
          </c:tx>
          <c:spPr>
            <a:solidFill>
              <a:srgbClr val="0072BC"/>
            </a:solidFill>
            <a:ln w="28575">
              <a:noFill/>
            </a:ln>
          </c:spPr>
          <c:invertIfNegative val="0"/>
          <c:dLbls>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Arkusz1!$A$2:$A$11</c:f>
              <c:strCache>
                <c:ptCount val="10"/>
                <c:pt idx="0">
                  <c:v>Lekarze specjaliści</c:v>
                </c:pt>
                <c:pt idx="1">
                  <c:v>Zabiegi rehabilitacyjne</c:v>
                </c:pt>
                <c:pt idx="2">
                  <c:v>Nowoczesne metody leczenia, leki</c:v>
                </c:pt>
                <c:pt idx="3">
                  <c:v>Badania diagnostyczne</c:v>
                </c:pt>
                <c:pt idx="4">
                  <c:v>Podstawowa opieka zdrowotna</c:v>
                </c:pt>
                <c:pt idx="5">
                  <c:v>Turnusy rehabilitacyjne</c:v>
                </c:pt>
                <c:pt idx="6">
                  <c:v>Sanatoria</c:v>
                </c:pt>
                <c:pt idx="7">
                  <c:v>Opieka psychologa</c:v>
                </c:pt>
                <c:pt idx="8">
                  <c:v>Opieka psychiatry</c:v>
                </c:pt>
                <c:pt idx="9">
                  <c:v>Opieka dentystyczna</c:v>
                </c:pt>
              </c:strCache>
            </c:strRef>
          </c:cat>
          <c:val>
            <c:numRef>
              <c:f>Arkusz1!$C$2:$C$11</c:f>
              <c:numCache>
                <c:formatCode>###0</c:formatCode>
                <c:ptCount val="10"/>
                <c:pt idx="0">
                  <c:v>65.366985148976894</c:v>
                </c:pt>
                <c:pt idx="1">
                  <c:v>35.835798787016884</c:v>
                </c:pt>
                <c:pt idx="2">
                  <c:v>28.440069153208537</c:v>
                </c:pt>
                <c:pt idx="3">
                  <c:v>18.460557305793746</c:v>
                </c:pt>
                <c:pt idx="4">
                  <c:v>14.468062934659345</c:v>
                </c:pt>
                <c:pt idx="5">
                  <c:v>17.193233917568627</c:v>
                </c:pt>
                <c:pt idx="6">
                  <c:v>9.9311127085541866</c:v>
                </c:pt>
                <c:pt idx="7">
                  <c:v>4.4749014312461215</c:v>
                </c:pt>
                <c:pt idx="8">
                  <c:v>2.1821166750118834</c:v>
                </c:pt>
                <c:pt idx="9">
                  <c:v>1.5219655198910909</c:v>
                </c:pt>
              </c:numCache>
            </c:numRef>
          </c:val>
          <c:extLst>
            <c:ext xmlns:c16="http://schemas.microsoft.com/office/drawing/2014/chart" uri="{C3380CC4-5D6E-409C-BE32-E72D297353CC}">
              <c16:uniqueId val="{00000002-71FE-40A8-950F-713ED8B5F3F9}"/>
            </c:ext>
          </c:extLst>
        </c:ser>
        <c:ser>
          <c:idx val="2"/>
          <c:order val="2"/>
          <c:tx>
            <c:strRef>
              <c:f>Arkusz1!$D$1</c:f>
              <c:strCache>
                <c:ptCount val="1"/>
                <c:pt idx="0">
                  <c:v>powyżej 64 (n = 833)</c:v>
                </c:pt>
              </c:strCache>
            </c:strRef>
          </c:tx>
          <c:spPr>
            <a:solidFill>
              <a:srgbClr val="FF9900"/>
            </a:solidFill>
            <a:ln w="28575">
              <a:noFill/>
            </a:ln>
          </c:spPr>
          <c:invertIfNegative val="0"/>
          <c:dLbls>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Arkusz1!$A$2:$A$11</c:f>
              <c:strCache>
                <c:ptCount val="10"/>
                <c:pt idx="0">
                  <c:v>Lekarze specjaliści</c:v>
                </c:pt>
                <c:pt idx="1">
                  <c:v>Zabiegi rehabilitacyjne</c:v>
                </c:pt>
                <c:pt idx="2">
                  <c:v>Nowoczesne metody leczenia, leki</c:v>
                </c:pt>
                <c:pt idx="3">
                  <c:v>Badania diagnostyczne</c:v>
                </c:pt>
                <c:pt idx="4">
                  <c:v>Podstawowa opieka zdrowotna</c:v>
                </c:pt>
                <c:pt idx="5">
                  <c:v>Turnusy rehabilitacyjne</c:v>
                </c:pt>
                <c:pt idx="6">
                  <c:v>Sanatoria</c:v>
                </c:pt>
                <c:pt idx="7">
                  <c:v>Opieka psychologa</c:v>
                </c:pt>
                <c:pt idx="8">
                  <c:v>Opieka psychiatry</c:v>
                </c:pt>
                <c:pt idx="9">
                  <c:v>Opieka dentystyczna</c:v>
                </c:pt>
              </c:strCache>
            </c:strRef>
          </c:cat>
          <c:val>
            <c:numRef>
              <c:f>Arkusz1!$D$2:$D$11</c:f>
              <c:numCache>
                <c:formatCode>###0</c:formatCode>
                <c:ptCount val="10"/>
                <c:pt idx="0">
                  <c:v>74.549144234652161</c:v>
                </c:pt>
                <c:pt idx="1">
                  <c:v>35</c:v>
                </c:pt>
                <c:pt idx="2">
                  <c:v>29.478076808113336</c:v>
                </c:pt>
                <c:pt idx="3">
                  <c:v>28</c:v>
                </c:pt>
                <c:pt idx="4">
                  <c:v>16</c:v>
                </c:pt>
                <c:pt idx="5">
                  <c:v>12</c:v>
                </c:pt>
                <c:pt idx="6">
                  <c:v>9</c:v>
                </c:pt>
                <c:pt idx="7">
                  <c:v>2</c:v>
                </c:pt>
                <c:pt idx="8">
                  <c:v>0.72493545703997186</c:v>
                </c:pt>
                <c:pt idx="9">
                  <c:v>1.3284834597207356</c:v>
                </c:pt>
              </c:numCache>
            </c:numRef>
          </c:val>
          <c:extLst>
            <c:ext xmlns:c16="http://schemas.microsoft.com/office/drawing/2014/chart" uri="{C3380CC4-5D6E-409C-BE32-E72D297353CC}">
              <c16:uniqueId val="{00000003-71FE-40A8-950F-713ED8B5F3F9}"/>
            </c:ext>
          </c:extLst>
        </c:ser>
        <c:dLbls>
          <c:showLegendKey val="0"/>
          <c:showVal val="1"/>
          <c:showCatName val="0"/>
          <c:showSerName val="0"/>
          <c:showPercent val="0"/>
          <c:showBubbleSize val="0"/>
        </c:dLbls>
        <c:gapWidth val="40"/>
        <c:axId val="267892224"/>
        <c:axId val="267893760"/>
      </c:barChart>
      <c:catAx>
        <c:axId val="267892224"/>
        <c:scaling>
          <c:orientation val="maxMin"/>
        </c:scaling>
        <c:delete val="0"/>
        <c:axPos val="l"/>
        <c:numFmt formatCode="General" sourceLinked="1"/>
        <c:majorTickMark val="out"/>
        <c:minorTickMark val="none"/>
        <c:tickLblPos val="nextTo"/>
        <c:spPr>
          <a:ln w="6350">
            <a:solidFill>
              <a:srgbClr val="000000"/>
            </a:solidFill>
          </a:ln>
        </c:spPr>
        <c:txPr>
          <a:bodyPr/>
          <a:lstStyle/>
          <a:p>
            <a:pPr>
              <a:defRPr sz="1600" baseline="0"/>
            </a:pPr>
            <a:endParaRPr lang="pl-PL"/>
          </a:p>
        </c:txPr>
        <c:crossAx val="267893760"/>
        <c:crosses val="autoZero"/>
        <c:auto val="1"/>
        <c:lblAlgn val="ctr"/>
        <c:lblOffset val="100"/>
        <c:noMultiLvlLbl val="0"/>
      </c:catAx>
      <c:valAx>
        <c:axId val="267893760"/>
        <c:scaling>
          <c:orientation val="minMax"/>
          <c:max val="100"/>
          <c:min val="0"/>
        </c:scaling>
        <c:delete val="1"/>
        <c:axPos val="t"/>
        <c:numFmt formatCode="#,##0" sourceLinked="0"/>
        <c:majorTickMark val="out"/>
        <c:minorTickMark val="none"/>
        <c:tickLblPos val="none"/>
        <c:crossAx val="267892224"/>
        <c:crosses val="autoZero"/>
        <c:crossBetween val="between"/>
        <c:minorUnit val="2.0000000000000011E-2"/>
      </c:valAx>
      <c:spPr>
        <a:noFill/>
        <a:ln>
          <a:noFill/>
        </a:ln>
        <a:effectLst/>
      </c:spPr>
    </c:plotArea>
    <c:legend>
      <c:legendPos val="b"/>
      <c:layout>
        <c:manualLayout>
          <c:xMode val="edge"/>
          <c:yMode val="edge"/>
          <c:x val="0.63391303340707184"/>
          <c:y val="0.66412977351341129"/>
          <c:w val="0.28743317675750718"/>
          <c:h val="0.23598760413100547"/>
        </c:manualLayout>
      </c:layout>
      <c:overlay val="0"/>
      <c:txPr>
        <a:bodyPr/>
        <a:lstStyle/>
        <a:p>
          <a:pPr>
            <a:defRPr sz="1400"/>
          </a:pPr>
          <a:endParaRPr lang="pl-PL"/>
        </a:p>
      </c:txPr>
    </c:legend>
    <c:plotVisOnly val="1"/>
    <c:dispBlanksAs val="gap"/>
    <c:showDLblsOverMax val="0"/>
  </c:chart>
  <c:spPr>
    <a:noFill/>
    <a:ln>
      <a:noFill/>
    </a:ln>
    <a:effectLst/>
  </c:spPr>
  <c:txPr>
    <a:bodyPr/>
    <a:lstStyle/>
    <a:p>
      <a:pPr>
        <a:defRPr sz="1200">
          <a:solidFill>
            <a:sysClr val="windowText" lastClr="000000"/>
          </a:solidFill>
          <a:latin typeface="Calibri" panose="020F0502020204030204" pitchFamily="34" charset="0"/>
          <a:cs typeface="Calibri" panose="020F0502020204030204" pitchFamily="34" charset="0"/>
        </a:defRPr>
      </a:pPr>
      <a:endParaRPr lang="pl-PL"/>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5737772192156797"/>
          <c:y val="1.0622606131508517E-2"/>
          <c:w val="0.64262227807843308"/>
          <c:h val="0.98566953534794333"/>
        </c:manualLayout>
      </c:layout>
      <c:barChart>
        <c:barDir val="bar"/>
        <c:grouping val="clustered"/>
        <c:varyColors val="0"/>
        <c:ser>
          <c:idx val="0"/>
          <c:order val="0"/>
          <c:tx>
            <c:strRef>
              <c:f>Arkusz1!$B$1</c:f>
              <c:strCache>
                <c:ptCount val="1"/>
                <c:pt idx="0">
                  <c:v>Poiżej 16 r.ż.</c:v>
                </c:pt>
              </c:strCache>
            </c:strRef>
          </c:tx>
          <c:spPr>
            <a:pattFill prst="pct90">
              <a:fgClr>
                <a:srgbClr val="FF9900"/>
              </a:fgClr>
              <a:bgClr>
                <a:srgbClr val="000000"/>
              </a:bgClr>
            </a:pattFill>
            <a:ln w="6350">
              <a:solidFill>
                <a:sysClr val="window" lastClr="FFFFFF"/>
              </a:solidFill>
            </a:ln>
            <a:effectLst/>
          </c:spPr>
          <c:invertIfNegative val="0"/>
          <c:dLbls>
            <c:numFmt formatCode="0;[Red]0" sourceLinked="0"/>
            <c:spPr>
              <a:noFill/>
              <a:ln>
                <a:noFill/>
              </a:ln>
              <a:effectLst/>
            </c:spPr>
            <c:txPr>
              <a:bodyPr wrap="square" lIns="38100" tIns="19050" rIns="38100" bIns="19050" anchor="ctr">
                <a:spAutoFit/>
              </a:bodyPr>
              <a:lstStyle/>
              <a:p>
                <a:pPr>
                  <a:defRPr sz="1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Arkusz1!$A$2:$A$13</c:f>
              <c:strCache>
                <c:ptCount val="10"/>
                <c:pt idx="0">
                  <c:v>Lekarze specjaliści</c:v>
                </c:pt>
                <c:pt idx="1">
                  <c:v>Zabiegi rehabilitacyjne</c:v>
                </c:pt>
                <c:pt idx="2">
                  <c:v>Turnusy rehabilitacyjne</c:v>
                </c:pt>
                <c:pt idx="3">
                  <c:v>Nowoczesne metody leczenia, leki</c:v>
                </c:pt>
                <c:pt idx="4">
                  <c:v>Badania diagnostyczne</c:v>
                </c:pt>
                <c:pt idx="5">
                  <c:v>Sanatoria</c:v>
                </c:pt>
                <c:pt idx="6">
                  <c:v>Opieka psychologa</c:v>
                </c:pt>
                <c:pt idx="7">
                  <c:v>Podstawowa opieka zdrowotna</c:v>
                </c:pt>
                <c:pt idx="8">
                  <c:v>Opieka psychiatry</c:v>
                </c:pt>
                <c:pt idx="9">
                  <c:v>Opieka dentystyczna</c:v>
                </c:pt>
              </c:strCache>
            </c:strRef>
          </c:cat>
          <c:val>
            <c:numRef>
              <c:f>Arkusz1!$B$2:$B$13</c:f>
              <c:numCache>
                <c:formatCode>0</c:formatCode>
                <c:ptCount val="10"/>
                <c:pt idx="0">
                  <c:v>55.595674349579049</c:v>
                </c:pt>
                <c:pt idx="1">
                  <c:v>44.008592178984649</c:v>
                </c:pt>
                <c:pt idx="2" formatCode="###0">
                  <c:v>34.063579372757417</c:v>
                </c:pt>
                <c:pt idx="3" formatCode="###0">
                  <c:v>28.116971069714126</c:v>
                </c:pt>
                <c:pt idx="4" formatCode="###0">
                  <c:v>13.180317974664819</c:v>
                </c:pt>
                <c:pt idx="5" formatCode="###0">
                  <c:v>10.005469605674937</c:v>
                </c:pt>
                <c:pt idx="6" formatCode="###0">
                  <c:v>8.5885995648361337</c:v>
                </c:pt>
                <c:pt idx="7" formatCode="###0">
                  <c:v>8.3077188553642625</c:v>
                </c:pt>
                <c:pt idx="8" formatCode="###0">
                  <c:v>4.469479507986315</c:v>
                </c:pt>
                <c:pt idx="9" formatCode="###0">
                  <c:v>1.8687722641519182</c:v>
                </c:pt>
              </c:numCache>
            </c:numRef>
          </c:val>
          <c:extLst>
            <c:ext xmlns:c16="http://schemas.microsoft.com/office/drawing/2014/chart" uri="{C3380CC4-5D6E-409C-BE32-E72D297353CC}">
              <c16:uniqueId val="{00000001-BC35-4EFB-874E-902E5B05344D}"/>
            </c:ext>
          </c:extLst>
        </c:ser>
        <c:dLbls>
          <c:showLegendKey val="0"/>
          <c:showVal val="1"/>
          <c:showCatName val="0"/>
          <c:showSerName val="0"/>
          <c:showPercent val="0"/>
          <c:showBubbleSize val="0"/>
        </c:dLbls>
        <c:gapWidth val="40"/>
        <c:axId val="227022720"/>
        <c:axId val="256820736"/>
      </c:barChart>
      <c:catAx>
        <c:axId val="227022720"/>
        <c:scaling>
          <c:orientation val="maxMin"/>
        </c:scaling>
        <c:delete val="0"/>
        <c:axPos val="l"/>
        <c:numFmt formatCode="General" sourceLinked="1"/>
        <c:majorTickMark val="out"/>
        <c:minorTickMark val="none"/>
        <c:tickLblPos val="nextTo"/>
        <c:spPr>
          <a:ln w="6350">
            <a:solidFill>
              <a:srgbClr val="000000"/>
            </a:solidFill>
          </a:ln>
        </c:spPr>
        <c:txPr>
          <a:bodyPr/>
          <a:lstStyle/>
          <a:p>
            <a:pPr>
              <a:defRPr sz="1600"/>
            </a:pPr>
            <a:endParaRPr lang="pl-PL"/>
          </a:p>
        </c:txPr>
        <c:crossAx val="256820736"/>
        <c:crosses val="autoZero"/>
        <c:auto val="1"/>
        <c:lblAlgn val="ctr"/>
        <c:lblOffset val="100"/>
        <c:noMultiLvlLbl val="0"/>
      </c:catAx>
      <c:valAx>
        <c:axId val="256820736"/>
        <c:scaling>
          <c:orientation val="minMax"/>
          <c:max val="100"/>
          <c:min val="0"/>
        </c:scaling>
        <c:delete val="1"/>
        <c:axPos val="t"/>
        <c:numFmt formatCode="#,##0" sourceLinked="0"/>
        <c:majorTickMark val="out"/>
        <c:minorTickMark val="none"/>
        <c:tickLblPos val="none"/>
        <c:crossAx val="227022720"/>
        <c:crosses val="autoZero"/>
        <c:crossBetween val="between"/>
        <c:minorUnit val="2.0000000000000011E-2"/>
      </c:valAx>
      <c:spPr>
        <a:noFill/>
        <a:ln>
          <a:noFill/>
        </a:ln>
        <a:effectLst/>
      </c:spPr>
    </c:plotArea>
    <c:plotVisOnly val="1"/>
    <c:dispBlanksAs val="gap"/>
    <c:showDLblsOverMax val="0"/>
  </c:chart>
  <c:spPr>
    <a:noFill/>
    <a:ln>
      <a:noFill/>
    </a:ln>
    <a:effectLst/>
  </c:spPr>
  <c:txPr>
    <a:bodyPr/>
    <a:lstStyle/>
    <a:p>
      <a:pPr>
        <a:defRPr sz="1200">
          <a:solidFill>
            <a:sysClr val="windowText" lastClr="000000"/>
          </a:solidFill>
          <a:latin typeface="Calibri" panose="020F0502020204030204" pitchFamily="34" charset="0"/>
          <a:cs typeface="Calibri" panose="020F0502020204030204" pitchFamily="34" charset="0"/>
        </a:defRPr>
      </a:pPr>
      <a:endParaRPr lang="pl-PL"/>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42839703176638"/>
          <c:y val="1.0622606131508517E-2"/>
          <c:w val="0.48263357968335835"/>
          <c:h val="0.88333729676407902"/>
        </c:manualLayout>
      </c:layout>
      <c:barChart>
        <c:barDir val="bar"/>
        <c:grouping val="stacked"/>
        <c:varyColors val="0"/>
        <c:ser>
          <c:idx val="0"/>
          <c:order val="0"/>
          <c:tx>
            <c:strRef>
              <c:f>Arkusz1!$B$1</c:f>
              <c:strCache>
                <c:ptCount val="1"/>
                <c:pt idx="0">
                  <c:v>Zawodowe lub niższe</c:v>
                </c:pt>
              </c:strCache>
            </c:strRef>
          </c:tx>
          <c:spPr>
            <a:solidFill>
              <a:srgbClr val="00A78E"/>
            </a:solidFill>
            <a:ln w="28575">
              <a:solidFill>
                <a:sysClr val="window" lastClr="FFFFFF"/>
              </a:solidFill>
            </a:ln>
            <a:effectLst/>
          </c:spPr>
          <c:invertIfNegative val="0"/>
          <c:dPt>
            <c:idx val="0"/>
            <c:invertIfNegative val="0"/>
            <c:bubble3D val="0"/>
            <c:extLst>
              <c:ext xmlns:c16="http://schemas.microsoft.com/office/drawing/2014/chart" uri="{C3380CC4-5D6E-409C-BE32-E72D297353CC}">
                <c16:uniqueId val="{00000000-9B6F-4133-97D9-63CE55A21F0A}"/>
              </c:ext>
            </c:extLst>
          </c:dPt>
          <c:dLbls>
            <c:spPr>
              <a:noFill/>
              <a:ln>
                <a:noFill/>
              </a:ln>
              <a:effectLst/>
            </c:spPr>
            <c:txPr>
              <a:bodyPr wrap="square" lIns="38100" tIns="19050" rIns="38100" bIns="19050" anchor="ctr">
                <a:spAutoFit/>
              </a:bodyPr>
              <a:lstStyle/>
              <a:p>
                <a:pPr>
                  <a:defRPr sz="1600" b="1">
                    <a:solidFill>
                      <a:sysClr val="windowText" lastClr="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Arkusz1!$A$2:$A$12</c:f>
              <c:strCache>
                <c:ptCount val="11"/>
                <c:pt idx="0">
                  <c:v>Osoby z niepełnosprawnością</c:v>
                </c:pt>
                <c:pt idx="1">
                  <c:v>Wiek przedprodukcyjny</c:v>
                </c:pt>
                <c:pt idx="2">
                  <c:v>Wiek produkcyjny mobilny</c:v>
                </c:pt>
                <c:pt idx="3">
                  <c:v>Wiek produkcyjny niemobilny</c:v>
                </c:pt>
                <c:pt idx="4">
                  <c:v>Wiek poprodukcyjny</c:v>
                </c:pt>
                <c:pt idx="6">
                  <c:v>Osoby sprawne</c:v>
                </c:pt>
                <c:pt idx="7">
                  <c:v>Wiek przedprodukcyjny</c:v>
                </c:pt>
                <c:pt idx="8">
                  <c:v>Wiek produkcyjny mobilny</c:v>
                </c:pt>
                <c:pt idx="9">
                  <c:v>Wiek produkcyjny niemobilny</c:v>
                </c:pt>
                <c:pt idx="10">
                  <c:v>Wiek poprodukcyjny</c:v>
                </c:pt>
              </c:strCache>
            </c:strRef>
          </c:cat>
          <c:val>
            <c:numRef>
              <c:f>Arkusz1!$B$2:$B$12</c:f>
              <c:numCache>
                <c:formatCode>General</c:formatCode>
                <c:ptCount val="11"/>
                <c:pt idx="0" formatCode="###0">
                  <c:v>42</c:v>
                </c:pt>
                <c:pt idx="1">
                  <c:v>100</c:v>
                </c:pt>
                <c:pt idx="2">
                  <c:v>23</c:v>
                </c:pt>
                <c:pt idx="3">
                  <c:v>31</c:v>
                </c:pt>
                <c:pt idx="4">
                  <c:v>40</c:v>
                </c:pt>
                <c:pt idx="6" formatCode="###0">
                  <c:v>31</c:v>
                </c:pt>
                <c:pt idx="7">
                  <c:v>99</c:v>
                </c:pt>
                <c:pt idx="8">
                  <c:v>5</c:v>
                </c:pt>
                <c:pt idx="9">
                  <c:v>17</c:v>
                </c:pt>
                <c:pt idx="10">
                  <c:v>33</c:v>
                </c:pt>
              </c:numCache>
            </c:numRef>
          </c:val>
          <c:extLst>
            <c:ext xmlns:c16="http://schemas.microsoft.com/office/drawing/2014/chart" uri="{C3380CC4-5D6E-409C-BE32-E72D297353CC}">
              <c16:uniqueId val="{00000001-9B6F-4133-97D9-63CE55A21F0A}"/>
            </c:ext>
          </c:extLst>
        </c:ser>
        <c:ser>
          <c:idx val="1"/>
          <c:order val="1"/>
          <c:tx>
            <c:strRef>
              <c:f>Arkusz1!$C$1</c:f>
              <c:strCache>
                <c:ptCount val="1"/>
                <c:pt idx="0">
                  <c:v>Średnie</c:v>
                </c:pt>
              </c:strCache>
            </c:strRef>
          </c:tx>
          <c:spPr>
            <a:solidFill>
              <a:srgbClr val="0072BC"/>
            </a:solidFill>
            <a:ln w="28575">
              <a:solidFill>
                <a:sysClr val="window" lastClr="FFFFFF"/>
              </a:solidFill>
            </a:ln>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2-9B6F-4133-97D9-63CE55A21F0A}"/>
                </c:ext>
              </c:extLst>
            </c:dLbl>
            <c:dLbl>
              <c:idx val="7"/>
              <c:layout>
                <c:manualLayout>
                  <c:x val="1.0633639308629241E-2"/>
                  <c:y val="2.703662919372689E-3"/>
                </c:manualLayout>
              </c:layout>
              <c:spPr>
                <a:noFill/>
                <a:ln>
                  <a:noFill/>
                </a:ln>
                <a:effectLst/>
              </c:spPr>
              <c:txPr>
                <a:bodyPr wrap="square" lIns="38100" tIns="19050" rIns="38100" bIns="19050" anchor="ctr">
                  <a:spAutoFit/>
                </a:bodyPr>
                <a:lstStyle/>
                <a:p>
                  <a:pPr>
                    <a:defRPr sz="1600" b="1">
                      <a:solidFill>
                        <a:sysClr val="windowText" lastClr="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B6F-4133-97D9-63CE55A21F0A}"/>
                </c:ext>
              </c:extLst>
            </c:dLbl>
            <c:spPr>
              <a:noFill/>
              <a:ln>
                <a:noFill/>
              </a:ln>
              <a:effectLst/>
            </c:spPr>
            <c:txPr>
              <a:bodyPr wrap="square" lIns="38100" tIns="19050" rIns="38100" bIns="19050" anchor="ctr">
                <a:spAutoFit/>
              </a:bodyPr>
              <a:lstStyle/>
              <a:p>
                <a:pPr>
                  <a:defRPr sz="1600" b="1">
                    <a:solidFill>
                      <a:schemeClr val="bg1"/>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Arkusz1!$A$2:$A$12</c:f>
              <c:strCache>
                <c:ptCount val="11"/>
                <c:pt idx="0">
                  <c:v>Osoby z niepełnosprawnością</c:v>
                </c:pt>
                <c:pt idx="1">
                  <c:v>Wiek przedprodukcyjny</c:v>
                </c:pt>
                <c:pt idx="2">
                  <c:v>Wiek produkcyjny mobilny</c:v>
                </c:pt>
                <c:pt idx="3">
                  <c:v>Wiek produkcyjny niemobilny</c:v>
                </c:pt>
                <c:pt idx="4">
                  <c:v>Wiek poprodukcyjny</c:v>
                </c:pt>
                <c:pt idx="6">
                  <c:v>Osoby sprawne</c:v>
                </c:pt>
                <c:pt idx="7">
                  <c:v>Wiek przedprodukcyjny</c:v>
                </c:pt>
                <c:pt idx="8">
                  <c:v>Wiek produkcyjny mobilny</c:v>
                </c:pt>
                <c:pt idx="9">
                  <c:v>Wiek produkcyjny niemobilny</c:v>
                </c:pt>
                <c:pt idx="10">
                  <c:v>Wiek poprodukcyjny</c:v>
                </c:pt>
              </c:strCache>
            </c:strRef>
          </c:cat>
          <c:val>
            <c:numRef>
              <c:f>Arkusz1!$C$2:$C$12</c:f>
              <c:numCache>
                <c:formatCode>General</c:formatCode>
                <c:ptCount val="11"/>
                <c:pt idx="0" formatCode="###0">
                  <c:v>43</c:v>
                </c:pt>
                <c:pt idx="1">
                  <c:v>0</c:v>
                </c:pt>
                <c:pt idx="2">
                  <c:v>43</c:v>
                </c:pt>
                <c:pt idx="3">
                  <c:v>55</c:v>
                </c:pt>
                <c:pt idx="4">
                  <c:v>45</c:v>
                </c:pt>
                <c:pt idx="6" formatCode="###0">
                  <c:v>33</c:v>
                </c:pt>
                <c:pt idx="7">
                  <c:v>1</c:v>
                </c:pt>
                <c:pt idx="8">
                  <c:v>35</c:v>
                </c:pt>
                <c:pt idx="9">
                  <c:v>49</c:v>
                </c:pt>
                <c:pt idx="10">
                  <c:v>47</c:v>
                </c:pt>
              </c:numCache>
            </c:numRef>
          </c:val>
          <c:extLst>
            <c:ext xmlns:c16="http://schemas.microsoft.com/office/drawing/2014/chart" uri="{C3380CC4-5D6E-409C-BE32-E72D297353CC}">
              <c16:uniqueId val="{00000004-9B6F-4133-97D9-63CE55A21F0A}"/>
            </c:ext>
          </c:extLst>
        </c:ser>
        <c:ser>
          <c:idx val="2"/>
          <c:order val="2"/>
          <c:tx>
            <c:strRef>
              <c:f>Arkusz1!$D$1</c:f>
              <c:strCache>
                <c:ptCount val="1"/>
                <c:pt idx="0">
                  <c:v>Wyższe</c:v>
                </c:pt>
              </c:strCache>
            </c:strRef>
          </c:tx>
          <c:spPr>
            <a:solidFill>
              <a:srgbClr val="F9A13A"/>
            </a:solidFill>
            <a:ln w="28575">
              <a:solidFill>
                <a:sysClr val="window" lastClr="FFFFFF"/>
              </a:solidFill>
            </a:ln>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5-9B6F-4133-97D9-63CE55A21F0A}"/>
                </c:ext>
              </c:extLst>
            </c:dLbl>
            <c:dLbl>
              <c:idx val="7"/>
              <c:delete val="1"/>
              <c:extLst>
                <c:ext xmlns:c15="http://schemas.microsoft.com/office/drawing/2012/chart" uri="{CE6537A1-D6FC-4f65-9D91-7224C49458BB}"/>
                <c:ext xmlns:c16="http://schemas.microsoft.com/office/drawing/2014/chart" uri="{C3380CC4-5D6E-409C-BE32-E72D297353CC}">
                  <c16:uniqueId val="{00000006-9B6F-4133-97D9-63CE55A21F0A}"/>
                </c:ext>
              </c:extLst>
            </c:dLbl>
            <c:spPr>
              <a:noFill/>
              <a:ln>
                <a:noFill/>
              </a:ln>
              <a:effectLst/>
            </c:spPr>
            <c:txPr>
              <a:bodyPr wrap="square" lIns="38100" tIns="19050" rIns="38100" bIns="19050" anchor="ctr">
                <a:spAutoFit/>
              </a:bodyPr>
              <a:lstStyle/>
              <a:p>
                <a:pPr>
                  <a:defRPr sz="1600" b="1">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Arkusz1!$A$2:$A$12</c:f>
              <c:strCache>
                <c:ptCount val="11"/>
                <c:pt idx="0">
                  <c:v>Osoby z niepełnosprawnością</c:v>
                </c:pt>
                <c:pt idx="1">
                  <c:v>Wiek przedprodukcyjny</c:v>
                </c:pt>
                <c:pt idx="2">
                  <c:v>Wiek produkcyjny mobilny</c:v>
                </c:pt>
                <c:pt idx="3">
                  <c:v>Wiek produkcyjny niemobilny</c:v>
                </c:pt>
                <c:pt idx="4">
                  <c:v>Wiek poprodukcyjny</c:v>
                </c:pt>
                <c:pt idx="6">
                  <c:v>Osoby sprawne</c:v>
                </c:pt>
                <c:pt idx="7">
                  <c:v>Wiek przedprodukcyjny</c:v>
                </c:pt>
                <c:pt idx="8">
                  <c:v>Wiek produkcyjny mobilny</c:v>
                </c:pt>
                <c:pt idx="9">
                  <c:v>Wiek produkcyjny niemobilny</c:v>
                </c:pt>
                <c:pt idx="10">
                  <c:v>Wiek poprodukcyjny</c:v>
                </c:pt>
              </c:strCache>
            </c:strRef>
          </c:cat>
          <c:val>
            <c:numRef>
              <c:f>Arkusz1!$D$2:$D$12</c:f>
              <c:numCache>
                <c:formatCode>General</c:formatCode>
                <c:ptCount val="11"/>
                <c:pt idx="0" formatCode="###0">
                  <c:v>15</c:v>
                </c:pt>
                <c:pt idx="1">
                  <c:v>0</c:v>
                </c:pt>
                <c:pt idx="2">
                  <c:v>34</c:v>
                </c:pt>
                <c:pt idx="3">
                  <c:v>14</c:v>
                </c:pt>
                <c:pt idx="4">
                  <c:v>15</c:v>
                </c:pt>
                <c:pt idx="6" formatCode="###0">
                  <c:v>36</c:v>
                </c:pt>
                <c:pt idx="7">
                  <c:v>0</c:v>
                </c:pt>
                <c:pt idx="8">
                  <c:v>60</c:v>
                </c:pt>
                <c:pt idx="9">
                  <c:v>34</c:v>
                </c:pt>
                <c:pt idx="10">
                  <c:v>20</c:v>
                </c:pt>
              </c:numCache>
            </c:numRef>
          </c:val>
          <c:extLst>
            <c:ext xmlns:c16="http://schemas.microsoft.com/office/drawing/2014/chart" uri="{C3380CC4-5D6E-409C-BE32-E72D297353CC}">
              <c16:uniqueId val="{00000007-9B6F-4133-97D9-63CE55A21F0A}"/>
            </c:ext>
          </c:extLst>
        </c:ser>
        <c:dLbls>
          <c:showLegendKey val="0"/>
          <c:showVal val="1"/>
          <c:showCatName val="0"/>
          <c:showSerName val="0"/>
          <c:showPercent val="0"/>
          <c:showBubbleSize val="0"/>
        </c:dLbls>
        <c:gapWidth val="100"/>
        <c:overlap val="100"/>
        <c:axId val="921695752"/>
        <c:axId val="921697712"/>
      </c:barChart>
      <c:catAx>
        <c:axId val="921695752"/>
        <c:scaling>
          <c:orientation val="maxMin"/>
        </c:scaling>
        <c:delete val="0"/>
        <c:axPos val="l"/>
        <c:numFmt formatCode="General" sourceLinked="1"/>
        <c:majorTickMark val="out"/>
        <c:minorTickMark val="none"/>
        <c:tickLblPos val="nextTo"/>
        <c:spPr>
          <a:ln>
            <a:solidFill>
              <a:srgbClr val="000000"/>
            </a:solidFill>
          </a:ln>
        </c:spPr>
        <c:txPr>
          <a:bodyPr/>
          <a:lstStyle/>
          <a:p>
            <a:pPr>
              <a:defRPr sz="1600" baseline="0">
                <a:solidFill>
                  <a:srgbClr val="000000"/>
                </a:solidFill>
                <a:latin typeface="Calibri" panose="020F0502020204030204" pitchFamily="34" charset="0"/>
                <a:cs typeface="Calibri" panose="020F0502020204030204" pitchFamily="34" charset="0"/>
              </a:defRPr>
            </a:pPr>
            <a:endParaRPr lang="pl-PL"/>
          </a:p>
        </c:txPr>
        <c:crossAx val="921697712"/>
        <c:crosses val="autoZero"/>
        <c:auto val="1"/>
        <c:lblAlgn val="ctr"/>
        <c:lblOffset val="100"/>
        <c:noMultiLvlLbl val="0"/>
      </c:catAx>
      <c:valAx>
        <c:axId val="921697712"/>
        <c:scaling>
          <c:orientation val="minMax"/>
          <c:max val="100"/>
          <c:min val="0"/>
        </c:scaling>
        <c:delete val="1"/>
        <c:axPos val="t"/>
        <c:numFmt formatCode="#,##0" sourceLinked="0"/>
        <c:majorTickMark val="out"/>
        <c:minorTickMark val="none"/>
        <c:tickLblPos val="nextTo"/>
        <c:crossAx val="921695752"/>
        <c:crosses val="autoZero"/>
        <c:crossBetween val="between"/>
        <c:minorUnit val="2.0000000000000004E-2"/>
      </c:valAx>
      <c:spPr>
        <a:noFill/>
        <a:ln>
          <a:noFill/>
        </a:ln>
        <a:effectLst/>
      </c:spPr>
    </c:plotArea>
    <c:legend>
      <c:legendPos val="r"/>
      <c:layout>
        <c:manualLayout>
          <c:xMode val="edge"/>
          <c:yMode val="edge"/>
          <c:x val="3.9750692791369391E-2"/>
          <c:y val="0.91487439551011152"/>
          <c:w val="0.95651380786703988"/>
          <c:h val="6.5426494374433444E-2"/>
        </c:manualLayout>
      </c:layout>
      <c:overlay val="0"/>
      <c:txPr>
        <a:bodyPr/>
        <a:lstStyle/>
        <a:p>
          <a:pPr>
            <a:defRPr sz="1600" baseline="0">
              <a:solidFill>
                <a:sysClr val="windowText" lastClr="000000"/>
              </a:solidFill>
              <a:latin typeface="Calibri" panose="020F0502020204030204" pitchFamily="34" charset="0"/>
              <a:cs typeface="Calibri" panose="020F0502020204030204" pitchFamily="34" charset="0"/>
            </a:defRPr>
          </a:pPr>
          <a:endParaRPr lang="pl-PL"/>
        </a:p>
      </c:txPr>
    </c:legend>
    <c:plotVisOnly val="1"/>
    <c:dispBlanksAs val="gap"/>
    <c:showDLblsOverMax val="0"/>
  </c:chart>
  <c:spPr>
    <a:noFill/>
    <a:ln>
      <a:solidFill>
        <a:schemeClr val="bg1"/>
      </a:solidFill>
    </a:ln>
    <a:effectLst/>
  </c:spPr>
  <c:txPr>
    <a:bodyPr/>
    <a:lstStyle/>
    <a:p>
      <a:pPr>
        <a:defRPr sz="900"/>
      </a:pPr>
      <a:endParaRPr lang="pl-PL"/>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763935758030248"/>
          <c:y val="0"/>
          <c:w val="0.43590384535266424"/>
          <c:h val="0.9893772219203455"/>
        </c:manualLayout>
      </c:layout>
      <c:barChart>
        <c:barDir val="bar"/>
        <c:grouping val="clustered"/>
        <c:varyColors val="0"/>
        <c:ser>
          <c:idx val="0"/>
          <c:order val="0"/>
          <c:tx>
            <c:strRef>
              <c:f>Arkusz1!$B$1</c:f>
              <c:strCache>
                <c:ptCount val="1"/>
                <c:pt idx="0">
                  <c:v>Osoby sprawne</c:v>
                </c:pt>
              </c:strCache>
            </c:strRef>
          </c:tx>
          <c:spPr>
            <a:solidFill>
              <a:srgbClr val="00A78E"/>
            </a:solidFill>
            <a:ln w="12700">
              <a:solidFill>
                <a:sysClr val="window" lastClr="FFFFFF"/>
              </a:solidFill>
            </a:ln>
            <a:effectLst/>
          </c:spPr>
          <c:invertIfNegative val="0"/>
          <c:dPt>
            <c:idx val="0"/>
            <c:invertIfNegative val="0"/>
            <c:bubble3D val="0"/>
            <c:spPr>
              <a:solidFill>
                <a:srgbClr val="0072BC"/>
              </a:solidFill>
              <a:ln w="12700">
                <a:solidFill>
                  <a:sysClr val="window" lastClr="FFFFFF"/>
                </a:solidFill>
              </a:ln>
              <a:effectLst/>
            </c:spPr>
            <c:extLst>
              <c:ext xmlns:c16="http://schemas.microsoft.com/office/drawing/2014/chart" uri="{C3380CC4-5D6E-409C-BE32-E72D297353CC}">
                <c16:uniqueId val="{00000001-9505-4B78-B3DA-0164CA6719F1}"/>
              </c:ext>
            </c:extLst>
          </c:dPt>
          <c:dPt>
            <c:idx val="1"/>
            <c:invertIfNegative val="0"/>
            <c:bubble3D val="0"/>
            <c:spPr>
              <a:solidFill>
                <a:srgbClr val="0072BC"/>
              </a:solidFill>
              <a:ln w="12700">
                <a:solidFill>
                  <a:sysClr val="window" lastClr="FFFFFF"/>
                </a:solidFill>
              </a:ln>
              <a:effectLst/>
            </c:spPr>
            <c:extLst>
              <c:ext xmlns:c16="http://schemas.microsoft.com/office/drawing/2014/chart" uri="{C3380CC4-5D6E-409C-BE32-E72D297353CC}">
                <c16:uniqueId val="{00000003-9505-4B78-B3DA-0164CA6719F1}"/>
              </c:ext>
            </c:extLst>
          </c:dPt>
          <c:dPt>
            <c:idx val="2"/>
            <c:invertIfNegative val="0"/>
            <c:bubble3D val="0"/>
            <c:spPr>
              <a:solidFill>
                <a:srgbClr val="0072BC"/>
              </a:solidFill>
              <a:ln w="12700">
                <a:solidFill>
                  <a:sysClr val="window" lastClr="FFFFFF"/>
                </a:solidFill>
              </a:ln>
              <a:effectLst/>
            </c:spPr>
            <c:extLst>
              <c:ext xmlns:c16="http://schemas.microsoft.com/office/drawing/2014/chart" uri="{C3380CC4-5D6E-409C-BE32-E72D297353CC}">
                <c16:uniqueId val="{00000005-9505-4B78-B3DA-0164CA6719F1}"/>
              </c:ext>
            </c:extLst>
          </c:dPt>
          <c:dPt>
            <c:idx val="3"/>
            <c:invertIfNegative val="0"/>
            <c:bubble3D val="0"/>
            <c:spPr>
              <a:solidFill>
                <a:srgbClr val="0072BC"/>
              </a:solidFill>
              <a:ln w="12700">
                <a:solidFill>
                  <a:sysClr val="window" lastClr="FFFFFF"/>
                </a:solidFill>
              </a:ln>
              <a:effectLst/>
            </c:spPr>
            <c:extLst>
              <c:ext xmlns:c16="http://schemas.microsoft.com/office/drawing/2014/chart" uri="{C3380CC4-5D6E-409C-BE32-E72D297353CC}">
                <c16:uniqueId val="{00000007-9505-4B78-B3DA-0164CA6719F1}"/>
              </c:ext>
            </c:extLst>
          </c:dPt>
          <c:dLbls>
            <c:spPr>
              <a:noFill/>
              <a:ln>
                <a:noFill/>
              </a:ln>
              <a:effectLst/>
            </c:spPr>
            <c:txPr>
              <a:bodyPr wrap="square" lIns="38100" tIns="19050" rIns="38100" bIns="19050" anchor="ctr">
                <a:spAutoFit/>
              </a:bodyPr>
              <a:lstStyle/>
              <a:p>
                <a:pPr>
                  <a:defRPr sz="1600">
                    <a:solidFill>
                      <a:sysClr val="windowText" lastClr="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Arkusz1!$A$2:$A$10</c:f>
              <c:strCache>
                <c:ptCount val="9"/>
                <c:pt idx="0">
                  <c:v>Ogółem osoby z niepełnosprawnością powyżej 16 r.ż. (n = 1 317)</c:v>
                </c:pt>
                <c:pt idx="1">
                  <c:v>Zawodowe i niższe (n = 469)</c:v>
                </c:pt>
                <c:pt idx="2">
                  <c:v>Średnie (n = 634)</c:v>
                </c:pt>
                <c:pt idx="3">
                  <c:v>Wyższe (n = 214)</c:v>
                </c:pt>
                <c:pt idx="5">
                  <c:v>Ogółem sprawni powyżej 16 r.ż. (n = 9 843)</c:v>
                </c:pt>
                <c:pt idx="6">
                  <c:v>Zawodowe i niższe (n = 1455)</c:v>
                </c:pt>
                <c:pt idx="7">
                  <c:v>Średnie (n = 4 062)</c:v>
                </c:pt>
                <c:pt idx="8">
                  <c:v>Wyższe (n = 4 326)</c:v>
                </c:pt>
              </c:strCache>
            </c:strRef>
          </c:cat>
          <c:val>
            <c:numRef>
              <c:f>Arkusz1!$B$2:$B$10</c:f>
              <c:numCache>
                <c:formatCode>###0</c:formatCode>
                <c:ptCount val="9"/>
                <c:pt idx="0">
                  <c:v>14</c:v>
                </c:pt>
                <c:pt idx="1">
                  <c:v>5</c:v>
                </c:pt>
                <c:pt idx="2">
                  <c:v>17</c:v>
                </c:pt>
                <c:pt idx="3">
                  <c:v>26</c:v>
                </c:pt>
                <c:pt idx="5">
                  <c:v>73</c:v>
                </c:pt>
                <c:pt idx="6">
                  <c:v>41</c:v>
                </c:pt>
                <c:pt idx="7">
                  <c:v>69</c:v>
                </c:pt>
                <c:pt idx="8">
                  <c:v>89</c:v>
                </c:pt>
              </c:numCache>
            </c:numRef>
          </c:val>
          <c:extLst>
            <c:ext xmlns:c16="http://schemas.microsoft.com/office/drawing/2014/chart" uri="{C3380CC4-5D6E-409C-BE32-E72D297353CC}">
              <c16:uniqueId val="{00000008-9505-4B78-B3DA-0164CA6719F1}"/>
            </c:ext>
          </c:extLst>
        </c:ser>
        <c:dLbls>
          <c:showLegendKey val="0"/>
          <c:showVal val="0"/>
          <c:showCatName val="0"/>
          <c:showSerName val="0"/>
          <c:showPercent val="0"/>
          <c:showBubbleSize val="0"/>
        </c:dLbls>
        <c:gapWidth val="100"/>
        <c:axId val="921640088"/>
        <c:axId val="921649104"/>
      </c:barChart>
      <c:catAx>
        <c:axId val="921640088"/>
        <c:scaling>
          <c:orientation val="maxMin"/>
        </c:scaling>
        <c:delete val="0"/>
        <c:axPos val="l"/>
        <c:numFmt formatCode="General" sourceLinked="1"/>
        <c:majorTickMark val="out"/>
        <c:minorTickMark val="none"/>
        <c:tickLblPos val="nextTo"/>
        <c:spPr>
          <a:ln>
            <a:solidFill>
              <a:srgbClr val="000000"/>
            </a:solidFill>
          </a:ln>
        </c:spPr>
        <c:txPr>
          <a:bodyPr/>
          <a:lstStyle/>
          <a:p>
            <a:pPr>
              <a:defRPr sz="1500">
                <a:solidFill>
                  <a:srgbClr val="000000"/>
                </a:solidFill>
                <a:latin typeface="Calibri" panose="020F0502020204030204" pitchFamily="34" charset="0"/>
                <a:cs typeface="Calibri" panose="020F0502020204030204" pitchFamily="34" charset="0"/>
              </a:defRPr>
            </a:pPr>
            <a:endParaRPr lang="pl-PL"/>
          </a:p>
        </c:txPr>
        <c:crossAx val="921649104"/>
        <c:crosses val="autoZero"/>
        <c:auto val="1"/>
        <c:lblAlgn val="ctr"/>
        <c:lblOffset val="100"/>
        <c:noMultiLvlLbl val="0"/>
      </c:catAx>
      <c:valAx>
        <c:axId val="921649104"/>
        <c:scaling>
          <c:orientation val="minMax"/>
          <c:max val="100"/>
          <c:min val="0"/>
        </c:scaling>
        <c:delete val="1"/>
        <c:axPos val="t"/>
        <c:numFmt formatCode="#,##0" sourceLinked="0"/>
        <c:majorTickMark val="out"/>
        <c:minorTickMark val="none"/>
        <c:tickLblPos val="nextTo"/>
        <c:crossAx val="921640088"/>
        <c:crosses val="autoZero"/>
        <c:crossBetween val="between"/>
        <c:minorUnit val="2.0000000000000004E-2"/>
      </c:valAx>
      <c:spPr>
        <a:noFill/>
        <a:ln w="25400">
          <a:noFill/>
        </a:ln>
        <a:effectLst/>
      </c:spPr>
    </c:plotArea>
    <c:plotVisOnly val="1"/>
    <c:dispBlanksAs val="gap"/>
    <c:showDLblsOverMax val="0"/>
  </c:chart>
  <c:spPr>
    <a:noFill/>
    <a:ln>
      <a:solidFill>
        <a:schemeClr val="bg1"/>
      </a:solidFill>
    </a:ln>
    <a:effectLst/>
  </c:spPr>
  <c:txPr>
    <a:bodyPr/>
    <a:lstStyle/>
    <a:p>
      <a:pPr>
        <a:defRPr sz="900"/>
      </a:pPr>
      <a:endParaRPr lang="pl-PL"/>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3143870594450449"/>
          <c:y val="1.0622606131508517E-2"/>
          <c:w val="0.44855211312767834"/>
          <c:h val="0.96031719872225174"/>
        </c:manualLayout>
      </c:layout>
      <c:barChart>
        <c:barDir val="bar"/>
        <c:grouping val="clustered"/>
        <c:varyColors val="0"/>
        <c:ser>
          <c:idx val="0"/>
          <c:order val="0"/>
          <c:tx>
            <c:strRef>
              <c:f>Arkusz1!$B$1</c:f>
              <c:strCache>
                <c:ptCount val="1"/>
                <c:pt idx="0">
                  <c:v>Ogółem (n = 1 350)</c:v>
                </c:pt>
              </c:strCache>
            </c:strRef>
          </c:tx>
          <c:spPr>
            <a:solidFill>
              <a:srgbClr val="00A78E"/>
            </a:solidFill>
            <a:ln w="28575">
              <a:noFill/>
            </a:ln>
            <a:effectLst/>
          </c:spPr>
          <c:invertIfNegative val="0"/>
          <c:dLbls>
            <c:spPr>
              <a:noFill/>
              <a:ln>
                <a:noFill/>
              </a:ln>
              <a:effectLst/>
            </c:spPr>
            <c:txPr>
              <a:bodyPr wrap="square" lIns="38100" tIns="19050" rIns="38100" bIns="19050" anchor="ctr">
                <a:spAutoFit/>
              </a:bodyPr>
              <a:lstStyle/>
              <a:p>
                <a:pPr>
                  <a:defRPr sz="16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Arkusz1!$A$2:$A$10</c:f>
              <c:strCache>
                <c:ptCount val="9"/>
                <c:pt idx="0">
                  <c:v>Oferty pracy dostosowane do potrzeb i możliwości OzN</c:v>
                </c:pt>
                <c:pt idx="1">
                  <c:v>Stanowiska pracy odpowiednio wyposażone i dostosowane dla OzN</c:v>
                </c:pt>
                <c:pt idx="2">
                  <c:v>Pomoc w znalezieniu pracy</c:v>
                </c:pt>
                <c:pt idx="3">
                  <c:v>Dostęp do informacji o możliwościach zatrudnienia, dostępnych ofertach pracy</c:v>
                </c:pt>
                <c:pt idx="4">
                  <c:v>Możliwość zdobycia niezbędnych umiejętności, np.  pisanie CV</c:v>
                </c:pt>
                <c:pt idx="5">
                  <c:v>Wsparcie w założeniu własnej działalności gospodarczej</c:v>
                </c:pt>
                <c:pt idx="6">
                  <c:v>Pomoc w przekwalifikowaniu się lub zdobyciu określonych kwalifikacji</c:v>
                </c:pt>
                <c:pt idx="7">
                  <c:v>Asystent w miejscu pracy lub inne wsparcie potrzebne do utrzymania pracy</c:v>
                </c:pt>
                <c:pt idx="8">
                  <c:v>Wsparcie w uzyskaniu doświadczenia zawodowego</c:v>
                </c:pt>
              </c:strCache>
            </c:strRef>
          </c:cat>
          <c:val>
            <c:numRef>
              <c:f>Arkusz1!$B$2:$B$10</c:f>
              <c:numCache>
                <c:formatCode>###0</c:formatCode>
                <c:ptCount val="9"/>
                <c:pt idx="0">
                  <c:v>4.7674841411481008</c:v>
                </c:pt>
                <c:pt idx="1">
                  <c:v>3.7972960102233095</c:v>
                </c:pt>
                <c:pt idx="2">
                  <c:v>3.083822541243578</c:v>
                </c:pt>
                <c:pt idx="3">
                  <c:v>2.9213897202050183</c:v>
                </c:pt>
                <c:pt idx="4">
                  <c:v>2.2021767785911925</c:v>
                </c:pt>
                <c:pt idx="5">
                  <c:v>0.96803989322647688</c:v>
                </c:pt>
                <c:pt idx="6">
                  <c:v>0.90265077690236928</c:v>
                </c:pt>
                <c:pt idx="7">
                  <c:v>0.77641478489714288</c:v>
                </c:pt>
                <c:pt idx="8" formatCode="###0.0">
                  <c:v>0.29694306807078202</c:v>
                </c:pt>
              </c:numCache>
            </c:numRef>
          </c:val>
          <c:extLst>
            <c:ext xmlns:c16="http://schemas.microsoft.com/office/drawing/2014/chart" uri="{C3380CC4-5D6E-409C-BE32-E72D297353CC}">
              <c16:uniqueId val="{00000001-BECC-4E28-9A17-BA538F539DE2}"/>
            </c:ext>
          </c:extLst>
        </c:ser>
        <c:ser>
          <c:idx val="3"/>
          <c:order val="3"/>
          <c:tx>
            <c:strRef>
              <c:f>Arkusz1!$E$1</c:f>
              <c:strCache>
                <c:ptCount val="1"/>
                <c:pt idx="0">
                  <c:v>OzN w wieku 16 - 44 lat (n = 158)</c:v>
                </c:pt>
              </c:strCache>
            </c:strRef>
          </c:tx>
          <c:invertIfNegative val="0"/>
          <c:dLbls>
            <c:spPr>
              <a:noFill/>
              <a:ln>
                <a:noFill/>
              </a:ln>
              <a:effectLst/>
            </c:spPr>
            <c:txPr>
              <a:bodyPr wrap="square" lIns="38100" tIns="19050" rIns="38100" bIns="19050" anchor="ctr">
                <a:spAutoFit/>
              </a:bodyPr>
              <a:lstStyle/>
              <a:p>
                <a:pPr>
                  <a:defRPr sz="16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Arkusz1!$A$2:$A$10</c:f>
              <c:strCache>
                <c:ptCount val="9"/>
                <c:pt idx="0">
                  <c:v>Oferty pracy dostosowane do potrzeb i możliwości OzN</c:v>
                </c:pt>
                <c:pt idx="1">
                  <c:v>Stanowiska pracy odpowiednio wyposażone i dostosowane dla OzN</c:v>
                </c:pt>
                <c:pt idx="2">
                  <c:v>Pomoc w znalezieniu pracy</c:v>
                </c:pt>
                <c:pt idx="3">
                  <c:v>Dostęp do informacji o możliwościach zatrudnienia, dostępnych ofertach pracy</c:v>
                </c:pt>
                <c:pt idx="4">
                  <c:v>Możliwość zdobycia niezbędnych umiejętności, np.  pisanie CV</c:v>
                </c:pt>
                <c:pt idx="5">
                  <c:v>Wsparcie w założeniu własnej działalności gospodarczej</c:v>
                </c:pt>
                <c:pt idx="6">
                  <c:v>Pomoc w przekwalifikowaniu się lub zdobyciu określonych kwalifikacji</c:v>
                </c:pt>
                <c:pt idx="7">
                  <c:v>Asystent w miejscu pracy lub inne wsparcie potrzebne do utrzymania pracy</c:v>
                </c:pt>
                <c:pt idx="8">
                  <c:v>Wsparcie w uzyskaniu doświadczenia zawodowego</c:v>
                </c:pt>
              </c:strCache>
            </c:strRef>
          </c:cat>
          <c:val>
            <c:numRef>
              <c:f>Arkusz1!$E$2:$E$10</c:f>
              <c:numCache>
                <c:formatCode>###0</c:formatCode>
                <c:ptCount val="9"/>
                <c:pt idx="0">
                  <c:v>19</c:v>
                </c:pt>
                <c:pt idx="1">
                  <c:v>15</c:v>
                </c:pt>
                <c:pt idx="2">
                  <c:v>11</c:v>
                </c:pt>
                <c:pt idx="3">
                  <c:v>9</c:v>
                </c:pt>
              </c:numCache>
            </c:numRef>
          </c:val>
          <c:extLst>
            <c:ext xmlns:c16="http://schemas.microsoft.com/office/drawing/2014/chart" uri="{C3380CC4-5D6E-409C-BE32-E72D297353CC}">
              <c16:uniqueId val="{00000002-BECC-4E28-9A17-BA538F539DE2}"/>
            </c:ext>
          </c:extLst>
        </c:ser>
        <c:dLbls>
          <c:showLegendKey val="0"/>
          <c:showVal val="1"/>
          <c:showCatName val="0"/>
          <c:showSerName val="0"/>
          <c:showPercent val="0"/>
          <c:showBubbleSize val="0"/>
        </c:dLbls>
        <c:gapWidth val="40"/>
        <c:axId val="266028544"/>
        <c:axId val="266625024"/>
        <c:extLst>
          <c:ext xmlns:c15="http://schemas.microsoft.com/office/drawing/2012/chart" uri="{02D57815-91ED-43cb-92C2-25804820EDAC}">
            <c15:filteredBarSeries>
              <c15:ser>
                <c:idx val="1"/>
                <c:order val="1"/>
                <c:tx>
                  <c:strRef>
                    <c:extLst>
                      <c:ext uri="{02D57815-91ED-43cb-92C2-25804820EDAC}">
                        <c15:formulaRef>
                          <c15:sqref>Arkusz1!$C$1</c15:sqref>
                        </c15:formulaRef>
                      </c:ext>
                    </c:extLst>
                    <c:strCache>
                      <c:ptCount val="1"/>
                      <c:pt idx="0">
                        <c:v>OzN prawną (n = 741)</c:v>
                      </c:pt>
                    </c:strCache>
                  </c:strRef>
                </c:tx>
                <c:spPr>
                  <a:solidFill>
                    <a:srgbClr val="0072BC"/>
                  </a:solidFill>
                  <a:ln w="28575">
                    <a:noFill/>
                  </a:ln>
                </c:spPr>
                <c:invertIfNegative val="0"/>
                <c:dLbls>
                  <c:spPr>
                    <a:noFill/>
                    <a:ln>
                      <a:noFill/>
                    </a:ln>
                    <a:effectLst/>
                  </c:spPr>
                  <c:txPr>
                    <a:bodyPr wrap="square" lIns="38100" tIns="19050" rIns="38100" bIns="19050" anchor="ctr">
                      <a:spAutoFit/>
                    </a:bodyPr>
                    <a:lstStyle/>
                    <a:p>
                      <a:pPr>
                        <a:defRPr sz="1100">
                          <a:solidFill>
                            <a:sysClr val="windowText" lastClr="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uri="{CE6537A1-D6FC-4f65-9D91-7224C49458BB}">
                      <c15:showLeaderLines val="1"/>
                    </c:ext>
                  </c:extLst>
                </c:dLbls>
                <c:cat>
                  <c:strRef>
                    <c:extLst>
                      <c:ext uri="{02D57815-91ED-43cb-92C2-25804820EDAC}">
                        <c15:formulaRef>
                          <c15:sqref>Arkusz1!$A$2:$A$10</c15:sqref>
                        </c15:formulaRef>
                      </c:ext>
                    </c:extLst>
                    <c:strCache>
                      <c:ptCount val="9"/>
                      <c:pt idx="0">
                        <c:v>Oferty pracy dostosowane do potrzeb i możliwości OzN</c:v>
                      </c:pt>
                      <c:pt idx="1">
                        <c:v>Stanowiska pracy odpowiednio wyposażone i dostosowane dla OzN</c:v>
                      </c:pt>
                      <c:pt idx="2">
                        <c:v>Pomoc w znalezieniu pracy</c:v>
                      </c:pt>
                      <c:pt idx="3">
                        <c:v>Dostęp do informacji o możliwościach zatrudnienia, dostępnych ofertach pracy</c:v>
                      </c:pt>
                      <c:pt idx="4">
                        <c:v>Możliwość zdobycia niezbędnych umiejętności, np.  pisanie CV</c:v>
                      </c:pt>
                      <c:pt idx="5">
                        <c:v>Wsparcie w założeniu własnej działalności gospodarczej</c:v>
                      </c:pt>
                      <c:pt idx="6">
                        <c:v>Pomoc w przekwalifikowaniu się lub zdobyciu określonych kwalifikacji</c:v>
                      </c:pt>
                      <c:pt idx="7">
                        <c:v>Asystent w miejscu pracy lub inne wsparcie potrzebne do utrzymania pracy</c:v>
                      </c:pt>
                      <c:pt idx="8">
                        <c:v>Wsparcie w uzyskaniu doświadczenia zawodowego</c:v>
                      </c:pt>
                    </c:strCache>
                  </c:strRef>
                </c:cat>
                <c:val>
                  <c:numRef>
                    <c:extLst>
                      <c:ext uri="{02D57815-91ED-43cb-92C2-25804820EDAC}">
                        <c15:formulaRef>
                          <c15:sqref>Arkusz1!$C$2:$C$10</c15:sqref>
                        </c15:formulaRef>
                      </c:ext>
                    </c:extLst>
                    <c:numCache>
                      <c:formatCode>###0</c:formatCode>
                      <c:ptCount val="9"/>
                      <c:pt idx="0">
                        <c:v>7.012855188274024</c:v>
                      </c:pt>
                      <c:pt idx="1">
                        <c:v>5.6471777975476778</c:v>
                      </c:pt>
                      <c:pt idx="2">
                        <c:v>5.2982691245765556</c:v>
                      </c:pt>
                      <c:pt idx="3">
                        <c:v>4.2577347429279779</c:v>
                      </c:pt>
                      <c:pt idx="4">
                        <c:v>3.7150230744561656</c:v>
                      </c:pt>
                      <c:pt idx="5">
                        <c:v>1.6555307527350911</c:v>
                      </c:pt>
                      <c:pt idx="6">
                        <c:v>1.2007137630684237</c:v>
                      </c:pt>
                      <c:pt idx="7">
                        <c:v>1.2942589918966001</c:v>
                      </c:pt>
                      <c:pt idx="8" formatCode="###0.0">
                        <c:v>0.2961074749448217</c:v>
                      </c:pt>
                    </c:numCache>
                  </c:numRef>
                </c:val>
                <c:extLst>
                  <c:ext xmlns:c16="http://schemas.microsoft.com/office/drawing/2014/chart" uri="{C3380CC4-5D6E-409C-BE32-E72D297353CC}">
                    <c16:uniqueId val="{00000003-BECC-4E28-9A17-BA538F539DE2}"/>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Arkusz1!$D$1</c15:sqref>
                        </c15:formulaRef>
                      </c:ext>
                    </c:extLst>
                    <c:strCache>
                      <c:ptCount val="1"/>
                      <c:pt idx="0">
                        <c:v>OzN tylko biologiczną (n = 609)</c:v>
                      </c:pt>
                    </c:strCache>
                  </c:strRef>
                </c:tx>
                <c:spPr>
                  <a:solidFill>
                    <a:srgbClr val="FF9900"/>
                  </a:solidFill>
                  <a:ln w="28575">
                    <a:noFill/>
                  </a:ln>
                </c:spPr>
                <c:invertIfNegative val="0"/>
                <c:dLbls>
                  <c:spPr>
                    <a:noFill/>
                    <a:ln>
                      <a:noFill/>
                    </a:ln>
                    <a:effectLst/>
                  </c:spPr>
                  <c:txPr>
                    <a:bodyPr wrap="square" lIns="38100" tIns="19050" rIns="38100" bIns="19050" anchor="ctr">
                      <a:spAutoFit/>
                    </a:bodyPr>
                    <a:lstStyle/>
                    <a:p>
                      <a:pPr>
                        <a:defRPr sz="1100">
                          <a:solidFill>
                            <a:sysClr val="windowText" lastClr="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ext>
                  </c:extLst>
                </c:dLbls>
                <c:cat>
                  <c:strRef>
                    <c:extLst xmlns:c15="http://schemas.microsoft.com/office/drawing/2012/chart">
                      <c:ext xmlns:c15="http://schemas.microsoft.com/office/drawing/2012/chart" uri="{02D57815-91ED-43cb-92C2-25804820EDAC}">
                        <c15:formulaRef>
                          <c15:sqref>Arkusz1!$A$2:$A$10</c15:sqref>
                        </c15:formulaRef>
                      </c:ext>
                    </c:extLst>
                    <c:strCache>
                      <c:ptCount val="9"/>
                      <c:pt idx="0">
                        <c:v>Oferty pracy dostosowane do potrzeb i możliwości OzN</c:v>
                      </c:pt>
                      <c:pt idx="1">
                        <c:v>Stanowiska pracy odpowiednio wyposażone i dostosowane dla OzN</c:v>
                      </c:pt>
                      <c:pt idx="2">
                        <c:v>Pomoc w znalezieniu pracy</c:v>
                      </c:pt>
                      <c:pt idx="3">
                        <c:v>Dostęp do informacji o możliwościach zatrudnienia, dostępnych ofertach pracy</c:v>
                      </c:pt>
                      <c:pt idx="4">
                        <c:v>Możliwość zdobycia niezbędnych umiejętności, np.  pisanie CV</c:v>
                      </c:pt>
                      <c:pt idx="5">
                        <c:v>Wsparcie w założeniu własnej działalności gospodarczej</c:v>
                      </c:pt>
                      <c:pt idx="6">
                        <c:v>Pomoc w przekwalifikowaniu się lub zdobyciu określonych kwalifikacji</c:v>
                      </c:pt>
                      <c:pt idx="7">
                        <c:v>Asystent w miejscu pracy lub inne wsparcie potrzebne do utrzymania pracy</c:v>
                      </c:pt>
                      <c:pt idx="8">
                        <c:v>Wsparcie w uzyskaniu doświadczenia zawodowego</c:v>
                      </c:pt>
                    </c:strCache>
                  </c:strRef>
                </c:cat>
                <c:val>
                  <c:numRef>
                    <c:extLst xmlns:c15="http://schemas.microsoft.com/office/drawing/2012/chart">
                      <c:ext xmlns:c15="http://schemas.microsoft.com/office/drawing/2012/chart" uri="{02D57815-91ED-43cb-92C2-25804820EDAC}">
                        <c15:formulaRef>
                          <c15:sqref>Arkusz1!$D$2:$D$10</c15:sqref>
                        </c15:formulaRef>
                      </c:ext>
                    </c:extLst>
                    <c:numCache>
                      <c:formatCode>###0</c:formatCode>
                      <c:ptCount val="9"/>
                      <c:pt idx="0">
                        <c:v>2.2554583132388011</c:v>
                      </c:pt>
                      <c:pt idx="1">
                        <c:v>1.7277267805470238</c:v>
                      </c:pt>
                      <c:pt idx="2">
                        <c:v>0.60639369090801631</c:v>
                      </c:pt>
                      <c:pt idx="3">
                        <c:v>1.426343626876708</c:v>
                      </c:pt>
                      <c:pt idx="4">
                        <c:v>0.50966855206261075</c:v>
                      </c:pt>
                      <c:pt idx="5" formatCode="###0.0">
                        <c:v>0.19890429857820904</c:v>
                      </c:pt>
                      <c:pt idx="6">
                        <c:v>0.56919055857841283</c:v>
                      </c:pt>
                      <c:pt idx="7" formatCode="###0.0">
                        <c:v>0.19707266481373023</c:v>
                      </c:pt>
                      <c:pt idx="8" formatCode="###0.0">
                        <c:v>0.29787789419527622</c:v>
                      </c:pt>
                    </c:numCache>
                  </c:numRef>
                </c:val>
                <c:extLst xmlns:c15="http://schemas.microsoft.com/office/drawing/2012/chart">
                  <c:ext xmlns:c16="http://schemas.microsoft.com/office/drawing/2014/chart" uri="{C3380CC4-5D6E-409C-BE32-E72D297353CC}">
                    <c16:uniqueId val="{00000004-BECC-4E28-9A17-BA538F539DE2}"/>
                  </c:ext>
                </c:extLst>
              </c15:ser>
            </c15:filteredBarSeries>
          </c:ext>
        </c:extLst>
      </c:barChart>
      <c:catAx>
        <c:axId val="266028544"/>
        <c:scaling>
          <c:orientation val="maxMin"/>
        </c:scaling>
        <c:delete val="0"/>
        <c:axPos val="l"/>
        <c:numFmt formatCode="General" sourceLinked="1"/>
        <c:majorTickMark val="out"/>
        <c:minorTickMark val="none"/>
        <c:tickLblPos val="nextTo"/>
        <c:spPr>
          <a:ln w="6350">
            <a:solidFill>
              <a:srgbClr val="000000"/>
            </a:solidFill>
          </a:ln>
        </c:spPr>
        <c:txPr>
          <a:bodyPr/>
          <a:lstStyle/>
          <a:p>
            <a:pPr>
              <a:defRPr sz="1400" baseline="0"/>
            </a:pPr>
            <a:endParaRPr lang="pl-PL"/>
          </a:p>
        </c:txPr>
        <c:crossAx val="266625024"/>
        <c:crosses val="autoZero"/>
        <c:auto val="1"/>
        <c:lblAlgn val="ctr"/>
        <c:lblOffset val="100"/>
        <c:noMultiLvlLbl val="0"/>
      </c:catAx>
      <c:valAx>
        <c:axId val="266625024"/>
        <c:scaling>
          <c:orientation val="minMax"/>
          <c:max val="20"/>
          <c:min val="0"/>
        </c:scaling>
        <c:delete val="1"/>
        <c:axPos val="t"/>
        <c:numFmt formatCode="#,##0" sourceLinked="0"/>
        <c:majorTickMark val="out"/>
        <c:minorTickMark val="none"/>
        <c:tickLblPos val="none"/>
        <c:crossAx val="266028544"/>
        <c:crosses val="autoZero"/>
        <c:crossBetween val="between"/>
        <c:minorUnit val="2.0000000000000011E-2"/>
      </c:valAx>
      <c:spPr>
        <a:noFill/>
        <a:ln>
          <a:noFill/>
        </a:ln>
        <a:effectLst/>
      </c:spPr>
    </c:plotArea>
    <c:legend>
      <c:legendPos val="r"/>
      <c:layout>
        <c:manualLayout>
          <c:xMode val="edge"/>
          <c:yMode val="edge"/>
          <c:x val="0.66107567767765729"/>
          <c:y val="0.73518390956319235"/>
          <c:w val="0.31422873061719858"/>
          <c:h val="0.22117969262884418"/>
        </c:manualLayout>
      </c:layout>
      <c:overlay val="0"/>
      <c:txPr>
        <a:bodyPr/>
        <a:lstStyle/>
        <a:p>
          <a:pPr>
            <a:defRPr sz="1400" baseline="0"/>
          </a:pPr>
          <a:endParaRPr lang="pl-PL"/>
        </a:p>
      </c:txPr>
    </c:legend>
    <c:plotVisOnly val="1"/>
    <c:dispBlanksAs val="gap"/>
    <c:showDLblsOverMax val="0"/>
  </c:chart>
  <c:spPr>
    <a:noFill/>
    <a:ln>
      <a:solidFill>
        <a:schemeClr val="bg1"/>
      </a:solidFill>
    </a:ln>
    <a:effectLst/>
  </c:spPr>
  <c:txPr>
    <a:bodyPr/>
    <a:lstStyle/>
    <a:p>
      <a:pPr>
        <a:defRPr sz="1200">
          <a:solidFill>
            <a:schemeClr val="tx1"/>
          </a:solidFill>
          <a:latin typeface="Calibri" panose="020F0502020204030204" pitchFamily="34" charset="0"/>
          <a:cs typeface="Calibri" panose="020F0502020204030204" pitchFamily="34" charset="0"/>
        </a:defRPr>
      </a:pPr>
      <a:endParaRPr lang="pl-PL"/>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3719820522075945"/>
          <c:y val="0"/>
          <c:w val="0.4563620614823955"/>
          <c:h val="0.98993557788661657"/>
        </c:manualLayout>
      </c:layout>
      <c:barChart>
        <c:barDir val="bar"/>
        <c:grouping val="clustered"/>
        <c:varyColors val="0"/>
        <c:ser>
          <c:idx val="0"/>
          <c:order val="0"/>
          <c:tx>
            <c:strRef>
              <c:f>Arkusz1!$B$1</c:f>
              <c:strCache>
                <c:ptCount val="1"/>
                <c:pt idx="0">
                  <c:v>16–44 (n = 158)</c:v>
                </c:pt>
              </c:strCache>
            </c:strRef>
          </c:tx>
          <c:spPr>
            <a:solidFill>
              <a:srgbClr val="00A78E"/>
            </a:solidFill>
            <a:ln w="28575">
              <a:solidFill>
                <a:sysClr val="window" lastClr="FFFFFF"/>
              </a:solidFill>
            </a:ln>
            <a:effectLst/>
          </c:spPr>
          <c:invertIfNegative val="0"/>
          <c:dLbls>
            <c:numFmt formatCode="0;[Red]0" sourceLinked="0"/>
            <c:spPr>
              <a:noFill/>
              <a:ln>
                <a:noFill/>
              </a:ln>
              <a:effectLst/>
            </c:spPr>
            <c:txPr>
              <a:bodyPr wrap="square" lIns="38100" tIns="19050" rIns="38100" bIns="19050" anchor="ctr">
                <a:spAutoFit/>
              </a:bodyPr>
              <a:lstStyle/>
              <a:p>
                <a:pPr>
                  <a:defRPr sz="1400">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Arkusz1!$A$2:$A$10</c:f>
              <c:strCache>
                <c:ptCount val="9"/>
                <c:pt idx="0">
                  <c:v>Chodniki, przejścia podziemne i przez ulicę, bez barier architektonicznych</c:v>
                </c:pt>
                <c:pt idx="1">
                  <c:v>Budynki użyteczności publicznej bez barier architektonicznych</c:v>
                </c:pt>
                <c:pt idx="2">
                  <c:v>Transport specjalistyczny dla osób z niepełnosprawnością „od drzwi do drzwi”</c:v>
                </c:pt>
                <c:pt idx="3">
                  <c:v>Środki komunikacji miejskiej i przystanki przystosowane do OzN</c:v>
                </c:pt>
                <c:pt idx="4">
                  <c:v>Pomoc asystenta w poruszaniu się po mieście, załatwianiu różnych spraw</c:v>
                </c:pt>
                <c:pt idx="5">
                  <c:v>Możliwość korzystania z tłumaczenia migowego w urzędach i innych instytucjach publicznych</c:v>
                </c:pt>
                <c:pt idx="6">
                  <c:v>Uczestnictwo w kulturze, np.  dzięki możliwości korzystania z audiodeskrypcji</c:v>
                </c:pt>
                <c:pt idx="7">
                  <c:v>Dokumenty urzędowe sformułowane w zrozumiałym języku i w odpowiednim formacie</c:v>
                </c:pt>
                <c:pt idx="8">
                  <c:v>Dokumenty elektroniczne i strony internetowe urzędów dostosowane do potrzeb OzN</c:v>
                </c:pt>
              </c:strCache>
            </c:strRef>
          </c:cat>
          <c:val>
            <c:numRef>
              <c:f>Arkusz1!$B$2:$B$10</c:f>
              <c:numCache>
                <c:formatCode>###0</c:formatCode>
                <c:ptCount val="9"/>
                <c:pt idx="0">
                  <c:v>32.308686269836301</c:v>
                </c:pt>
                <c:pt idx="1">
                  <c:v>23.912296513185495</c:v>
                </c:pt>
                <c:pt idx="2">
                  <c:v>7.2314511489315576</c:v>
                </c:pt>
                <c:pt idx="3">
                  <c:v>13.159755123861771</c:v>
                </c:pt>
                <c:pt idx="4">
                  <c:v>5.9817083334005572</c:v>
                </c:pt>
                <c:pt idx="5">
                  <c:v>5.6053469888970513</c:v>
                </c:pt>
                <c:pt idx="6">
                  <c:v>4.2344498066391152</c:v>
                </c:pt>
                <c:pt idx="7">
                  <c:v>1.3235271874558625</c:v>
                </c:pt>
                <c:pt idx="8">
                  <c:v>4.2423054706073593</c:v>
                </c:pt>
              </c:numCache>
            </c:numRef>
          </c:val>
          <c:extLst>
            <c:ext xmlns:c16="http://schemas.microsoft.com/office/drawing/2014/chart" uri="{C3380CC4-5D6E-409C-BE32-E72D297353CC}">
              <c16:uniqueId val="{00000000-25F0-4ADD-B233-EC18FA4857B8}"/>
            </c:ext>
          </c:extLst>
        </c:ser>
        <c:ser>
          <c:idx val="1"/>
          <c:order val="1"/>
          <c:tx>
            <c:strRef>
              <c:f>Arkusz1!$C$1</c:f>
              <c:strCache>
                <c:ptCount val="1"/>
                <c:pt idx="0">
                  <c:v>45–64 (n = 359)</c:v>
                </c:pt>
              </c:strCache>
            </c:strRef>
          </c:tx>
          <c:spPr>
            <a:solidFill>
              <a:srgbClr val="0072BC"/>
            </a:solidFill>
            <a:ln w="28575">
              <a:solidFill>
                <a:srgbClr val="FFFFFF"/>
              </a:solidFill>
            </a:ln>
          </c:spPr>
          <c:invertIfNegative val="0"/>
          <c:dPt>
            <c:idx val="6"/>
            <c:invertIfNegative val="0"/>
            <c:bubble3D val="0"/>
            <c:spPr>
              <a:solidFill>
                <a:srgbClr val="0072BC"/>
              </a:solidFill>
              <a:ln w="28575">
                <a:noFill/>
              </a:ln>
            </c:spPr>
            <c:extLst>
              <c:ext xmlns:c16="http://schemas.microsoft.com/office/drawing/2014/chart" uri="{C3380CC4-5D6E-409C-BE32-E72D297353CC}">
                <c16:uniqueId val="{00000002-25F0-4ADD-B233-EC18FA4857B8}"/>
              </c:ext>
            </c:extLst>
          </c:dPt>
          <c:dPt>
            <c:idx val="7"/>
            <c:invertIfNegative val="0"/>
            <c:bubble3D val="0"/>
            <c:spPr>
              <a:solidFill>
                <a:srgbClr val="0072BC"/>
              </a:solidFill>
              <a:ln w="28575">
                <a:noFill/>
              </a:ln>
            </c:spPr>
            <c:extLst>
              <c:ext xmlns:c16="http://schemas.microsoft.com/office/drawing/2014/chart" uri="{C3380CC4-5D6E-409C-BE32-E72D297353CC}">
                <c16:uniqueId val="{00000004-25F0-4ADD-B233-EC18FA4857B8}"/>
              </c:ext>
            </c:extLst>
          </c:dPt>
          <c:dLbls>
            <c:spPr>
              <a:noFill/>
              <a:ln>
                <a:noFill/>
              </a:ln>
              <a:effectLst/>
            </c:spPr>
            <c:txPr>
              <a:bodyPr wrap="square" lIns="38100" tIns="19050" rIns="38100" bIns="19050" anchor="ctr">
                <a:spAutoFit/>
              </a:bodyPr>
              <a:lstStyle/>
              <a:p>
                <a:pPr>
                  <a:defRPr sz="1400">
                    <a:solidFill>
                      <a:sysClr val="windowText" lastClr="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Arkusz1!$A$2:$A$10</c:f>
              <c:strCache>
                <c:ptCount val="9"/>
                <c:pt idx="0">
                  <c:v>Chodniki, przejścia podziemne i przez ulicę, bez barier architektonicznych</c:v>
                </c:pt>
                <c:pt idx="1">
                  <c:v>Budynki użyteczności publicznej bez barier architektonicznych</c:v>
                </c:pt>
                <c:pt idx="2">
                  <c:v>Transport specjalistyczny dla osób z niepełnosprawnością „od drzwi do drzwi”</c:v>
                </c:pt>
                <c:pt idx="3">
                  <c:v>Środki komunikacji miejskiej i przystanki przystosowane do OzN</c:v>
                </c:pt>
                <c:pt idx="4">
                  <c:v>Pomoc asystenta w poruszaniu się po mieście, załatwianiu różnych spraw</c:v>
                </c:pt>
                <c:pt idx="5">
                  <c:v>Możliwość korzystania z tłumaczenia migowego w urzędach i innych instytucjach publicznych</c:v>
                </c:pt>
                <c:pt idx="6">
                  <c:v>Uczestnictwo w kulturze, np.  dzięki możliwości korzystania z audiodeskrypcji</c:v>
                </c:pt>
                <c:pt idx="7">
                  <c:v>Dokumenty urzędowe sformułowane w zrozumiałym języku i w odpowiednim formacie</c:v>
                </c:pt>
                <c:pt idx="8">
                  <c:v>Dokumenty elektroniczne i strony internetowe urzędów dostosowane do potrzeb OzN</c:v>
                </c:pt>
              </c:strCache>
            </c:strRef>
          </c:cat>
          <c:val>
            <c:numRef>
              <c:f>Arkusz1!$C$2:$C$10</c:f>
              <c:numCache>
                <c:formatCode>###0</c:formatCode>
                <c:ptCount val="9"/>
                <c:pt idx="0">
                  <c:v>36.388219869372683</c:v>
                </c:pt>
                <c:pt idx="1">
                  <c:v>28.445327486180421</c:v>
                </c:pt>
                <c:pt idx="2">
                  <c:v>8.2776281173819459</c:v>
                </c:pt>
                <c:pt idx="3">
                  <c:v>9.5335266531027187</c:v>
                </c:pt>
                <c:pt idx="4">
                  <c:v>3.3472938862130408</c:v>
                </c:pt>
                <c:pt idx="5">
                  <c:v>2.0955263091933927</c:v>
                </c:pt>
                <c:pt idx="6">
                  <c:v>0.80450508887635153</c:v>
                </c:pt>
                <c:pt idx="7">
                  <c:v>0.60067191030456712</c:v>
                </c:pt>
                <c:pt idx="8">
                  <c:v>1.3784612462365613</c:v>
                </c:pt>
              </c:numCache>
            </c:numRef>
          </c:val>
          <c:extLst>
            <c:ext xmlns:c16="http://schemas.microsoft.com/office/drawing/2014/chart" uri="{C3380CC4-5D6E-409C-BE32-E72D297353CC}">
              <c16:uniqueId val="{00000005-25F0-4ADD-B233-EC18FA4857B8}"/>
            </c:ext>
          </c:extLst>
        </c:ser>
        <c:ser>
          <c:idx val="2"/>
          <c:order val="2"/>
          <c:tx>
            <c:strRef>
              <c:f>Arkusz1!$D$1</c:f>
              <c:strCache>
                <c:ptCount val="1"/>
                <c:pt idx="0">
                  <c:v>powyżej 64 (n = 833)</c:v>
                </c:pt>
              </c:strCache>
            </c:strRef>
          </c:tx>
          <c:spPr>
            <a:solidFill>
              <a:srgbClr val="FF9900"/>
            </a:solidFill>
            <a:ln w="28575">
              <a:solidFill>
                <a:srgbClr val="FFFFFF"/>
              </a:solidFill>
            </a:ln>
          </c:spPr>
          <c:invertIfNegative val="0"/>
          <c:dPt>
            <c:idx val="8"/>
            <c:invertIfNegative val="0"/>
            <c:bubble3D val="0"/>
            <c:spPr>
              <a:solidFill>
                <a:srgbClr val="FF9900"/>
              </a:solidFill>
              <a:ln w="28575">
                <a:noFill/>
              </a:ln>
            </c:spPr>
            <c:extLst>
              <c:ext xmlns:c16="http://schemas.microsoft.com/office/drawing/2014/chart" uri="{C3380CC4-5D6E-409C-BE32-E72D297353CC}">
                <c16:uniqueId val="{00000007-25F0-4ADD-B233-EC18FA4857B8}"/>
              </c:ext>
            </c:extLst>
          </c:dPt>
          <c:dLbls>
            <c:spPr>
              <a:noFill/>
              <a:ln>
                <a:noFill/>
              </a:ln>
              <a:effectLst/>
            </c:spPr>
            <c:txPr>
              <a:bodyPr wrap="square" lIns="38100" tIns="19050" rIns="38100" bIns="19050" anchor="ctr">
                <a:spAutoFit/>
              </a:bodyPr>
              <a:lstStyle/>
              <a:p>
                <a:pPr>
                  <a:defRPr sz="1400">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Arkusz1!$A$2:$A$10</c:f>
              <c:strCache>
                <c:ptCount val="9"/>
                <c:pt idx="0">
                  <c:v>Chodniki, przejścia podziemne i przez ulicę, bez barier architektonicznych</c:v>
                </c:pt>
                <c:pt idx="1">
                  <c:v>Budynki użyteczności publicznej bez barier architektonicznych</c:v>
                </c:pt>
                <c:pt idx="2">
                  <c:v>Transport specjalistyczny dla osób z niepełnosprawnością „od drzwi do drzwi”</c:v>
                </c:pt>
                <c:pt idx="3">
                  <c:v>Środki komunikacji miejskiej i przystanki przystosowane do OzN</c:v>
                </c:pt>
                <c:pt idx="4">
                  <c:v>Pomoc asystenta w poruszaniu się po mieście, załatwianiu różnych spraw</c:v>
                </c:pt>
                <c:pt idx="5">
                  <c:v>Możliwość korzystania z tłumaczenia migowego w urzędach i innych instytucjach publicznych</c:v>
                </c:pt>
                <c:pt idx="6">
                  <c:v>Uczestnictwo w kulturze, np.  dzięki możliwości korzystania z audiodeskrypcji</c:v>
                </c:pt>
                <c:pt idx="7">
                  <c:v>Dokumenty urzędowe sformułowane w zrozumiałym języku i w odpowiednim formacie</c:v>
                </c:pt>
                <c:pt idx="8">
                  <c:v>Dokumenty elektroniczne i strony internetowe urzędów dostosowane do potrzeb OzN</c:v>
                </c:pt>
              </c:strCache>
            </c:strRef>
          </c:cat>
          <c:val>
            <c:numRef>
              <c:f>Arkusz1!$D$2:$D$10</c:f>
              <c:numCache>
                <c:formatCode>###0</c:formatCode>
                <c:ptCount val="9"/>
                <c:pt idx="0">
                  <c:v>46</c:v>
                </c:pt>
                <c:pt idx="1">
                  <c:v>35.309045275428339</c:v>
                </c:pt>
                <c:pt idx="2">
                  <c:v>16.951151829254947</c:v>
                </c:pt>
                <c:pt idx="3">
                  <c:v>14</c:v>
                </c:pt>
                <c:pt idx="4">
                  <c:v>8.088154593852444</c:v>
                </c:pt>
                <c:pt idx="5">
                  <c:v>1.6339239434597985</c:v>
                </c:pt>
                <c:pt idx="6">
                  <c:v>2.1243719330524891</c:v>
                </c:pt>
                <c:pt idx="7">
                  <c:v>2</c:v>
                </c:pt>
                <c:pt idx="8" formatCode="###0.0">
                  <c:v>0.37621939275456695</c:v>
                </c:pt>
              </c:numCache>
            </c:numRef>
          </c:val>
          <c:extLst>
            <c:ext xmlns:c16="http://schemas.microsoft.com/office/drawing/2014/chart" uri="{C3380CC4-5D6E-409C-BE32-E72D297353CC}">
              <c16:uniqueId val="{00000008-25F0-4ADD-B233-EC18FA4857B8}"/>
            </c:ext>
          </c:extLst>
        </c:ser>
        <c:dLbls>
          <c:showLegendKey val="0"/>
          <c:showVal val="1"/>
          <c:showCatName val="0"/>
          <c:showSerName val="0"/>
          <c:showPercent val="0"/>
          <c:showBubbleSize val="0"/>
        </c:dLbls>
        <c:gapWidth val="81"/>
        <c:overlap val="-10"/>
        <c:axId val="265678848"/>
        <c:axId val="265680384"/>
      </c:barChart>
      <c:catAx>
        <c:axId val="265678848"/>
        <c:scaling>
          <c:orientation val="maxMin"/>
        </c:scaling>
        <c:delete val="0"/>
        <c:axPos val="l"/>
        <c:numFmt formatCode="General" sourceLinked="1"/>
        <c:majorTickMark val="out"/>
        <c:minorTickMark val="none"/>
        <c:tickLblPos val="nextTo"/>
        <c:spPr>
          <a:ln w="6350">
            <a:solidFill>
              <a:srgbClr val="000000"/>
            </a:solidFill>
          </a:ln>
        </c:spPr>
        <c:txPr>
          <a:bodyPr/>
          <a:lstStyle/>
          <a:p>
            <a:pPr>
              <a:defRPr sz="1400" baseline="0">
                <a:solidFill>
                  <a:sysClr val="windowText" lastClr="000000"/>
                </a:solidFill>
                <a:latin typeface="Calibri" panose="020F0502020204030204" pitchFamily="34" charset="0"/>
                <a:cs typeface="Calibri" panose="020F0502020204030204" pitchFamily="34" charset="0"/>
              </a:defRPr>
            </a:pPr>
            <a:endParaRPr lang="pl-PL"/>
          </a:p>
        </c:txPr>
        <c:crossAx val="265680384"/>
        <c:crosses val="autoZero"/>
        <c:auto val="1"/>
        <c:lblAlgn val="ctr"/>
        <c:lblOffset val="100"/>
        <c:noMultiLvlLbl val="0"/>
      </c:catAx>
      <c:valAx>
        <c:axId val="265680384"/>
        <c:scaling>
          <c:orientation val="minMax"/>
          <c:max val="100"/>
          <c:min val="0"/>
        </c:scaling>
        <c:delete val="1"/>
        <c:axPos val="t"/>
        <c:numFmt formatCode="#,##0" sourceLinked="0"/>
        <c:majorTickMark val="out"/>
        <c:minorTickMark val="none"/>
        <c:tickLblPos val="none"/>
        <c:crossAx val="265678848"/>
        <c:crosses val="autoZero"/>
        <c:crossBetween val="between"/>
        <c:minorUnit val="2.0000000000000011E-2"/>
      </c:valAx>
      <c:spPr>
        <a:noFill/>
        <a:ln>
          <a:noFill/>
        </a:ln>
        <a:effectLst/>
      </c:spPr>
    </c:plotArea>
    <c:legend>
      <c:legendPos val="b"/>
      <c:layout>
        <c:manualLayout>
          <c:xMode val="edge"/>
          <c:yMode val="edge"/>
          <c:x val="0.61901768655113643"/>
          <c:y val="0.54472142470175322"/>
          <c:w val="0.25209515772424368"/>
          <c:h val="0.43045122668708447"/>
        </c:manualLayout>
      </c:layout>
      <c:overlay val="0"/>
      <c:txPr>
        <a:bodyPr/>
        <a:lstStyle/>
        <a:p>
          <a:pPr>
            <a:defRPr sz="1400" baseline="0">
              <a:solidFill>
                <a:sysClr val="windowText" lastClr="000000"/>
              </a:solidFill>
              <a:latin typeface="Calibri" panose="020F0502020204030204" pitchFamily="34" charset="0"/>
              <a:cs typeface="Calibri" panose="020F0502020204030204" pitchFamily="34" charset="0"/>
            </a:defRPr>
          </a:pPr>
          <a:endParaRPr lang="pl-PL"/>
        </a:p>
      </c:txPr>
    </c:legend>
    <c:plotVisOnly val="1"/>
    <c:dispBlanksAs val="gap"/>
    <c:showDLblsOverMax val="0"/>
  </c:chart>
  <c:spPr>
    <a:noFill/>
    <a:ln>
      <a:noFill/>
    </a:ln>
    <a:effectLst/>
  </c:spPr>
  <c:txPr>
    <a:bodyPr/>
    <a:lstStyle/>
    <a:p>
      <a:pPr>
        <a:defRPr sz="900"/>
      </a:pPr>
      <a:endParaRPr lang="pl-PL"/>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8952721370355022"/>
          <c:y val="1.0622606131508517E-2"/>
          <c:w val="0.67924160795690003"/>
          <c:h val="0.82740908445658035"/>
        </c:manualLayout>
      </c:layout>
      <c:barChart>
        <c:barDir val="bar"/>
        <c:grouping val="stacked"/>
        <c:varyColors val="0"/>
        <c:ser>
          <c:idx val="0"/>
          <c:order val="0"/>
          <c:tx>
            <c:strRef>
              <c:f>Arkusz1!$B$1</c:f>
              <c:strCache>
                <c:ptCount val="1"/>
                <c:pt idx="0">
                  <c:v>Zdecydowanie tak</c:v>
                </c:pt>
              </c:strCache>
            </c:strRef>
          </c:tx>
          <c:spPr>
            <a:solidFill>
              <a:srgbClr val="00A78E"/>
            </a:solidFill>
            <a:ln w="28575">
              <a:solidFill>
                <a:sysClr val="window" lastClr="FFFFFF"/>
              </a:solidFill>
            </a:ln>
            <a:effectLst/>
          </c:spPr>
          <c:invertIfNegative val="0"/>
          <c:dPt>
            <c:idx val="0"/>
            <c:invertIfNegative val="0"/>
            <c:bubble3D val="0"/>
            <c:extLst>
              <c:ext xmlns:c16="http://schemas.microsoft.com/office/drawing/2014/chart" uri="{C3380CC4-5D6E-409C-BE32-E72D297353CC}">
                <c16:uniqueId val="{00000000-94B4-40D1-B11A-8914816DAA14}"/>
              </c:ext>
            </c:extLst>
          </c:dPt>
          <c:dLbls>
            <c:spPr>
              <a:noFill/>
              <a:ln>
                <a:noFill/>
              </a:ln>
              <a:effectLst/>
            </c:spPr>
            <c:txPr>
              <a:bodyPr wrap="square" lIns="38100" tIns="19050" rIns="38100" bIns="19050" anchor="ctr">
                <a:spAutoFit/>
              </a:bodyPr>
              <a:lstStyle/>
              <a:p>
                <a:pPr>
                  <a:defRPr sz="1600" b="1" baseline="0">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Arkusz1!$A$2:$A$4</c:f>
              <c:strCache>
                <c:ptCount val="3"/>
                <c:pt idx="0">
                  <c:v>Przedstawiciele ogółem (n = 6 000)</c:v>
                </c:pt>
                <c:pt idx="1">
                  <c:v>Sprawni przedstawiciele (n = 5 048)</c:v>
                </c:pt>
                <c:pt idx="2">
                  <c:v>Niepełnosprawni przedstawiciele 
(n = 952)</c:v>
                </c:pt>
              </c:strCache>
            </c:strRef>
          </c:cat>
          <c:val>
            <c:numRef>
              <c:f>Arkusz1!$B$2:$B$4</c:f>
              <c:numCache>
                <c:formatCode>###0</c:formatCode>
                <c:ptCount val="3"/>
                <c:pt idx="0">
                  <c:v>7.1031174933199495</c:v>
                </c:pt>
                <c:pt idx="1">
                  <c:v>7.6624592523098141</c:v>
                </c:pt>
                <c:pt idx="2">
                  <c:v>4.1580847606205102</c:v>
                </c:pt>
              </c:numCache>
            </c:numRef>
          </c:val>
          <c:extLst>
            <c:ext xmlns:c16="http://schemas.microsoft.com/office/drawing/2014/chart" uri="{C3380CC4-5D6E-409C-BE32-E72D297353CC}">
              <c16:uniqueId val="{00000001-94B4-40D1-B11A-8914816DAA14}"/>
            </c:ext>
          </c:extLst>
        </c:ser>
        <c:ser>
          <c:idx val="1"/>
          <c:order val="1"/>
          <c:tx>
            <c:strRef>
              <c:f>Arkusz1!$C$1</c:f>
              <c:strCache>
                <c:ptCount val="1"/>
                <c:pt idx="0">
                  <c:v>Raczej tak</c:v>
                </c:pt>
              </c:strCache>
            </c:strRef>
          </c:tx>
          <c:spPr>
            <a:solidFill>
              <a:srgbClr val="0072BC"/>
            </a:solidFill>
            <a:ln w="28575">
              <a:solidFill>
                <a:sysClr val="window" lastClr="FFFFFF"/>
              </a:solidFill>
            </a:ln>
          </c:spPr>
          <c:invertIfNegative val="0"/>
          <c:dLbls>
            <c:spPr>
              <a:noFill/>
              <a:ln>
                <a:noFill/>
              </a:ln>
              <a:effectLst/>
            </c:spPr>
            <c:txPr>
              <a:bodyPr wrap="square" lIns="38100" tIns="19050" rIns="38100" bIns="19050" anchor="ctr">
                <a:spAutoFit/>
              </a:bodyPr>
              <a:lstStyle/>
              <a:p>
                <a:pPr>
                  <a:defRPr sz="1600" b="1" baseline="0">
                    <a:solidFill>
                      <a:srgbClr val="FFFFFF"/>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Arkusz1!$A$2:$A$4</c:f>
              <c:strCache>
                <c:ptCount val="3"/>
                <c:pt idx="0">
                  <c:v>Przedstawiciele ogółem (n = 6 000)</c:v>
                </c:pt>
                <c:pt idx="1">
                  <c:v>Sprawni przedstawiciele (n = 5 048)</c:v>
                </c:pt>
                <c:pt idx="2">
                  <c:v>Niepełnosprawni przedstawiciele 
(n = 952)</c:v>
                </c:pt>
              </c:strCache>
            </c:strRef>
          </c:cat>
          <c:val>
            <c:numRef>
              <c:f>Arkusz1!$C$2:$C$4</c:f>
              <c:numCache>
                <c:formatCode>###0</c:formatCode>
                <c:ptCount val="3"/>
                <c:pt idx="0">
                  <c:v>40.01460453810941</c:v>
                </c:pt>
                <c:pt idx="1">
                  <c:v>40.193179123685574</c:v>
                </c:pt>
                <c:pt idx="2">
                  <c:v>39.074377939087043</c:v>
                </c:pt>
              </c:numCache>
            </c:numRef>
          </c:val>
          <c:extLst>
            <c:ext xmlns:c16="http://schemas.microsoft.com/office/drawing/2014/chart" uri="{C3380CC4-5D6E-409C-BE32-E72D297353CC}">
              <c16:uniqueId val="{00000002-94B4-40D1-B11A-8914816DAA14}"/>
            </c:ext>
          </c:extLst>
        </c:ser>
        <c:ser>
          <c:idx val="2"/>
          <c:order val="2"/>
          <c:tx>
            <c:strRef>
              <c:f>Arkusz1!$D$1</c:f>
              <c:strCache>
                <c:ptCount val="1"/>
                <c:pt idx="0">
                  <c:v>Raczej nie</c:v>
                </c:pt>
              </c:strCache>
            </c:strRef>
          </c:tx>
          <c:spPr>
            <a:solidFill>
              <a:srgbClr val="FF9900"/>
            </a:solidFill>
            <a:ln w="28575">
              <a:solidFill>
                <a:sysClr val="window" lastClr="FFFFFF"/>
              </a:solidFill>
            </a:ln>
          </c:spPr>
          <c:invertIfNegative val="0"/>
          <c:dLbls>
            <c:spPr>
              <a:noFill/>
              <a:ln>
                <a:noFill/>
              </a:ln>
              <a:effectLst/>
            </c:spPr>
            <c:txPr>
              <a:bodyPr wrap="square" lIns="38100" tIns="19050" rIns="38100" bIns="19050" anchor="ctr">
                <a:spAutoFit/>
              </a:bodyPr>
              <a:lstStyle/>
              <a:p>
                <a:pPr>
                  <a:defRPr sz="1600" b="1" baseline="0">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Arkusz1!$A$2:$A$4</c:f>
              <c:strCache>
                <c:ptCount val="3"/>
                <c:pt idx="0">
                  <c:v>Przedstawiciele ogółem (n = 6 000)</c:v>
                </c:pt>
                <c:pt idx="1">
                  <c:v>Sprawni przedstawiciele (n = 5 048)</c:v>
                </c:pt>
                <c:pt idx="2">
                  <c:v>Niepełnosprawni przedstawiciele 
(n = 952)</c:v>
                </c:pt>
              </c:strCache>
            </c:strRef>
          </c:cat>
          <c:val>
            <c:numRef>
              <c:f>Arkusz1!$D$2:$D$4</c:f>
              <c:numCache>
                <c:formatCode>###0</c:formatCode>
                <c:ptCount val="3"/>
                <c:pt idx="0">
                  <c:v>15.188260342076173</c:v>
                </c:pt>
                <c:pt idx="1">
                  <c:v>14.614823833751563</c:v>
                </c:pt>
                <c:pt idx="2">
                  <c:v>18.207504408874104</c:v>
                </c:pt>
              </c:numCache>
            </c:numRef>
          </c:val>
          <c:extLst>
            <c:ext xmlns:c16="http://schemas.microsoft.com/office/drawing/2014/chart" uri="{C3380CC4-5D6E-409C-BE32-E72D297353CC}">
              <c16:uniqueId val="{00000003-94B4-40D1-B11A-8914816DAA14}"/>
            </c:ext>
          </c:extLst>
        </c:ser>
        <c:ser>
          <c:idx val="3"/>
          <c:order val="3"/>
          <c:tx>
            <c:strRef>
              <c:f>Arkusz1!$E$1</c:f>
              <c:strCache>
                <c:ptCount val="1"/>
                <c:pt idx="0">
                  <c:v>Zdecydowanie nie</c:v>
                </c:pt>
              </c:strCache>
            </c:strRef>
          </c:tx>
          <c:spPr>
            <a:solidFill>
              <a:srgbClr val="8E62A2"/>
            </a:solidFill>
            <a:ln w="28575">
              <a:solidFill>
                <a:sysClr val="window" lastClr="FFFFFF"/>
              </a:solidFill>
            </a:ln>
          </c:spPr>
          <c:invertIfNegative val="0"/>
          <c:dLbls>
            <c:spPr>
              <a:noFill/>
              <a:ln>
                <a:noFill/>
              </a:ln>
              <a:effectLst/>
            </c:spPr>
            <c:txPr>
              <a:bodyPr wrap="square" lIns="38100" tIns="19050" rIns="38100" bIns="19050" anchor="ctr">
                <a:spAutoFit/>
              </a:bodyPr>
              <a:lstStyle/>
              <a:p>
                <a:pPr>
                  <a:defRPr sz="1600" b="1" baseline="0">
                    <a:solidFill>
                      <a:srgbClr val="FFFFFF"/>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Arkusz1!$A$2:$A$4</c:f>
              <c:strCache>
                <c:ptCount val="3"/>
                <c:pt idx="0">
                  <c:v>Przedstawiciele ogółem (n = 6 000)</c:v>
                </c:pt>
                <c:pt idx="1">
                  <c:v>Sprawni przedstawiciele (n = 5 048)</c:v>
                </c:pt>
                <c:pt idx="2">
                  <c:v>Niepełnosprawni przedstawiciele 
(n = 952)</c:v>
                </c:pt>
              </c:strCache>
            </c:strRef>
          </c:cat>
          <c:val>
            <c:numRef>
              <c:f>Arkusz1!$E$2:$E$4</c:f>
              <c:numCache>
                <c:formatCode>###0</c:formatCode>
                <c:ptCount val="3"/>
                <c:pt idx="0">
                  <c:v>2.0882635030280321</c:v>
                </c:pt>
                <c:pt idx="1">
                  <c:v>1.9379159499936471</c:v>
                </c:pt>
                <c:pt idx="2">
                  <c:v>2.8798698114278465</c:v>
                </c:pt>
              </c:numCache>
            </c:numRef>
          </c:val>
          <c:extLst>
            <c:ext xmlns:c16="http://schemas.microsoft.com/office/drawing/2014/chart" uri="{C3380CC4-5D6E-409C-BE32-E72D297353CC}">
              <c16:uniqueId val="{00000004-94B4-40D1-B11A-8914816DAA14}"/>
            </c:ext>
          </c:extLst>
        </c:ser>
        <c:ser>
          <c:idx val="4"/>
          <c:order val="4"/>
          <c:tx>
            <c:strRef>
              <c:f>Arkusz1!$F$1</c:f>
              <c:strCache>
                <c:ptCount val="1"/>
                <c:pt idx="0">
                  <c:v>Trudno powiedzieć</c:v>
                </c:pt>
              </c:strCache>
            </c:strRef>
          </c:tx>
          <c:spPr>
            <a:solidFill>
              <a:srgbClr val="7F7F7F"/>
            </a:solidFill>
            <a:ln w="28575">
              <a:solidFill>
                <a:sysClr val="window" lastClr="FFFFFF"/>
              </a:solidFill>
            </a:ln>
          </c:spPr>
          <c:invertIfNegative val="0"/>
          <c:dLbls>
            <c:spPr>
              <a:noFill/>
              <a:ln>
                <a:noFill/>
              </a:ln>
              <a:effectLst/>
            </c:spPr>
            <c:txPr>
              <a:bodyPr wrap="square" lIns="38100" tIns="19050" rIns="38100" bIns="19050" anchor="ctr" anchorCtr="0">
                <a:spAutoFit/>
              </a:bodyPr>
              <a:lstStyle/>
              <a:p>
                <a:pPr algn="ctr">
                  <a:defRPr lang="en-US" sz="1600" b="1" i="0" u="none" strike="noStrike" kern="1200" baseline="0">
                    <a:solidFill>
                      <a:srgbClr val="FFFFFF"/>
                    </a:solidFill>
                    <a:latin typeface="Calibri" panose="020F0502020204030204" pitchFamily="34" charset="0"/>
                    <a:ea typeface="+mn-ea"/>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Arkusz1!$A$2:$A$4</c:f>
              <c:strCache>
                <c:ptCount val="3"/>
                <c:pt idx="0">
                  <c:v>Przedstawiciele ogółem (n = 6 000)</c:v>
                </c:pt>
                <c:pt idx="1">
                  <c:v>Sprawni przedstawiciele (n = 5 048)</c:v>
                </c:pt>
                <c:pt idx="2">
                  <c:v>Niepełnosprawni przedstawiciele 
(n = 952)</c:v>
                </c:pt>
              </c:strCache>
            </c:strRef>
          </c:cat>
          <c:val>
            <c:numRef>
              <c:f>Arkusz1!$F$2:$F$4</c:f>
              <c:numCache>
                <c:formatCode>###0</c:formatCode>
                <c:ptCount val="3"/>
                <c:pt idx="0">
                  <c:v>35.605754123463406</c:v>
                </c:pt>
                <c:pt idx="1">
                  <c:v>35.591621840258988</c:v>
                </c:pt>
                <c:pt idx="2">
                  <c:v>35.680163079990038</c:v>
                </c:pt>
              </c:numCache>
            </c:numRef>
          </c:val>
          <c:extLst>
            <c:ext xmlns:c16="http://schemas.microsoft.com/office/drawing/2014/chart" uri="{C3380CC4-5D6E-409C-BE32-E72D297353CC}">
              <c16:uniqueId val="{00000005-94B4-40D1-B11A-8914816DAA14}"/>
            </c:ext>
          </c:extLst>
        </c:ser>
        <c:dLbls>
          <c:showLegendKey val="0"/>
          <c:showVal val="1"/>
          <c:showCatName val="0"/>
          <c:showSerName val="0"/>
          <c:showPercent val="0"/>
          <c:showBubbleSize val="0"/>
        </c:dLbls>
        <c:gapWidth val="100"/>
        <c:overlap val="100"/>
        <c:axId val="329653744"/>
        <c:axId val="329652176"/>
      </c:barChart>
      <c:catAx>
        <c:axId val="329653744"/>
        <c:scaling>
          <c:orientation val="maxMin"/>
        </c:scaling>
        <c:delete val="0"/>
        <c:axPos val="l"/>
        <c:numFmt formatCode="General" sourceLinked="1"/>
        <c:majorTickMark val="out"/>
        <c:minorTickMark val="none"/>
        <c:tickLblPos val="nextTo"/>
        <c:spPr>
          <a:ln>
            <a:solidFill>
              <a:srgbClr val="000000"/>
            </a:solidFill>
          </a:ln>
        </c:spPr>
        <c:txPr>
          <a:bodyPr/>
          <a:lstStyle/>
          <a:p>
            <a:pPr>
              <a:defRPr sz="1600" baseline="0">
                <a:solidFill>
                  <a:srgbClr val="000000"/>
                </a:solidFill>
                <a:latin typeface="Calibri" panose="020F0502020204030204" pitchFamily="34" charset="0"/>
                <a:cs typeface="Calibri" panose="020F0502020204030204" pitchFamily="34" charset="0"/>
              </a:defRPr>
            </a:pPr>
            <a:endParaRPr lang="pl-PL"/>
          </a:p>
        </c:txPr>
        <c:crossAx val="329652176"/>
        <c:crosses val="autoZero"/>
        <c:auto val="1"/>
        <c:lblAlgn val="ctr"/>
        <c:lblOffset val="100"/>
        <c:noMultiLvlLbl val="0"/>
      </c:catAx>
      <c:valAx>
        <c:axId val="329652176"/>
        <c:scaling>
          <c:orientation val="minMax"/>
          <c:max val="100"/>
          <c:min val="0"/>
        </c:scaling>
        <c:delete val="1"/>
        <c:axPos val="t"/>
        <c:numFmt formatCode="#,##0" sourceLinked="0"/>
        <c:majorTickMark val="out"/>
        <c:minorTickMark val="none"/>
        <c:tickLblPos val="nextTo"/>
        <c:crossAx val="329653744"/>
        <c:crosses val="autoZero"/>
        <c:crossBetween val="between"/>
        <c:minorUnit val="2.0000000000000004E-2"/>
      </c:valAx>
      <c:spPr>
        <a:noFill/>
        <a:ln>
          <a:noFill/>
        </a:ln>
        <a:effectLst/>
      </c:spPr>
    </c:plotArea>
    <c:legend>
      <c:legendPos val="b"/>
      <c:layout>
        <c:manualLayout>
          <c:xMode val="edge"/>
          <c:yMode val="edge"/>
          <c:x val="1.0964912280701754E-2"/>
          <c:y val="0.86767288276281718"/>
          <c:w val="0.98727396739881201"/>
          <c:h val="9.8727789223743062E-2"/>
        </c:manualLayout>
      </c:layout>
      <c:overlay val="0"/>
      <c:txPr>
        <a:bodyPr/>
        <a:lstStyle/>
        <a:p>
          <a:pPr>
            <a:defRPr sz="1600">
              <a:solidFill>
                <a:srgbClr val="000000"/>
              </a:solidFill>
              <a:latin typeface="Calibri" panose="020F0502020204030204" pitchFamily="34" charset="0"/>
              <a:cs typeface="Calibri" panose="020F0502020204030204" pitchFamily="34" charset="0"/>
            </a:defRPr>
          </a:pPr>
          <a:endParaRPr lang="pl-PL"/>
        </a:p>
      </c:txPr>
    </c:legend>
    <c:plotVisOnly val="1"/>
    <c:dispBlanksAs val="gap"/>
    <c:showDLblsOverMax val="0"/>
  </c:chart>
  <c:spPr>
    <a:noFill/>
    <a:ln>
      <a:noFill/>
    </a:ln>
    <a:effectLst/>
  </c:spPr>
  <c:txPr>
    <a:bodyPr/>
    <a:lstStyle/>
    <a:p>
      <a:pPr>
        <a:defRPr sz="900"/>
      </a:pPr>
      <a:endParaRPr lang="pl-PL"/>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Arkusz1!$B$1</c:f>
              <c:strCache>
                <c:ptCount val="1"/>
                <c:pt idx="0">
                  <c:v>wynik</c:v>
                </c:pt>
              </c:strCache>
            </c:strRef>
          </c:tx>
          <c:spPr>
            <a:ln w="28575">
              <a:solidFill>
                <a:srgbClr val="FFFFFF"/>
              </a:solidFill>
            </a:ln>
          </c:spPr>
          <c:dPt>
            <c:idx val="0"/>
            <c:bubble3D val="0"/>
            <c:spPr>
              <a:solidFill>
                <a:srgbClr val="0072BC"/>
              </a:solidFill>
              <a:ln w="28575">
                <a:solidFill>
                  <a:srgbClr val="FFFFFF"/>
                </a:solidFill>
              </a:ln>
              <a:effectLst/>
            </c:spPr>
            <c:extLst>
              <c:ext xmlns:c16="http://schemas.microsoft.com/office/drawing/2014/chart" uri="{C3380CC4-5D6E-409C-BE32-E72D297353CC}">
                <c16:uniqueId val="{00000001-F56B-40EB-ADDF-657203D2C058}"/>
              </c:ext>
            </c:extLst>
          </c:dPt>
          <c:dPt>
            <c:idx val="1"/>
            <c:bubble3D val="0"/>
            <c:spPr>
              <a:solidFill>
                <a:srgbClr val="FF9900"/>
              </a:solidFill>
              <a:ln w="28575">
                <a:solidFill>
                  <a:srgbClr val="FFFFFF"/>
                </a:solidFill>
              </a:ln>
              <a:effectLst/>
            </c:spPr>
            <c:extLst>
              <c:ext xmlns:c16="http://schemas.microsoft.com/office/drawing/2014/chart" uri="{C3380CC4-5D6E-409C-BE32-E72D297353CC}">
                <c16:uniqueId val="{00000003-F56B-40EB-ADDF-657203D2C058}"/>
              </c:ext>
            </c:extLst>
          </c:dPt>
          <c:dPt>
            <c:idx val="2"/>
            <c:bubble3D val="0"/>
            <c:spPr>
              <a:solidFill>
                <a:srgbClr val="9B9B9B"/>
              </a:solidFill>
              <a:ln w="28575">
                <a:solidFill>
                  <a:srgbClr val="FFFFFF"/>
                </a:solidFill>
              </a:ln>
              <a:effectLst/>
            </c:spPr>
            <c:extLst>
              <c:ext xmlns:c16="http://schemas.microsoft.com/office/drawing/2014/chart" uri="{C3380CC4-5D6E-409C-BE32-E72D297353CC}">
                <c16:uniqueId val="{00000005-F56B-40EB-ADDF-657203D2C058}"/>
              </c:ext>
            </c:extLst>
          </c:dPt>
          <c:dPt>
            <c:idx val="3"/>
            <c:bubble3D val="0"/>
            <c:spPr>
              <a:solidFill>
                <a:srgbClr val="3F3F3F">
                  <a:lumMod val="75000"/>
                </a:srgbClr>
              </a:solidFill>
              <a:ln w="28575">
                <a:solidFill>
                  <a:srgbClr val="FFFFFF"/>
                </a:solidFill>
              </a:ln>
              <a:effectLst/>
            </c:spPr>
            <c:extLst>
              <c:ext xmlns:c16="http://schemas.microsoft.com/office/drawing/2014/chart" uri="{C3380CC4-5D6E-409C-BE32-E72D297353CC}">
                <c16:uniqueId val="{00000007-F56B-40EB-ADDF-657203D2C058}"/>
              </c:ext>
            </c:extLst>
          </c:dPt>
          <c:dPt>
            <c:idx val="4"/>
            <c:bubble3D val="0"/>
            <c:spPr>
              <a:solidFill>
                <a:srgbClr val="EE1C23"/>
              </a:solidFill>
              <a:ln w="28575">
                <a:solidFill>
                  <a:srgbClr val="FFFFFF"/>
                </a:solidFill>
              </a:ln>
            </c:spPr>
            <c:extLst>
              <c:ext xmlns:c16="http://schemas.microsoft.com/office/drawing/2014/chart" uri="{C3380CC4-5D6E-409C-BE32-E72D297353CC}">
                <c16:uniqueId val="{00000009-F56B-40EB-ADDF-657203D2C058}"/>
              </c:ext>
            </c:extLst>
          </c:dPt>
          <c:dPt>
            <c:idx val="5"/>
            <c:bubble3D val="0"/>
            <c:spPr>
              <a:solidFill>
                <a:srgbClr val="7F7F7F"/>
              </a:solidFill>
              <a:ln w="28575">
                <a:solidFill>
                  <a:srgbClr val="FFFFFF"/>
                </a:solidFill>
              </a:ln>
            </c:spPr>
            <c:extLst>
              <c:ext xmlns:c16="http://schemas.microsoft.com/office/drawing/2014/chart" uri="{C3380CC4-5D6E-409C-BE32-E72D297353CC}">
                <c16:uniqueId val="{0000000B-F56B-40EB-ADDF-657203D2C058}"/>
              </c:ext>
            </c:extLst>
          </c:dPt>
          <c:dLbls>
            <c:dLbl>
              <c:idx val="0"/>
              <c:spPr>
                <a:noFill/>
                <a:ln>
                  <a:noFill/>
                </a:ln>
                <a:effectLst/>
              </c:spPr>
              <c:txPr>
                <a:bodyPr wrap="square" lIns="38100" tIns="19050" rIns="38100" bIns="19050" anchor="ctr">
                  <a:spAutoFit/>
                </a:bodyPr>
                <a:lstStyle/>
                <a:p>
                  <a:pPr>
                    <a:defRPr sz="1600" b="1" baseline="0">
                      <a:solidFill>
                        <a:srgbClr val="FFFFFF"/>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extLst>
                <c:ext xmlns:c16="http://schemas.microsoft.com/office/drawing/2014/chart" uri="{C3380CC4-5D6E-409C-BE32-E72D297353CC}">
                  <c16:uniqueId val="{00000001-F56B-40EB-ADDF-657203D2C058}"/>
                </c:ext>
              </c:extLst>
            </c:dLbl>
            <c:dLbl>
              <c:idx val="3"/>
              <c:layout>
                <c:manualLayout>
                  <c:x val="-2.1012817818870282E-3"/>
                  <c:y val="-0.1247193813918682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56B-40EB-ADDF-657203D2C058}"/>
                </c:ext>
              </c:extLst>
            </c:dLbl>
            <c:dLbl>
              <c:idx val="5"/>
              <c:spPr>
                <a:noFill/>
                <a:ln>
                  <a:noFill/>
                </a:ln>
                <a:effectLst/>
              </c:spPr>
              <c:txPr>
                <a:bodyPr wrap="square" lIns="38100" tIns="19050" rIns="38100" bIns="19050" anchor="ctr">
                  <a:spAutoFit/>
                </a:bodyPr>
                <a:lstStyle/>
                <a:p>
                  <a:pPr>
                    <a:defRPr sz="1600" b="1" baseline="0">
                      <a:solidFill>
                        <a:srgbClr val="FFFFFF"/>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extLst>
                <c:ext xmlns:c16="http://schemas.microsoft.com/office/drawing/2014/chart" uri="{C3380CC4-5D6E-409C-BE32-E72D297353CC}">
                  <c16:uniqueId val="{0000000B-F56B-40EB-ADDF-657203D2C058}"/>
                </c:ext>
              </c:extLst>
            </c:dLbl>
            <c:spPr>
              <a:noFill/>
              <a:ln>
                <a:noFill/>
              </a:ln>
              <a:effectLst/>
            </c:spPr>
            <c:txPr>
              <a:bodyPr wrap="square" lIns="38100" tIns="19050" rIns="38100" bIns="19050" anchor="ctr">
                <a:spAutoFit/>
              </a:bodyPr>
              <a:lstStyle/>
              <a:p>
                <a:pPr>
                  <a:defRPr sz="1600" b="1" baseline="0">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Arkusz1!$A$2:$A$5</c:f>
              <c:strCache>
                <c:ptCount val="4"/>
                <c:pt idx="0">
                  <c:v>Tak</c:v>
                </c:pt>
                <c:pt idx="1">
                  <c:v>Nie</c:v>
                </c:pt>
                <c:pt idx="2">
                  <c:v>Trudno powiedzieć</c:v>
                </c:pt>
                <c:pt idx="3">
                  <c:v>Odmowa odpowiedzi</c:v>
                </c:pt>
              </c:strCache>
            </c:strRef>
          </c:cat>
          <c:val>
            <c:numRef>
              <c:f>Arkusz1!$B$2:$B$5</c:f>
              <c:numCache>
                <c:formatCode>0</c:formatCode>
                <c:ptCount val="4"/>
                <c:pt idx="0">
                  <c:v>3.2104016001696718</c:v>
                </c:pt>
                <c:pt idx="1">
                  <c:v>86.863174163694453</c:v>
                </c:pt>
                <c:pt idx="2">
                  <c:v>8.9750284722975628</c:v>
                </c:pt>
                <c:pt idx="3">
                  <c:v>0.95139576383833291</c:v>
                </c:pt>
              </c:numCache>
            </c:numRef>
          </c:val>
          <c:extLst>
            <c:ext xmlns:c16="http://schemas.microsoft.com/office/drawing/2014/chart" uri="{C3380CC4-5D6E-409C-BE32-E72D297353CC}">
              <c16:uniqueId val="{0000000C-F56B-40EB-ADDF-657203D2C058}"/>
            </c:ext>
          </c:extLst>
        </c:ser>
        <c:dLbls>
          <c:showLegendKey val="0"/>
          <c:showVal val="1"/>
          <c:showCatName val="0"/>
          <c:showSerName val="0"/>
          <c:showPercent val="0"/>
          <c:showBubbleSize val="0"/>
          <c:showLeaderLines val="1"/>
        </c:dLbls>
        <c:firstSliceAng val="360"/>
        <c:holeSize val="50"/>
      </c:doughnutChart>
      <c:spPr>
        <a:noFill/>
        <a:ln w="25400">
          <a:noFill/>
        </a:ln>
        <a:effectLst/>
      </c:spPr>
    </c:plotArea>
    <c:legend>
      <c:legendPos val="r"/>
      <c:layout>
        <c:manualLayout>
          <c:xMode val="edge"/>
          <c:yMode val="edge"/>
          <c:x val="0.54174146981627302"/>
          <c:y val="0.31397286086396753"/>
          <c:w val="0.42492516420591425"/>
          <c:h val="0.46945973253072659"/>
        </c:manualLayout>
      </c:layout>
      <c:overlay val="0"/>
      <c:spPr>
        <a:noFill/>
        <a:ln>
          <a:noFill/>
        </a:ln>
        <a:effectLst/>
      </c:spPr>
      <c:txPr>
        <a:bodyPr rot="0" spcFirstLastPara="1" vertOverflow="ellipsis" vert="horz" wrap="square" anchor="ctr" anchorCtr="1"/>
        <a:lstStyle/>
        <a:p>
          <a:pPr>
            <a:defRPr sz="1600" b="0" i="0" u="none" strike="noStrike" kern="1200" baseline="0">
              <a:solidFill>
                <a:srgbClr val="000000"/>
              </a:solidFill>
              <a:latin typeface="Calibri" panose="020F0502020204030204" pitchFamily="34" charset="0"/>
              <a:ea typeface="+mn-ea"/>
              <a:cs typeface="Calibri" panose="020F0502020204030204" pitchFamily="34" charset="0"/>
            </a:defRPr>
          </a:pPr>
          <a:endParaRPr lang="pl-PL"/>
        </a:p>
      </c:txPr>
    </c:legend>
    <c:plotVisOnly val="1"/>
    <c:dispBlanksAs val="zero"/>
    <c:showDLblsOverMax val="0"/>
  </c:chart>
  <c:spPr>
    <a:noFill/>
    <a:ln>
      <a:noFill/>
    </a:ln>
    <a:effectLst/>
  </c:spPr>
  <c:txPr>
    <a:bodyPr/>
    <a:lstStyle/>
    <a:p>
      <a:pPr>
        <a:defRPr sz="1000">
          <a:solidFill>
            <a:schemeClr val="tx1"/>
          </a:solidFill>
        </a:defRPr>
      </a:pPr>
      <a:endParaRPr lang="pl-P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Arkusz1!$B$1</c:f>
              <c:strCache>
                <c:ptCount val="1"/>
                <c:pt idx="0">
                  <c:v>OzN wg wieku</c:v>
                </c:pt>
              </c:strCache>
            </c:strRef>
          </c:tx>
          <c:dPt>
            <c:idx val="0"/>
            <c:bubble3D val="0"/>
            <c:spPr>
              <a:solidFill>
                <a:srgbClr val="92D05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B73F-4996-B05F-855DE199962B}"/>
              </c:ext>
            </c:extLst>
          </c:dPt>
          <c:dPt>
            <c:idx val="1"/>
            <c:bubble3D val="0"/>
            <c:spPr>
              <a:solidFill>
                <a:srgbClr val="FF990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B73F-4996-B05F-855DE199962B}"/>
              </c:ext>
            </c:extLst>
          </c:dPt>
          <c:dPt>
            <c:idx val="2"/>
            <c:bubble3D val="0"/>
            <c:spPr>
              <a:solidFill>
                <a:srgbClr val="DDDDDD"/>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B73F-4996-B05F-855DE199962B}"/>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A716-4344-B56B-001199CC21ED}"/>
              </c:ext>
            </c:extLst>
          </c:dPt>
          <c:dLbls>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pl-PL"/>
                </a:p>
              </c:txPr>
              <c:dLblPos val="inEnd"/>
              <c:showLegendKey val="0"/>
              <c:showVal val="0"/>
              <c:showCatName val="1"/>
              <c:showSerName val="0"/>
              <c:showPercent val="1"/>
              <c:showBubbleSize val="0"/>
              <c:extLst>
                <c:ext xmlns:c16="http://schemas.microsoft.com/office/drawing/2014/chart" uri="{C3380CC4-5D6E-409C-BE32-E72D297353CC}">
                  <c16:uniqueId val="{00000001-B73F-4996-B05F-855DE199962B}"/>
                </c:ext>
              </c:extLst>
            </c:dLbl>
            <c:dLbl>
              <c:idx val="1"/>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pl-PL"/>
                </a:p>
              </c:txPr>
              <c:dLblPos val="inEnd"/>
              <c:showLegendKey val="0"/>
              <c:showVal val="0"/>
              <c:showCatName val="1"/>
              <c:showSerName val="0"/>
              <c:showPercent val="1"/>
              <c:showBubbleSize val="0"/>
              <c:extLst>
                <c:ext xmlns:c16="http://schemas.microsoft.com/office/drawing/2014/chart" uri="{C3380CC4-5D6E-409C-BE32-E72D297353CC}">
                  <c16:uniqueId val="{00000003-B73F-4996-B05F-855DE199962B}"/>
                </c:ext>
              </c:extLst>
            </c:dLbl>
            <c:dLbl>
              <c:idx val="2"/>
              <c:tx>
                <c:rich>
                  <a:bodyPr/>
                  <a:lstStyle/>
                  <a:p>
                    <a:fld id="{395E35BE-DA9C-4695-96FD-CD89F84D5FD0}" type="CATEGORYNAME">
                      <a:rPr lang="en-US" sz="1800"/>
                      <a:pPr/>
                      <a:t>[NAZWA KATEGORII]</a:t>
                    </a:fld>
                    <a:r>
                      <a:rPr lang="en-US" sz="1800" baseline="0" dirty="0"/>
                      <a:t>
</a:t>
                    </a:r>
                    <a:fld id="{01534350-0C9E-4DC7-9F37-42BA8C8AB2DF}" type="PERCENTAGE">
                      <a:rPr lang="en-US" sz="1800" baseline="0"/>
                      <a:pPr/>
                      <a:t>[PROCENTOWE]</a:t>
                    </a:fld>
                    <a:endParaRPr lang="en-US" sz="1800" baseline="0" dirty="0"/>
                  </a:p>
                </c:rich>
              </c:tx>
              <c:dLblPos val="in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73F-4996-B05F-855DE199962B}"/>
                </c:ext>
              </c:extLst>
            </c:dLbl>
            <c:dLbl>
              <c:idx val="3"/>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pl-PL"/>
                </a:p>
              </c:txPr>
              <c:dLblPos val="inEnd"/>
              <c:showLegendKey val="0"/>
              <c:showVal val="0"/>
              <c:showCatName val="1"/>
              <c:showSerName val="0"/>
              <c:showPercent val="1"/>
              <c:showBubbleSize val="0"/>
              <c:extLst>
                <c:ext xmlns:c16="http://schemas.microsoft.com/office/drawing/2014/chart" uri="{C3380CC4-5D6E-409C-BE32-E72D297353CC}">
                  <c16:uniqueId val="{00000007-A716-4344-B56B-001199CC21E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pl-PL"/>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Arkusz1!$A$2:$A$5</c:f>
              <c:strCache>
                <c:ptCount val="4"/>
                <c:pt idx="0">
                  <c:v>poniżej 16 lat</c:v>
                </c:pt>
                <c:pt idx="1">
                  <c:v>16-39</c:v>
                </c:pt>
                <c:pt idx="2">
                  <c:v>40-59</c:v>
                </c:pt>
                <c:pt idx="3">
                  <c:v>60 lat i więcej</c:v>
                </c:pt>
              </c:strCache>
            </c:strRef>
          </c:cat>
          <c:val>
            <c:numRef>
              <c:f>Arkusz1!$B$2:$B$5</c:f>
              <c:numCache>
                <c:formatCode>General</c:formatCode>
                <c:ptCount val="4"/>
                <c:pt idx="0">
                  <c:v>12</c:v>
                </c:pt>
                <c:pt idx="1">
                  <c:v>11</c:v>
                </c:pt>
                <c:pt idx="2">
                  <c:v>18</c:v>
                </c:pt>
                <c:pt idx="3">
                  <c:v>59</c:v>
                </c:pt>
              </c:numCache>
            </c:numRef>
          </c:val>
          <c:extLst>
            <c:ext xmlns:c16="http://schemas.microsoft.com/office/drawing/2014/chart" uri="{C3380CC4-5D6E-409C-BE32-E72D297353CC}">
              <c16:uniqueId val="{00000006-B73F-4996-B05F-855DE199962B}"/>
            </c:ext>
          </c:extLst>
        </c:ser>
        <c:dLbls>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pl-PL"/>
        </a:p>
      </c:txPr>
    </c:legend>
    <c:plotVisOnly val="1"/>
    <c:dispBlanksAs val="zero"/>
    <c:showDLblsOverMax val="0"/>
  </c:chart>
  <c:spPr>
    <a:noFill/>
    <a:ln>
      <a:noFill/>
    </a:ln>
    <a:effectLst/>
  </c:spPr>
  <c:txPr>
    <a:bodyPr/>
    <a:lstStyle/>
    <a:p>
      <a:pPr>
        <a:defRPr/>
      </a:pPr>
      <a:endParaRPr lang="pl-PL"/>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Arkusz1!$B$1</c:f>
              <c:strCache>
                <c:ptCount val="1"/>
                <c:pt idx="0">
                  <c:v>wynik</c:v>
                </c:pt>
              </c:strCache>
            </c:strRef>
          </c:tx>
          <c:spPr>
            <a:ln w="28575">
              <a:solidFill>
                <a:srgbClr val="FFFFFF"/>
              </a:solidFill>
            </a:ln>
          </c:spPr>
          <c:dPt>
            <c:idx val="0"/>
            <c:bubble3D val="0"/>
            <c:spPr>
              <a:solidFill>
                <a:srgbClr val="00A78E"/>
              </a:solidFill>
              <a:ln w="28575">
                <a:solidFill>
                  <a:srgbClr val="FFFFFF"/>
                </a:solidFill>
              </a:ln>
              <a:effectLst/>
            </c:spPr>
            <c:extLst>
              <c:ext xmlns:c16="http://schemas.microsoft.com/office/drawing/2014/chart" uri="{C3380CC4-5D6E-409C-BE32-E72D297353CC}">
                <c16:uniqueId val="{00000001-23E8-41C1-B13B-67367A976F90}"/>
              </c:ext>
            </c:extLst>
          </c:dPt>
          <c:dPt>
            <c:idx val="1"/>
            <c:bubble3D val="0"/>
            <c:spPr>
              <a:solidFill>
                <a:srgbClr val="0072BC"/>
              </a:solidFill>
              <a:ln w="28575">
                <a:solidFill>
                  <a:srgbClr val="FFFFFF"/>
                </a:solidFill>
              </a:ln>
              <a:effectLst/>
            </c:spPr>
            <c:extLst>
              <c:ext xmlns:c16="http://schemas.microsoft.com/office/drawing/2014/chart" uri="{C3380CC4-5D6E-409C-BE32-E72D297353CC}">
                <c16:uniqueId val="{00000003-23E8-41C1-B13B-67367A976F90}"/>
              </c:ext>
            </c:extLst>
          </c:dPt>
          <c:dPt>
            <c:idx val="2"/>
            <c:bubble3D val="0"/>
            <c:spPr>
              <a:solidFill>
                <a:srgbClr val="FF9900"/>
              </a:solidFill>
              <a:ln w="28575">
                <a:solidFill>
                  <a:srgbClr val="FFFFFF"/>
                </a:solidFill>
              </a:ln>
              <a:effectLst/>
            </c:spPr>
            <c:extLst>
              <c:ext xmlns:c16="http://schemas.microsoft.com/office/drawing/2014/chart" uri="{C3380CC4-5D6E-409C-BE32-E72D297353CC}">
                <c16:uniqueId val="{00000005-23E8-41C1-B13B-67367A976F90}"/>
              </c:ext>
            </c:extLst>
          </c:dPt>
          <c:dPt>
            <c:idx val="3"/>
            <c:bubble3D val="0"/>
            <c:spPr>
              <a:solidFill>
                <a:srgbClr val="7F7F7F"/>
              </a:solidFill>
              <a:ln w="28575">
                <a:solidFill>
                  <a:srgbClr val="FFFFFF"/>
                </a:solidFill>
              </a:ln>
              <a:effectLst/>
            </c:spPr>
            <c:extLst>
              <c:ext xmlns:c16="http://schemas.microsoft.com/office/drawing/2014/chart" uri="{C3380CC4-5D6E-409C-BE32-E72D297353CC}">
                <c16:uniqueId val="{00000007-23E8-41C1-B13B-67367A976F90}"/>
              </c:ext>
            </c:extLst>
          </c:dPt>
          <c:dPt>
            <c:idx val="4"/>
            <c:bubble3D val="0"/>
            <c:spPr>
              <a:solidFill>
                <a:srgbClr val="EE1C23"/>
              </a:solidFill>
              <a:ln w="28575">
                <a:solidFill>
                  <a:srgbClr val="FFFFFF"/>
                </a:solidFill>
              </a:ln>
            </c:spPr>
            <c:extLst>
              <c:ext xmlns:c16="http://schemas.microsoft.com/office/drawing/2014/chart" uri="{C3380CC4-5D6E-409C-BE32-E72D297353CC}">
                <c16:uniqueId val="{00000009-23E8-41C1-B13B-67367A976F90}"/>
              </c:ext>
            </c:extLst>
          </c:dPt>
          <c:dPt>
            <c:idx val="5"/>
            <c:bubble3D val="0"/>
            <c:spPr>
              <a:solidFill>
                <a:srgbClr val="7F7F7F"/>
              </a:solidFill>
              <a:ln w="28575">
                <a:solidFill>
                  <a:srgbClr val="FFFFFF"/>
                </a:solidFill>
              </a:ln>
            </c:spPr>
            <c:extLst>
              <c:ext xmlns:c16="http://schemas.microsoft.com/office/drawing/2014/chart" uri="{C3380CC4-5D6E-409C-BE32-E72D297353CC}">
                <c16:uniqueId val="{0000000B-23E8-41C1-B13B-67367A976F90}"/>
              </c:ext>
            </c:extLst>
          </c:dPt>
          <c:dLbls>
            <c:dLbl>
              <c:idx val="1"/>
              <c:spPr>
                <a:noFill/>
                <a:ln>
                  <a:noFill/>
                </a:ln>
                <a:effectLst/>
              </c:spPr>
              <c:txPr>
                <a:bodyPr wrap="square" lIns="38100" tIns="19050" rIns="38100" bIns="19050" anchor="ctr">
                  <a:spAutoFit/>
                </a:bodyPr>
                <a:lstStyle/>
                <a:p>
                  <a:pPr>
                    <a:defRPr sz="1600" b="1">
                      <a:solidFill>
                        <a:srgbClr val="FFFFFF"/>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extLst>
                <c:ext xmlns:c16="http://schemas.microsoft.com/office/drawing/2014/chart" uri="{C3380CC4-5D6E-409C-BE32-E72D297353CC}">
                  <c16:uniqueId val="{00000003-23E8-41C1-B13B-67367A976F90}"/>
                </c:ext>
              </c:extLst>
            </c:dLbl>
            <c:dLbl>
              <c:idx val="3"/>
              <c:spPr>
                <a:noFill/>
                <a:ln>
                  <a:noFill/>
                </a:ln>
                <a:effectLst/>
              </c:spPr>
              <c:txPr>
                <a:bodyPr wrap="square" lIns="38100" tIns="19050" rIns="38100" bIns="19050" anchor="ctr">
                  <a:spAutoFit/>
                </a:bodyPr>
                <a:lstStyle/>
                <a:p>
                  <a:pPr>
                    <a:defRPr sz="1600" b="1">
                      <a:solidFill>
                        <a:srgbClr val="FFFFFF"/>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extLst>
                <c:ext xmlns:c16="http://schemas.microsoft.com/office/drawing/2014/chart" uri="{C3380CC4-5D6E-409C-BE32-E72D297353CC}">
                  <c16:uniqueId val="{00000007-23E8-41C1-B13B-67367A976F90}"/>
                </c:ext>
              </c:extLst>
            </c:dLbl>
            <c:spPr>
              <a:noFill/>
              <a:ln>
                <a:noFill/>
              </a:ln>
              <a:effectLst/>
            </c:spPr>
            <c:txPr>
              <a:bodyPr wrap="square" lIns="38100" tIns="19050" rIns="38100" bIns="19050" anchor="ctr">
                <a:spAutoFit/>
              </a:bodyPr>
              <a:lstStyle/>
              <a:p>
                <a:pPr>
                  <a:defRPr sz="1600" b="1">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Arkusz1!$A$2:$A$5</c:f>
              <c:strCache>
                <c:ptCount val="4"/>
                <c:pt idx="0">
                  <c:v>Tak</c:v>
                </c:pt>
                <c:pt idx="1">
                  <c:v>Tak, ale tylko bardzo ogólnie</c:v>
                </c:pt>
                <c:pt idx="2">
                  <c:v>Nie</c:v>
                </c:pt>
                <c:pt idx="3">
                  <c:v>Nie wiem, trudno powiedzieć</c:v>
                </c:pt>
              </c:strCache>
            </c:strRef>
          </c:cat>
          <c:val>
            <c:numRef>
              <c:f>Arkusz1!$B$2:$B$5</c:f>
              <c:numCache>
                <c:formatCode>###0</c:formatCode>
                <c:ptCount val="4"/>
                <c:pt idx="0">
                  <c:v>7.9421628595691214</c:v>
                </c:pt>
                <c:pt idx="1">
                  <c:v>41.754933244876668</c:v>
                </c:pt>
                <c:pt idx="2">
                  <c:v>45.115547947448647</c:v>
                </c:pt>
                <c:pt idx="3">
                  <c:v>5.1873559481055684</c:v>
                </c:pt>
              </c:numCache>
            </c:numRef>
          </c:val>
          <c:extLst>
            <c:ext xmlns:c16="http://schemas.microsoft.com/office/drawing/2014/chart" uri="{C3380CC4-5D6E-409C-BE32-E72D297353CC}">
              <c16:uniqueId val="{0000000C-23E8-41C1-B13B-67367A976F90}"/>
            </c:ext>
          </c:extLst>
        </c:ser>
        <c:dLbls>
          <c:showLegendKey val="0"/>
          <c:showVal val="1"/>
          <c:showCatName val="0"/>
          <c:showSerName val="0"/>
          <c:showPercent val="0"/>
          <c:showBubbleSize val="0"/>
          <c:showLeaderLines val="1"/>
        </c:dLbls>
        <c:firstSliceAng val="360"/>
        <c:holeSize val="50"/>
      </c:doughnutChart>
      <c:spPr>
        <a:noFill/>
        <a:ln w="25400">
          <a:noFill/>
        </a:ln>
        <a:effectLst/>
      </c:spPr>
    </c:plotArea>
    <c:legend>
      <c:legendPos val="r"/>
      <c:layout>
        <c:manualLayout>
          <c:xMode val="edge"/>
          <c:yMode val="edge"/>
          <c:x val="0.60433743292592312"/>
          <c:y val="0.10099614980034112"/>
          <c:w val="0.39566261439003075"/>
          <c:h val="0.83948977194971253"/>
        </c:manualLayout>
      </c:layout>
      <c:overlay val="0"/>
      <c:spPr>
        <a:noFill/>
        <a:ln>
          <a:noFill/>
        </a:ln>
        <a:effectLst/>
      </c:spPr>
      <c:txPr>
        <a:bodyPr rot="0" spcFirstLastPara="1" vertOverflow="ellipsis" vert="horz" wrap="square" anchor="ctr" anchorCtr="1"/>
        <a:lstStyle/>
        <a:p>
          <a:pPr>
            <a:defRPr sz="1600" b="0" i="0" u="none" strike="noStrike" kern="1200" baseline="0">
              <a:solidFill>
                <a:srgbClr val="000000"/>
              </a:solidFill>
              <a:latin typeface="Calibri" panose="020F0502020204030204" pitchFamily="34" charset="0"/>
              <a:ea typeface="+mn-ea"/>
              <a:cs typeface="Calibri" panose="020F0502020204030204" pitchFamily="34" charset="0"/>
            </a:defRPr>
          </a:pPr>
          <a:endParaRPr lang="pl-PL"/>
        </a:p>
      </c:txPr>
    </c:legend>
    <c:plotVisOnly val="1"/>
    <c:dispBlanksAs val="zero"/>
    <c:showDLblsOverMax val="0"/>
  </c:chart>
  <c:spPr>
    <a:noFill/>
    <a:ln>
      <a:noFill/>
    </a:ln>
    <a:effectLst/>
  </c:spPr>
  <c:txPr>
    <a:bodyPr/>
    <a:lstStyle/>
    <a:p>
      <a:pPr>
        <a:defRPr sz="1000">
          <a:solidFill>
            <a:schemeClr val="tx1"/>
          </a:solidFill>
        </a:defRPr>
      </a:pPr>
      <a:endParaRPr lang="pl-P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Arkusz1!$B$1</c:f>
              <c:strCache>
                <c:ptCount val="1"/>
                <c:pt idx="0">
                  <c:v>OzN pow. 16 r.ż. według stopnia niepełnosprawności</c:v>
                </c:pt>
              </c:strCache>
            </c:strRef>
          </c:tx>
          <c:dPt>
            <c:idx val="0"/>
            <c:bubble3D val="0"/>
            <c:spPr>
              <a:solidFill>
                <a:srgbClr val="92D05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4A50-45D0-AF72-702ABF9C00DE}"/>
              </c:ext>
            </c:extLst>
          </c:dPt>
          <c:dPt>
            <c:idx val="1"/>
            <c:bubble3D val="0"/>
            <c:spPr>
              <a:solidFill>
                <a:srgbClr val="FF990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4A50-45D0-AF72-702ABF9C00DE}"/>
              </c:ext>
            </c:extLst>
          </c:dPt>
          <c:dPt>
            <c:idx val="2"/>
            <c:bubble3D val="0"/>
            <c:spPr>
              <a:solidFill>
                <a:srgbClr val="DDDDDD"/>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4A50-45D0-AF72-702ABF9C00DE}"/>
              </c:ext>
            </c:extLst>
          </c:dPt>
          <c:dLbls>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pl-PL"/>
                </a:p>
              </c:txPr>
              <c:dLblPos val="inEnd"/>
              <c:showLegendKey val="0"/>
              <c:showVal val="0"/>
              <c:showCatName val="1"/>
              <c:showSerName val="0"/>
              <c:showPercent val="1"/>
              <c:showBubbleSize val="0"/>
              <c:extLst>
                <c:ext xmlns:c16="http://schemas.microsoft.com/office/drawing/2014/chart" uri="{C3380CC4-5D6E-409C-BE32-E72D297353CC}">
                  <c16:uniqueId val="{00000001-4A50-45D0-AF72-702ABF9C00DE}"/>
                </c:ext>
              </c:extLst>
            </c:dLbl>
            <c:dLbl>
              <c:idx val="1"/>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pl-PL"/>
                </a:p>
              </c:txPr>
              <c:dLblPos val="inEnd"/>
              <c:showLegendKey val="0"/>
              <c:showVal val="0"/>
              <c:showCatName val="1"/>
              <c:showSerName val="0"/>
              <c:showPercent val="1"/>
              <c:showBubbleSize val="0"/>
              <c:extLst>
                <c:ext xmlns:c16="http://schemas.microsoft.com/office/drawing/2014/chart" uri="{C3380CC4-5D6E-409C-BE32-E72D297353CC}">
                  <c16:uniqueId val="{00000003-4A50-45D0-AF72-702ABF9C00DE}"/>
                </c:ext>
              </c:extLst>
            </c:dLbl>
            <c:dLbl>
              <c:idx val="2"/>
              <c:tx>
                <c:rich>
                  <a:bodyPr/>
                  <a:lstStyle/>
                  <a:p>
                    <a:fld id="{395E35BE-DA9C-4695-96FD-CD89F84D5FD0}" type="CATEGORYNAME">
                      <a:rPr lang="en-US" sz="1800"/>
                      <a:pPr/>
                      <a:t>[NAZWA KATEGORII]</a:t>
                    </a:fld>
                    <a:r>
                      <a:rPr lang="en-US" sz="1800" baseline="0" dirty="0"/>
                      <a:t>
</a:t>
                    </a:r>
                    <a:fld id="{01534350-0C9E-4DC7-9F37-42BA8C8AB2DF}" type="PERCENTAGE">
                      <a:rPr lang="en-US" sz="1800" baseline="0"/>
                      <a:pPr/>
                      <a:t>[PROCENTOWE]</a:t>
                    </a:fld>
                    <a:endParaRPr lang="en-US" sz="1800" baseline="0" dirty="0"/>
                  </a:p>
                </c:rich>
              </c:tx>
              <c:dLblPos val="in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4A50-45D0-AF72-702ABF9C00D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pl-PL"/>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Arkusz1!$A$2:$A$4</c:f>
              <c:strCache>
                <c:ptCount val="3"/>
                <c:pt idx="0">
                  <c:v>znaczny stopień</c:v>
                </c:pt>
                <c:pt idx="1">
                  <c:v>umiarkowany stopień</c:v>
                </c:pt>
                <c:pt idx="2">
                  <c:v>lekki stopień</c:v>
                </c:pt>
              </c:strCache>
            </c:strRef>
          </c:cat>
          <c:val>
            <c:numRef>
              <c:f>Arkusz1!$B$2:$B$4</c:f>
              <c:numCache>
                <c:formatCode>General</c:formatCode>
                <c:ptCount val="3"/>
                <c:pt idx="0">
                  <c:v>31.9</c:v>
                </c:pt>
                <c:pt idx="1">
                  <c:v>59.5</c:v>
                </c:pt>
                <c:pt idx="2">
                  <c:v>8.6</c:v>
                </c:pt>
              </c:numCache>
            </c:numRef>
          </c:val>
          <c:extLst>
            <c:ext xmlns:c16="http://schemas.microsoft.com/office/drawing/2014/chart" uri="{C3380CC4-5D6E-409C-BE32-E72D297353CC}">
              <c16:uniqueId val="{00000008-4A50-45D0-AF72-702ABF9C00DE}"/>
            </c:ext>
          </c:extLst>
        </c:ser>
        <c:dLbls>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pl-PL"/>
        </a:p>
      </c:txPr>
    </c:legend>
    <c:plotVisOnly val="1"/>
    <c:dispBlanksAs val="zero"/>
    <c:showDLblsOverMax val="0"/>
  </c:chart>
  <c:spPr>
    <a:noFill/>
    <a:ln>
      <a:noFill/>
    </a:ln>
    <a:effectLst/>
  </c:spPr>
  <c:txPr>
    <a:bodyPr/>
    <a:lstStyle/>
    <a:p>
      <a:pPr>
        <a:defRPr/>
      </a:pPr>
      <a:endParaRPr lang="pl-P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Arkusz1!$B$1</c:f>
              <c:strCache>
                <c:ptCount val="1"/>
                <c:pt idx="0">
                  <c:v>wynik</c:v>
                </c:pt>
              </c:strCache>
            </c:strRef>
          </c:tx>
          <c:spPr>
            <a:ln w="28575">
              <a:solidFill>
                <a:srgbClr val="FFFFFF"/>
              </a:solidFill>
            </a:ln>
          </c:spPr>
          <c:dPt>
            <c:idx val="0"/>
            <c:bubble3D val="0"/>
            <c:spPr>
              <a:solidFill>
                <a:srgbClr val="00A78E"/>
              </a:solidFill>
              <a:ln w="28575">
                <a:solidFill>
                  <a:srgbClr val="FFFFFF"/>
                </a:solidFill>
              </a:ln>
              <a:effectLst/>
            </c:spPr>
            <c:extLst>
              <c:ext xmlns:c16="http://schemas.microsoft.com/office/drawing/2014/chart" uri="{C3380CC4-5D6E-409C-BE32-E72D297353CC}">
                <c16:uniqueId val="{00000001-9F0E-491D-8A23-3978C71CFFCC}"/>
              </c:ext>
            </c:extLst>
          </c:dPt>
          <c:dPt>
            <c:idx val="1"/>
            <c:bubble3D val="0"/>
            <c:spPr>
              <a:solidFill>
                <a:srgbClr val="0072BC"/>
              </a:solidFill>
              <a:ln w="28575">
                <a:solidFill>
                  <a:srgbClr val="FFFFFF"/>
                </a:solidFill>
              </a:ln>
              <a:effectLst/>
            </c:spPr>
            <c:extLst>
              <c:ext xmlns:c16="http://schemas.microsoft.com/office/drawing/2014/chart" uri="{C3380CC4-5D6E-409C-BE32-E72D297353CC}">
                <c16:uniqueId val="{00000003-9F0E-491D-8A23-3978C71CFFCC}"/>
              </c:ext>
            </c:extLst>
          </c:dPt>
          <c:dPt>
            <c:idx val="2"/>
            <c:bubble3D val="0"/>
            <c:spPr>
              <a:solidFill>
                <a:srgbClr val="FF9900"/>
              </a:solidFill>
              <a:ln w="28575">
                <a:solidFill>
                  <a:srgbClr val="FFFFFF"/>
                </a:solidFill>
              </a:ln>
              <a:effectLst/>
            </c:spPr>
            <c:extLst>
              <c:ext xmlns:c16="http://schemas.microsoft.com/office/drawing/2014/chart" uri="{C3380CC4-5D6E-409C-BE32-E72D297353CC}">
                <c16:uniqueId val="{00000005-9F0E-491D-8A23-3978C71CFFCC}"/>
              </c:ext>
            </c:extLst>
          </c:dPt>
          <c:dPt>
            <c:idx val="3"/>
            <c:bubble3D val="0"/>
            <c:spPr>
              <a:solidFill>
                <a:srgbClr val="8E62A2"/>
              </a:solidFill>
              <a:ln w="28575">
                <a:solidFill>
                  <a:srgbClr val="FFFFFF"/>
                </a:solidFill>
              </a:ln>
              <a:effectLst/>
            </c:spPr>
            <c:extLst>
              <c:ext xmlns:c16="http://schemas.microsoft.com/office/drawing/2014/chart" uri="{C3380CC4-5D6E-409C-BE32-E72D297353CC}">
                <c16:uniqueId val="{00000007-9F0E-491D-8A23-3978C71CFFCC}"/>
              </c:ext>
            </c:extLst>
          </c:dPt>
          <c:dPt>
            <c:idx val="4"/>
            <c:bubble3D val="0"/>
            <c:spPr>
              <a:solidFill>
                <a:srgbClr val="EE1C23"/>
              </a:solidFill>
              <a:ln w="28575">
                <a:solidFill>
                  <a:srgbClr val="FFFFFF"/>
                </a:solidFill>
              </a:ln>
            </c:spPr>
            <c:extLst>
              <c:ext xmlns:c16="http://schemas.microsoft.com/office/drawing/2014/chart" uri="{C3380CC4-5D6E-409C-BE32-E72D297353CC}">
                <c16:uniqueId val="{00000009-9F0E-491D-8A23-3978C71CFFCC}"/>
              </c:ext>
            </c:extLst>
          </c:dPt>
          <c:dPt>
            <c:idx val="5"/>
            <c:bubble3D val="0"/>
            <c:spPr>
              <a:solidFill>
                <a:srgbClr val="7F7F7F"/>
              </a:solidFill>
              <a:ln w="28575">
                <a:solidFill>
                  <a:srgbClr val="FFFFFF"/>
                </a:solidFill>
              </a:ln>
            </c:spPr>
            <c:extLst>
              <c:ext xmlns:c16="http://schemas.microsoft.com/office/drawing/2014/chart" uri="{C3380CC4-5D6E-409C-BE32-E72D297353CC}">
                <c16:uniqueId val="{0000000B-9F0E-491D-8A23-3978C71CFFCC}"/>
              </c:ext>
            </c:extLst>
          </c:dPt>
          <c:dLbls>
            <c:dLbl>
              <c:idx val="1"/>
              <c:spPr>
                <a:noFill/>
                <a:ln>
                  <a:noFill/>
                </a:ln>
                <a:effectLst/>
              </c:spPr>
              <c:txPr>
                <a:bodyPr wrap="square" lIns="38100" tIns="19050" rIns="38100" bIns="19050" anchor="ctr">
                  <a:spAutoFit/>
                </a:bodyPr>
                <a:lstStyle/>
                <a:p>
                  <a:pPr>
                    <a:defRPr sz="1600" b="1">
                      <a:solidFill>
                        <a:srgbClr val="FFFFFF"/>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extLst>
                <c:ext xmlns:c16="http://schemas.microsoft.com/office/drawing/2014/chart" uri="{C3380CC4-5D6E-409C-BE32-E72D297353CC}">
                  <c16:uniqueId val="{00000003-9F0E-491D-8A23-3978C71CFFCC}"/>
                </c:ext>
              </c:extLst>
            </c:dLbl>
            <c:dLbl>
              <c:idx val="3"/>
              <c:spPr>
                <a:noFill/>
                <a:ln>
                  <a:noFill/>
                </a:ln>
                <a:effectLst/>
              </c:spPr>
              <c:txPr>
                <a:bodyPr wrap="square" lIns="38100" tIns="19050" rIns="38100" bIns="19050" anchor="ctr">
                  <a:spAutoFit/>
                </a:bodyPr>
                <a:lstStyle/>
                <a:p>
                  <a:pPr>
                    <a:defRPr sz="1600" b="1">
                      <a:solidFill>
                        <a:srgbClr val="FFFFFF"/>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extLst>
                <c:ext xmlns:c16="http://schemas.microsoft.com/office/drawing/2014/chart" uri="{C3380CC4-5D6E-409C-BE32-E72D297353CC}">
                  <c16:uniqueId val="{00000007-9F0E-491D-8A23-3978C71CFFCC}"/>
                </c:ext>
              </c:extLst>
            </c:dLbl>
            <c:dLbl>
              <c:idx val="4"/>
              <c:layout>
                <c:manualLayout>
                  <c:x val="-4.4256165371699546E-2"/>
                  <c:y val="-0.1034336976670777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F0E-491D-8A23-3978C71CFFCC}"/>
                </c:ext>
              </c:extLst>
            </c:dLbl>
            <c:dLbl>
              <c:idx val="5"/>
              <c:spPr>
                <a:noFill/>
                <a:ln>
                  <a:noFill/>
                </a:ln>
                <a:effectLst/>
              </c:spPr>
              <c:txPr>
                <a:bodyPr wrap="square" lIns="38100" tIns="19050" rIns="38100" bIns="19050" anchor="ctr">
                  <a:spAutoFit/>
                </a:bodyPr>
                <a:lstStyle/>
                <a:p>
                  <a:pPr>
                    <a:defRPr sz="1600" b="1">
                      <a:solidFill>
                        <a:sysClr val="windowText" lastClr="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extLst>
                <c:ext xmlns:c16="http://schemas.microsoft.com/office/drawing/2014/chart" uri="{C3380CC4-5D6E-409C-BE32-E72D297353CC}">
                  <c16:uniqueId val="{0000000B-9F0E-491D-8A23-3978C71CFFCC}"/>
                </c:ext>
              </c:extLst>
            </c:dLbl>
            <c:spPr>
              <a:noFill/>
              <a:ln>
                <a:noFill/>
              </a:ln>
              <a:effectLst/>
            </c:spPr>
            <c:txPr>
              <a:bodyPr wrap="square" lIns="38100" tIns="19050" rIns="38100" bIns="19050" anchor="ctr">
                <a:spAutoFit/>
              </a:bodyPr>
              <a:lstStyle/>
              <a:p>
                <a:pPr>
                  <a:defRPr sz="1600" b="1">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Arkusz1!$A$2:$A$7</c:f>
              <c:strCache>
                <c:ptCount val="6"/>
                <c:pt idx="0">
                  <c:v>Bardzo dobrze</c:v>
                </c:pt>
                <c:pt idx="1">
                  <c:v>Raczej dobrze</c:v>
                </c:pt>
                <c:pt idx="2">
                  <c:v>Średnio</c:v>
                </c:pt>
                <c:pt idx="3">
                  <c:v>Raczej źle</c:v>
                </c:pt>
                <c:pt idx="4">
                  <c:v>Bardzo źle</c:v>
                </c:pt>
                <c:pt idx="5">
                  <c:v>Nie wiem, trudno powiedzieć</c:v>
                </c:pt>
              </c:strCache>
            </c:strRef>
          </c:cat>
          <c:val>
            <c:numRef>
              <c:f>Arkusz1!$B$2:$B$7</c:f>
              <c:numCache>
                <c:formatCode>###0</c:formatCode>
                <c:ptCount val="6"/>
                <c:pt idx="0">
                  <c:v>1.0467695877281156</c:v>
                </c:pt>
                <c:pt idx="1">
                  <c:v>25.150209488988391</c:v>
                </c:pt>
                <c:pt idx="2">
                  <c:v>45.37331585994901</c:v>
                </c:pt>
                <c:pt idx="3">
                  <c:v>14.242406921261107</c:v>
                </c:pt>
                <c:pt idx="4">
                  <c:v>1.4182604094883728</c:v>
                </c:pt>
                <c:pt idx="5">
                  <c:v>12.769037732585023</c:v>
                </c:pt>
              </c:numCache>
            </c:numRef>
          </c:val>
          <c:extLst>
            <c:ext xmlns:c16="http://schemas.microsoft.com/office/drawing/2014/chart" uri="{C3380CC4-5D6E-409C-BE32-E72D297353CC}">
              <c16:uniqueId val="{0000000C-9F0E-491D-8A23-3978C71CFFCC}"/>
            </c:ext>
          </c:extLst>
        </c:ser>
        <c:dLbls>
          <c:showLegendKey val="0"/>
          <c:showVal val="1"/>
          <c:showCatName val="0"/>
          <c:showSerName val="0"/>
          <c:showPercent val="0"/>
          <c:showBubbleSize val="0"/>
          <c:showLeaderLines val="1"/>
        </c:dLbls>
        <c:firstSliceAng val="360"/>
        <c:holeSize val="50"/>
      </c:doughnutChart>
      <c:spPr>
        <a:noFill/>
        <a:ln w="25400">
          <a:noFill/>
        </a:ln>
        <a:effectLst/>
      </c:spPr>
    </c:plotArea>
    <c:legend>
      <c:legendPos val="r"/>
      <c:layout>
        <c:manualLayout>
          <c:xMode val="edge"/>
          <c:yMode val="edge"/>
          <c:x val="0.55408606466658972"/>
          <c:y val="6.2712469167084672E-2"/>
          <c:w val="0.44591393533341028"/>
          <c:h val="0.84012250143205447"/>
        </c:manualLayout>
      </c:layout>
      <c:overlay val="0"/>
      <c:spPr>
        <a:noFill/>
        <a:ln>
          <a:noFill/>
        </a:ln>
        <a:effectLst/>
      </c:spPr>
      <c:txPr>
        <a:bodyPr rot="0" spcFirstLastPara="1" vertOverflow="ellipsis" vert="horz" wrap="square" anchor="ctr" anchorCtr="1"/>
        <a:lstStyle/>
        <a:p>
          <a:pPr>
            <a:defRPr sz="1600" b="0" i="0" u="none" strike="noStrike" kern="1200" baseline="0">
              <a:solidFill>
                <a:srgbClr val="000000"/>
              </a:solidFill>
              <a:latin typeface="Calibri" panose="020F0502020204030204" pitchFamily="34" charset="0"/>
              <a:ea typeface="+mn-ea"/>
              <a:cs typeface="Calibri" panose="020F0502020204030204" pitchFamily="34" charset="0"/>
            </a:defRPr>
          </a:pPr>
          <a:endParaRPr lang="pl-PL"/>
        </a:p>
      </c:txPr>
    </c:legend>
    <c:plotVisOnly val="1"/>
    <c:dispBlanksAs val="zero"/>
    <c:showDLblsOverMax val="0"/>
  </c:chart>
  <c:spPr>
    <a:noFill/>
    <a:ln>
      <a:noFill/>
    </a:ln>
    <a:effectLst/>
  </c:spPr>
  <c:txPr>
    <a:bodyPr/>
    <a:lstStyle/>
    <a:p>
      <a:pPr>
        <a:defRPr sz="1000">
          <a:solidFill>
            <a:schemeClr val="tx1"/>
          </a:solidFill>
        </a:defRPr>
      </a:pPr>
      <a:endParaRPr lang="pl-PL"/>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3678675268602516"/>
          <c:y val="1.0622606131508517E-2"/>
          <c:w val="0.46321324731397484"/>
          <c:h val="1"/>
        </c:manualLayout>
      </c:layout>
      <c:barChart>
        <c:barDir val="bar"/>
        <c:grouping val="clustered"/>
        <c:varyColors val="0"/>
        <c:ser>
          <c:idx val="0"/>
          <c:order val="0"/>
          <c:tx>
            <c:strRef>
              <c:f>Arkusz1!$B$1</c:f>
              <c:strCache>
                <c:ptCount val="1"/>
                <c:pt idx="0">
                  <c:v>Ogółem 
(n = 1 472)</c:v>
                </c:pt>
              </c:strCache>
            </c:strRef>
          </c:tx>
          <c:spPr>
            <a:solidFill>
              <a:srgbClr val="00A78E"/>
            </a:solidFill>
            <a:ln w="28575">
              <a:solidFill>
                <a:srgbClr val="FFFFFF"/>
              </a:solidFill>
            </a:ln>
            <a:effectLst/>
          </c:spPr>
          <c:invertIfNegative val="0"/>
          <c:dPt>
            <c:idx val="0"/>
            <c:invertIfNegative val="0"/>
            <c:bubble3D val="0"/>
            <c:extLst>
              <c:ext xmlns:c16="http://schemas.microsoft.com/office/drawing/2014/chart" uri="{C3380CC4-5D6E-409C-BE32-E72D297353CC}">
                <c16:uniqueId val="{00000000-2B48-498B-9E4F-A59B44BEE113}"/>
              </c:ext>
            </c:extLst>
          </c:dPt>
          <c:dLbls>
            <c:dLbl>
              <c:idx val="7"/>
              <c:delete val="1"/>
              <c:extLst>
                <c:ext xmlns:c15="http://schemas.microsoft.com/office/drawing/2012/chart" uri="{CE6537A1-D6FC-4f65-9D91-7224C49458BB}"/>
                <c:ext xmlns:c16="http://schemas.microsoft.com/office/drawing/2014/chart" uri="{C3380CC4-5D6E-409C-BE32-E72D297353CC}">
                  <c16:uniqueId val="{00000001-2B48-498B-9E4F-A59B44BEE113}"/>
                </c:ext>
              </c:extLst>
            </c:dLbl>
            <c:numFmt formatCode="0;[Red]0" sourceLinked="0"/>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Arkusz1!$A$2:$A$9</c:f>
              <c:strCache>
                <c:ptCount val="8"/>
                <c:pt idx="0">
                  <c:v>Państwowy Fundusz Rehabilitacji Osób Niepełnosprawnych (PFRON)</c:v>
                </c:pt>
                <c:pt idx="1">
                  <c:v>Ośrodek Pomocy Społecznej (OPS)</c:v>
                </c:pt>
                <c:pt idx="2">
                  <c:v>Urząd m.st. Warszawy, 
Urząd Dzielnicy m.st. Warszawy</c:v>
                </c:pt>
                <c:pt idx="3">
                  <c:v>Organizacje pozarządowe, np. fundacje, stowarzyszenia</c:v>
                </c:pt>
                <c:pt idx="4">
                  <c:v>Warszawskie Centrum Pomocy Rodzinie (WCPR) / Stołeczne Centrum Osób Niepełnosprawnych (SCON)</c:v>
                </c:pt>
                <c:pt idx="5">
                  <c:v>Poradnia Psychologiczno-Pedagogiczna</c:v>
                </c:pt>
                <c:pt idx="6">
                  <c:v>Warszawski Punkt Informacyjno-Koordynacyjny dla Osób 
z Niepełnosprawnościami, tzw. PIKON</c:v>
                </c:pt>
                <c:pt idx="7">
                  <c:v>Inne organizacje, instytucje</c:v>
                </c:pt>
              </c:strCache>
            </c:strRef>
          </c:cat>
          <c:val>
            <c:numRef>
              <c:f>Arkusz1!$B$2:$B$9</c:f>
              <c:numCache>
                <c:formatCode>0</c:formatCode>
                <c:ptCount val="8"/>
                <c:pt idx="0">
                  <c:v>18.733348764512556</c:v>
                </c:pt>
                <c:pt idx="1">
                  <c:v>17.409558197313249</c:v>
                </c:pt>
                <c:pt idx="2">
                  <c:v>10.744095645996554</c:v>
                </c:pt>
                <c:pt idx="3">
                  <c:v>6.7466613223731473</c:v>
                </c:pt>
                <c:pt idx="4">
                  <c:v>6.0816963165249973</c:v>
                </c:pt>
                <c:pt idx="5">
                  <c:v>3.4929894474683905</c:v>
                </c:pt>
                <c:pt idx="6">
                  <c:v>2.5785467426475401</c:v>
                </c:pt>
                <c:pt idx="7">
                  <c:v>0</c:v>
                </c:pt>
              </c:numCache>
            </c:numRef>
          </c:val>
          <c:extLst>
            <c:ext xmlns:c16="http://schemas.microsoft.com/office/drawing/2014/chart" uri="{C3380CC4-5D6E-409C-BE32-E72D297353CC}">
              <c16:uniqueId val="{00000002-2B48-498B-9E4F-A59B44BEE113}"/>
            </c:ext>
          </c:extLst>
        </c:ser>
        <c:ser>
          <c:idx val="1"/>
          <c:order val="1"/>
          <c:tx>
            <c:strRef>
              <c:f>Arkusz1!$C$1</c:f>
              <c:strCache>
                <c:ptCount val="1"/>
                <c:pt idx="0">
                  <c:v>Niepełnosprawność prawna (n = 840)</c:v>
                </c:pt>
              </c:strCache>
            </c:strRef>
          </c:tx>
          <c:spPr>
            <a:solidFill>
              <a:srgbClr val="0072BC"/>
            </a:solidFill>
            <a:ln w="28575">
              <a:solidFill>
                <a:sysClr val="window" lastClr="FFFFFF"/>
              </a:solidFill>
            </a:ln>
          </c:spPr>
          <c:invertIfNegative val="0"/>
          <c:dLbls>
            <c:dLbl>
              <c:idx val="7"/>
              <c:delete val="1"/>
              <c:extLst>
                <c:ext xmlns:c15="http://schemas.microsoft.com/office/drawing/2012/chart" uri="{CE6537A1-D6FC-4f65-9D91-7224C49458BB}"/>
                <c:ext xmlns:c16="http://schemas.microsoft.com/office/drawing/2014/chart" uri="{C3380CC4-5D6E-409C-BE32-E72D297353CC}">
                  <c16:uniqueId val="{00000003-2B48-498B-9E4F-A59B44BEE113}"/>
                </c:ext>
              </c:extLst>
            </c:dLbl>
            <c:numFmt formatCode="#,##0" sourceLinked="0"/>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Arkusz1!$A$2:$A$9</c:f>
              <c:strCache>
                <c:ptCount val="8"/>
                <c:pt idx="0">
                  <c:v>Państwowy Fundusz Rehabilitacji Osób Niepełnosprawnych (PFRON)</c:v>
                </c:pt>
                <c:pt idx="1">
                  <c:v>Ośrodek Pomocy Społecznej (OPS)</c:v>
                </c:pt>
                <c:pt idx="2">
                  <c:v>Urząd m.st. Warszawy, 
Urząd Dzielnicy m.st. Warszawy</c:v>
                </c:pt>
                <c:pt idx="3">
                  <c:v>Organizacje pozarządowe, np. fundacje, stowarzyszenia</c:v>
                </c:pt>
                <c:pt idx="4">
                  <c:v>Warszawskie Centrum Pomocy Rodzinie (WCPR) / Stołeczne Centrum Osób Niepełnosprawnych (SCON)</c:v>
                </c:pt>
                <c:pt idx="5">
                  <c:v>Poradnia Psychologiczno-Pedagogiczna</c:v>
                </c:pt>
                <c:pt idx="6">
                  <c:v>Warszawski Punkt Informacyjno-Koordynacyjny dla Osób 
z Niepełnosprawnościami, tzw. PIKON</c:v>
                </c:pt>
                <c:pt idx="7">
                  <c:v>Inne organizacje, instytucje</c:v>
                </c:pt>
              </c:strCache>
            </c:strRef>
          </c:cat>
          <c:val>
            <c:numRef>
              <c:f>Arkusz1!$C$2:$C$9</c:f>
              <c:numCache>
                <c:formatCode>###0</c:formatCode>
                <c:ptCount val="8"/>
                <c:pt idx="0">
                  <c:v>30.649450874936253</c:v>
                </c:pt>
                <c:pt idx="1">
                  <c:v>26.037465501912987</c:v>
                </c:pt>
                <c:pt idx="2">
                  <c:v>17.660257910995742</c:v>
                </c:pt>
                <c:pt idx="3">
                  <c:v>9.9147033488827905</c:v>
                </c:pt>
                <c:pt idx="4">
                  <c:v>10.735010122290795</c:v>
                </c:pt>
                <c:pt idx="5">
                  <c:v>5.9785594555351453</c:v>
                </c:pt>
                <c:pt idx="6">
                  <c:v>3.9400924802354043</c:v>
                </c:pt>
                <c:pt idx="7">
                  <c:v>0</c:v>
                </c:pt>
              </c:numCache>
            </c:numRef>
          </c:val>
          <c:extLst>
            <c:ext xmlns:c16="http://schemas.microsoft.com/office/drawing/2014/chart" uri="{C3380CC4-5D6E-409C-BE32-E72D297353CC}">
              <c16:uniqueId val="{00000004-2B48-498B-9E4F-A59B44BEE113}"/>
            </c:ext>
          </c:extLst>
        </c:ser>
        <c:ser>
          <c:idx val="2"/>
          <c:order val="2"/>
          <c:tx>
            <c:strRef>
              <c:f>Arkusz1!$D$1</c:f>
              <c:strCache>
                <c:ptCount val="1"/>
                <c:pt idx="0">
                  <c:v>Niepełnosprawność tylko biologiczna 
(n = 632)</c:v>
                </c:pt>
              </c:strCache>
            </c:strRef>
          </c:tx>
          <c:spPr>
            <a:solidFill>
              <a:srgbClr val="FF9900"/>
            </a:solidFill>
            <a:ln w="28575">
              <a:solidFill>
                <a:srgbClr val="FFFFFF"/>
              </a:solidFill>
            </a:ln>
          </c:spPr>
          <c:invertIfNegative val="0"/>
          <c:dPt>
            <c:idx val="6"/>
            <c:invertIfNegative val="0"/>
            <c:bubble3D val="0"/>
            <c:spPr>
              <a:solidFill>
                <a:srgbClr val="FF9900"/>
              </a:solidFill>
              <a:ln w="28575">
                <a:noFill/>
              </a:ln>
            </c:spPr>
            <c:extLst>
              <c:ext xmlns:c16="http://schemas.microsoft.com/office/drawing/2014/chart" uri="{C3380CC4-5D6E-409C-BE32-E72D297353CC}">
                <c16:uniqueId val="{00000006-2B48-498B-9E4F-A59B44BEE113}"/>
              </c:ext>
            </c:extLst>
          </c:dPt>
          <c:dPt>
            <c:idx val="7"/>
            <c:invertIfNegative val="0"/>
            <c:bubble3D val="0"/>
            <c:spPr>
              <a:solidFill>
                <a:srgbClr val="FF9900"/>
              </a:solidFill>
              <a:ln w="28575">
                <a:noFill/>
              </a:ln>
            </c:spPr>
            <c:extLst>
              <c:ext xmlns:c16="http://schemas.microsoft.com/office/drawing/2014/chart" uri="{C3380CC4-5D6E-409C-BE32-E72D297353CC}">
                <c16:uniqueId val="{00000008-2B48-498B-9E4F-A59B44BEE113}"/>
              </c:ext>
            </c:extLst>
          </c:dPt>
          <c:dLbls>
            <c:dLbl>
              <c:idx val="4"/>
              <c:delete val="1"/>
              <c:extLst>
                <c:ext xmlns:c15="http://schemas.microsoft.com/office/drawing/2012/chart" uri="{CE6537A1-D6FC-4f65-9D91-7224C49458BB}"/>
                <c:ext xmlns:c16="http://schemas.microsoft.com/office/drawing/2014/chart" uri="{C3380CC4-5D6E-409C-BE32-E72D297353CC}">
                  <c16:uniqueId val="{00000009-2B48-498B-9E4F-A59B44BEE113}"/>
                </c:ext>
              </c:extLst>
            </c:dLbl>
            <c:dLbl>
              <c:idx val="5"/>
              <c:delete val="1"/>
              <c:extLst>
                <c:ext xmlns:c15="http://schemas.microsoft.com/office/drawing/2012/chart" uri="{CE6537A1-D6FC-4f65-9D91-7224C49458BB}"/>
                <c:ext xmlns:c16="http://schemas.microsoft.com/office/drawing/2014/chart" uri="{C3380CC4-5D6E-409C-BE32-E72D297353CC}">
                  <c16:uniqueId val="{0000000A-2B48-498B-9E4F-A59B44BEE113}"/>
                </c:ext>
              </c:extLst>
            </c:dLbl>
            <c:spPr>
              <a:noFill/>
              <a:ln>
                <a:noFill/>
              </a:ln>
              <a:effectLst/>
            </c:spPr>
            <c:txPr>
              <a:bodyPr wrap="square" lIns="38100" tIns="19050" rIns="38100" bIns="19050" anchor="ctr">
                <a:spAutoFit/>
              </a:bodyPr>
              <a:lstStyle/>
              <a:p>
                <a:pPr>
                  <a:defRPr sz="14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Arkusz1!$A$2:$A$9</c:f>
              <c:strCache>
                <c:ptCount val="8"/>
                <c:pt idx="0">
                  <c:v>Państwowy Fundusz Rehabilitacji Osób Niepełnosprawnych (PFRON)</c:v>
                </c:pt>
                <c:pt idx="1">
                  <c:v>Ośrodek Pomocy Społecznej (OPS)</c:v>
                </c:pt>
                <c:pt idx="2">
                  <c:v>Urząd m.st. Warszawy, 
Urząd Dzielnicy m.st. Warszawy</c:v>
                </c:pt>
                <c:pt idx="3">
                  <c:v>Organizacje pozarządowe, np. fundacje, stowarzyszenia</c:v>
                </c:pt>
                <c:pt idx="4">
                  <c:v>Warszawskie Centrum Pomocy Rodzinie (WCPR) / Stołeczne Centrum Osób Niepełnosprawnych (SCON)</c:v>
                </c:pt>
                <c:pt idx="5">
                  <c:v>Poradnia Psychologiczno-Pedagogiczna</c:v>
                </c:pt>
                <c:pt idx="6">
                  <c:v>Warszawski Punkt Informacyjno-Koordynacyjny dla Osób 
z Niepełnosprawnościami, tzw. PIKON</c:v>
                </c:pt>
                <c:pt idx="7">
                  <c:v>Inne organizacje, instytucje</c:v>
                </c:pt>
              </c:strCache>
            </c:strRef>
          </c:cat>
          <c:val>
            <c:numRef>
              <c:f>Arkusz1!$D$2:$D$9</c:f>
              <c:numCache>
                <c:formatCode>###0</c:formatCode>
                <c:ptCount val="8"/>
                <c:pt idx="0">
                  <c:v>4.1679236307487519</c:v>
                </c:pt>
                <c:pt idx="1">
                  <c:v>6.8633966470298482</c:v>
                </c:pt>
                <c:pt idx="2">
                  <c:v>2.2902537142722665</c:v>
                </c:pt>
                <c:pt idx="3">
                  <c:v>2.8742642473783775</c:v>
                </c:pt>
                <c:pt idx="4">
                  <c:v>0</c:v>
                </c:pt>
                <c:pt idx="5">
                  <c:v>0</c:v>
                </c:pt>
                <c:pt idx="6">
                  <c:v>0.9142867083462628</c:v>
                </c:pt>
                <c:pt idx="7">
                  <c:v>0.6461339917945299</c:v>
                </c:pt>
              </c:numCache>
            </c:numRef>
          </c:val>
          <c:extLst>
            <c:ext xmlns:c16="http://schemas.microsoft.com/office/drawing/2014/chart" uri="{C3380CC4-5D6E-409C-BE32-E72D297353CC}">
              <c16:uniqueId val="{0000000B-2B48-498B-9E4F-A59B44BEE113}"/>
            </c:ext>
          </c:extLst>
        </c:ser>
        <c:dLbls>
          <c:showLegendKey val="0"/>
          <c:showVal val="1"/>
          <c:showCatName val="0"/>
          <c:showSerName val="0"/>
          <c:showPercent val="0"/>
          <c:showBubbleSize val="0"/>
        </c:dLbls>
        <c:gapWidth val="81"/>
        <c:overlap val="-10"/>
        <c:axId val="329653744"/>
        <c:axId val="329652176"/>
      </c:barChart>
      <c:catAx>
        <c:axId val="329653744"/>
        <c:scaling>
          <c:orientation val="maxMin"/>
        </c:scaling>
        <c:delete val="0"/>
        <c:axPos val="l"/>
        <c:numFmt formatCode="General" sourceLinked="1"/>
        <c:majorTickMark val="out"/>
        <c:minorTickMark val="none"/>
        <c:tickLblPos val="nextTo"/>
        <c:spPr>
          <a:ln w="6350">
            <a:solidFill>
              <a:srgbClr val="000000"/>
            </a:solidFill>
          </a:ln>
        </c:spPr>
        <c:txPr>
          <a:bodyPr/>
          <a:lstStyle/>
          <a:p>
            <a:pPr>
              <a:defRPr sz="1400"/>
            </a:pPr>
            <a:endParaRPr lang="pl-PL"/>
          </a:p>
        </c:txPr>
        <c:crossAx val="329652176"/>
        <c:crosses val="autoZero"/>
        <c:auto val="1"/>
        <c:lblAlgn val="ctr"/>
        <c:lblOffset val="100"/>
        <c:noMultiLvlLbl val="0"/>
      </c:catAx>
      <c:valAx>
        <c:axId val="329652176"/>
        <c:scaling>
          <c:orientation val="minMax"/>
          <c:max val="50"/>
          <c:min val="0"/>
        </c:scaling>
        <c:delete val="1"/>
        <c:axPos val="t"/>
        <c:numFmt formatCode="#,##0" sourceLinked="0"/>
        <c:majorTickMark val="out"/>
        <c:minorTickMark val="none"/>
        <c:tickLblPos val="nextTo"/>
        <c:crossAx val="329653744"/>
        <c:crosses val="autoZero"/>
        <c:crossBetween val="between"/>
        <c:minorUnit val="2.0000000000000004E-2"/>
      </c:valAx>
      <c:spPr>
        <a:noFill/>
        <a:ln>
          <a:noFill/>
        </a:ln>
        <a:effectLst/>
      </c:spPr>
    </c:plotArea>
    <c:legend>
      <c:legendPos val="b"/>
      <c:layout>
        <c:manualLayout>
          <c:xMode val="edge"/>
          <c:yMode val="edge"/>
          <c:x val="0.70896306741372062"/>
          <c:y val="0.50650617573067869"/>
          <c:w val="0.25433445225052098"/>
          <c:h val="0.48687582401741691"/>
        </c:manualLayout>
      </c:layout>
      <c:overlay val="0"/>
      <c:txPr>
        <a:bodyPr/>
        <a:lstStyle/>
        <a:p>
          <a:pPr>
            <a:defRPr sz="1400"/>
          </a:pPr>
          <a:endParaRPr lang="pl-PL"/>
        </a:p>
      </c:txPr>
    </c:legend>
    <c:plotVisOnly val="1"/>
    <c:dispBlanksAs val="gap"/>
    <c:showDLblsOverMax val="0"/>
  </c:chart>
  <c:spPr>
    <a:noFill/>
    <a:ln>
      <a:solidFill>
        <a:schemeClr val="bg1"/>
      </a:solidFill>
    </a:ln>
    <a:effectLst/>
  </c:spPr>
  <c:txPr>
    <a:bodyPr/>
    <a:lstStyle/>
    <a:p>
      <a:pPr>
        <a:defRPr sz="1200">
          <a:solidFill>
            <a:sysClr val="windowText" lastClr="000000"/>
          </a:solidFill>
          <a:latin typeface="Calibri" panose="020F0502020204030204" pitchFamily="34" charset="0"/>
          <a:cs typeface="Calibri" panose="020F0502020204030204" pitchFamily="34" charset="0"/>
        </a:defRPr>
      </a:pPr>
      <a:endParaRPr lang="pl-PL"/>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1861170304289705"/>
          <c:y val="6.3423531461499205E-2"/>
          <c:w val="0.47970734938964465"/>
          <c:h val="0.93595773436540164"/>
        </c:manualLayout>
      </c:layout>
      <c:barChart>
        <c:barDir val="bar"/>
        <c:grouping val="clustered"/>
        <c:varyColors val="0"/>
        <c:ser>
          <c:idx val="0"/>
          <c:order val="0"/>
          <c:tx>
            <c:strRef>
              <c:f>Arkusz1!$B$1</c:f>
              <c:strCache>
                <c:ptCount val="1"/>
                <c:pt idx="0">
                  <c:v>16-44 (n = 158)</c:v>
                </c:pt>
              </c:strCache>
            </c:strRef>
          </c:tx>
          <c:spPr>
            <a:solidFill>
              <a:srgbClr val="00A78E"/>
            </a:solidFill>
            <a:ln w="28575">
              <a:noFill/>
            </a:ln>
            <a:effectLst/>
          </c:spPr>
          <c:invertIfNegative val="0"/>
          <c:dLbls>
            <c:numFmt formatCode="0;[Red]0" sourceLinked="0"/>
            <c:spPr>
              <a:noFill/>
              <a:ln>
                <a:noFill/>
              </a:ln>
              <a:effectLst/>
            </c:spPr>
            <c:txPr>
              <a:bodyPr wrap="square" lIns="38100" tIns="19050" rIns="38100" bIns="19050" anchor="ctr">
                <a:spAutoFit/>
              </a:bodyPr>
              <a:lstStyle/>
              <a:p>
                <a:pPr>
                  <a:defRPr sz="1600">
                    <a:solidFill>
                      <a:sysClr val="windowText" lastClr="000000"/>
                    </a:solidFill>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Arkusz1!$A$2:$A$9</c:f>
              <c:strCache>
                <c:ptCount val="8"/>
                <c:pt idx="0">
                  <c:v>Pomoc finansowa</c:v>
                </c:pt>
                <c:pt idx="1">
                  <c:v>Podstawowe usługi opiekuńcze</c:v>
                </c:pt>
                <c:pt idx="2">
                  <c:v>Terapia usprawniająca</c:v>
                </c:pt>
                <c:pt idx="3">
                  <c:v>Pomoc w formie gotowych posiłków</c:v>
                </c:pt>
                <c:pt idx="4">
                  <c:v>Specjalistyczne usługi opiekuńcze</c:v>
                </c:pt>
                <c:pt idx="5">
                  <c:v>Pomoc rzeczowa</c:v>
                </c:pt>
                <c:pt idx="6">
                  <c:v>Pomoc prawna</c:v>
                </c:pt>
                <c:pt idx="7">
                  <c:v>Środki higieniczne, opatrunkowe</c:v>
                </c:pt>
              </c:strCache>
            </c:strRef>
          </c:cat>
          <c:val>
            <c:numRef>
              <c:f>Arkusz1!$B$2:$B$9</c:f>
              <c:numCache>
                <c:formatCode>###0</c:formatCode>
                <c:ptCount val="8"/>
                <c:pt idx="0">
                  <c:v>30.45981568553205</c:v>
                </c:pt>
                <c:pt idx="1">
                  <c:v>5.4150286760192943</c:v>
                </c:pt>
                <c:pt idx="2">
                  <c:v>14.198388877516955</c:v>
                </c:pt>
                <c:pt idx="3">
                  <c:v>2.3113701634716017</c:v>
                </c:pt>
                <c:pt idx="4">
                  <c:v>3.9294849530600695</c:v>
                </c:pt>
                <c:pt idx="5">
                  <c:v>9.2674903699329825</c:v>
                </c:pt>
                <c:pt idx="6">
                  <c:v>6.7823606133870298</c:v>
                </c:pt>
                <c:pt idx="7">
                  <c:v>5.6012132229161651</c:v>
                </c:pt>
              </c:numCache>
            </c:numRef>
          </c:val>
          <c:extLst>
            <c:ext xmlns:c16="http://schemas.microsoft.com/office/drawing/2014/chart" uri="{C3380CC4-5D6E-409C-BE32-E72D297353CC}">
              <c16:uniqueId val="{00000000-D38E-4F09-849F-91E93B06C00E}"/>
            </c:ext>
          </c:extLst>
        </c:ser>
        <c:ser>
          <c:idx val="1"/>
          <c:order val="1"/>
          <c:tx>
            <c:strRef>
              <c:f>Arkusz1!$C$1</c:f>
              <c:strCache>
                <c:ptCount val="1"/>
                <c:pt idx="0">
                  <c:v>45-64 (n = 359)</c:v>
                </c:pt>
              </c:strCache>
            </c:strRef>
          </c:tx>
          <c:spPr>
            <a:solidFill>
              <a:srgbClr val="0072BC"/>
            </a:solidFill>
            <a:ln w="28575">
              <a:noFill/>
            </a:ln>
          </c:spPr>
          <c:invertIfNegative val="0"/>
          <c:dLbls>
            <c:numFmt formatCode="#,##0" sourceLinked="0"/>
            <c:spPr>
              <a:noFill/>
              <a:ln>
                <a:noFill/>
              </a:ln>
              <a:effectLst/>
            </c:spPr>
            <c:txPr>
              <a:bodyPr wrap="square" lIns="38100" tIns="19050" rIns="38100" bIns="19050" anchor="ctr">
                <a:spAutoFit/>
              </a:bodyPr>
              <a:lstStyle/>
              <a:p>
                <a:pPr>
                  <a:defRPr sz="1600">
                    <a:solidFill>
                      <a:sysClr val="windowText" lastClr="000000"/>
                    </a:solidFill>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Arkusz1!$A$2:$A$9</c:f>
              <c:strCache>
                <c:ptCount val="8"/>
                <c:pt idx="0">
                  <c:v>Pomoc finansowa</c:v>
                </c:pt>
                <c:pt idx="1">
                  <c:v>Podstawowe usługi opiekuńcze</c:v>
                </c:pt>
                <c:pt idx="2">
                  <c:v>Terapia usprawniająca</c:v>
                </c:pt>
                <c:pt idx="3">
                  <c:v>Pomoc w formie gotowych posiłków</c:v>
                </c:pt>
                <c:pt idx="4">
                  <c:v>Specjalistyczne usługi opiekuńcze</c:v>
                </c:pt>
                <c:pt idx="5">
                  <c:v>Pomoc rzeczowa</c:v>
                </c:pt>
                <c:pt idx="6">
                  <c:v>Pomoc prawna</c:v>
                </c:pt>
                <c:pt idx="7">
                  <c:v>Środki higieniczne, opatrunkowe</c:v>
                </c:pt>
              </c:strCache>
            </c:strRef>
          </c:cat>
          <c:val>
            <c:numRef>
              <c:f>Arkusz1!$C$2:$C$9</c:f>
              <c:numCache>
                <c:formatCode>###0</c:formatCode>
                <c:ptCount val="8"/>
                <c:pt idx="0">
                  <c:v>26.210974137596292</c:v>
                </c:pt>
                <c:pt idx="1">
                  <c:v>10.531932413094824</c:v>
                </c:pt>
                <c:pt idx="2">
                  <c:v>8.3818849837143041</c:v>
                </c:pt>
                <c:pt idx="3">
                  <c:v>4.5868963671662124</c:v>
                </c:pt>
                <c:pt idx="4">
                  <c:v>3.6326102977355341</c:v>
                </c:pt>
                <c:pt idx="5">
                  <c:v>4.5562666685746693</c:v>
                </c:pt>
                <c:pt idx="6">
                  <c:v>3.7449020512785167</c:v>
                </c:pt>
                <c:pt idx="7">
                  <c:v>2.2794989726667763</c:v>
                </c:pt>
              </c:numCache>
            </c:numRef>
          </c:val>
          <c:extLst>
            <c:ext xmlns:c16="http://schemas.microsoft.com/office/drawing/2014/chart" uri="{C3380CC4-5D6E-409C-BE32-E72D297353CC}">
              <c16:uniqueId val="{00000001-D38E-4F09-849F-91E93B06C00E}"/>
            </c:ext>
          </c:extLst>
        </c:ser>
        <c:ser>
          <c:idx val="2"/>
          <c:order val="2"/>
          <c:tx>
            <c:strRef>
              <c:f>Arkusz1!$D$1</c:f>
              <c:strCache>
                <c:ptCount val="1"/>
                <c:pt idx="0">
                  <c:v>powyżej 64 (n =833)</c:v>
                </c:pt>
              </c:strCache>
            </c:strRef>
          </c:tx>
          <c:spPr>
            <a:solidFill>
              <a:srgbClr val="FF9900"/>
            </a:solidFill>
            <a:ln w="28575">
              <a:noFill/>
            </a:ln>
          </c:spPr>
          <c:invertIfNegative val="0"/>
          <c:dLbls>
            <c:spPr>
              <a:noFill/>
              <a:ln>
                <a:noFill/>
              </a:ln>
              <a:effectLst/>
            </c:spPr>
            <c:txPr>
              <a:bodyPr wrap="square" lIns="38100" tIns="19050" rIns="38100" bIns="19050" anchor="ctr">
                <a:spAutoFit/>
              </a:bodyPr>
              <a:lstStyle/>
              <a:p>
                <a:pPr>
                  <a:defRPr sz="1600">
                    <a:solidFill>
                      <a:sysClr val="windowText" lastClr="000000"/>
                    </a:solidFill>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Arkusz1!$A$2:$A$9</c:f>
              <c:strCache>
                <c:ptCount val="8"/>
                <c:pt idx="0">
                  <c:v>Pomoc finansowa</c:v>
                </c:pt>
                <c:pt idx="1">
                  <c:v>Podstawowe usługi opiekuńcze</c:v>
                </c:pt>
                <c:pt idx="2">
                  <c:v>Terapia usprawniająca</c:v>
                </c:pt>
                <c:pt idx="3">
                  <c:v>Pomoc w formie gotowych posiłków</c:v>
                </c:pt>
                <c:pt idx="4">
                  <c:v>Specjalistyczne usługi opiekuńcze</c:v>
                </c:pt>
                <c:pt idx="5">
                  <c:v>Pomoc rzeczowa</c:v>
                </c:pt>
                <c:pt idx="6">
                  <c:v>Pomoc prawna</c:v>
                </c:pt>
                <c:pt idx="7">
                  <c:v>Środki higieniczne, opatrunkowe</c:v>
                </c:pt>
              </c:strCache>
            </c:strRef>
          </c:cat>
          <c:val>
            <c:numRef>
              <c:f>Arkusz1!$D$2:$D$9</c:f>
              <c:numCache>
                <c:formatCode>###0</c:formatCode>
                <c:ptCount val="8"/>
                <c:pt idx="0">
                  <c:v>25</c:v>
                </c:pt>
                <c:pt idx="1">
                  <c:v>20.733812078727578</c:v>
                </c:pt>
                <c:pt idx="2">
                  <c:v>7.2343984872680025</c:v>
                </c:pt>
                <c:pt idx="3">
                  <c:v>9</c:v>
                </c:pt>
                <c:pt idx="4">
                  <c:v>7.9086623682056159</c:v>
                </c:pt>
                <c:pt idx="5">
                  <c:v>5</c:v>
                </c:pt>
                <c:pt idx="6">
                  <c:v>3.4897580806503661</c:v>
                </c:pt>
                <c:pt idx="7">
                  <c:v>3.0271994462253615</c:v>
                </c:pt>
              </c:numCache>
            </c:numRef>
          </c:val>
          <c:extLst>
            <c:ext xmlns:c16="http://schemas.microsoft.com/office/drawing/2014/chart" uri="{C3380CC4-5D6E-409C-BE32-E72D297353CC}">
              <c16:uniqueId val="{00000002-D38E-4F09-849F-91E93B06C00E}"/>
            </c:ext>
          </c:extLst>
        </c:ser>
        <c:dLbls>
          <c:showLegendKey val="0"/>
          <c:showVal val="1"/>
          <c:showCatName val="0"/>
          <c:showSerName val="0"/>
          <c:showPercent val="0"/>
          <c:showBubbleSize val="0"/>
        </c:dLbls>
        <c:gapWidth val="40"/>
        <c:axId val="265784704"/>
        <c:axId val="265852032"/>
      </c:barChart>
      <c:catAx>
        <c:axId val="265784704"/>
        <c:scaling>
          <c:orientation val="maxMin"/>
        </c:scaling>
        <c:delete val="0"/>
        <c:axPos val="l"/>
        <c:numFmt formatCode="General" sourceLinked="1"/>
        <c:majorTickMark val="out"/>
        <c:minorTickMark val="none"/>
        <c:tickLblPos val="nextTo"/>
        <c:spPr>
          <a:ln w="6350">
            <a:solidFill>
              <a:srgbClr val="000000"/>
            </a:solidFill>
          </a:ln>
        </c:spPr>
        <c:txPr>
          <a:bodyPr/>
          <a:lstStyle/>
          <a:p>
            <a:pPr>
              <a:defRPr sz="1600" baseline="0">
                <a:solidFill>
                  <a:sysClr val="windowText" lastClr="000000"/>
                </a:solidFill>
              </a:defRPr>
            </a:pPr>
            <a:endParaRPr lang="pl-PL"/>
          </a:p>
        </c:txPr>
        <c:crossAx val="265852032"/>
        <c:crosses val="autoZero"/>
        <c:auto val="1"/>
        <c:lblAlgn val="ctr"/>
        <c:lblOffset val="100"/>
        <c:noMultiLvlLbl val="0"/>
      </c:catAx>
      <c:valAx>
        <c:axId val="265852032"/>
        <c:scaling>
          <c:orientation val="minMax"/>
          <c:max val="100"/>
          <c:min val="0"/>
        </c:scaling>
        <c:delete val="1"/>
        <c:axPos val="t"/>
        <c:numFmt formatCode="#,##0" sourceLinked="0"/>
        <c:majorTickMark val="out"/>
        <c:minorTickMark val="none"/>
        <c:tickLblPos val="none"/>
        <c:crossAx val="265784704"/>
        <c:crosses val="autoZero"/>
        <c:crossBetween val="between"/>
        <c:minorUnit val="2.0000000000000011E-2"/>
      </c:valAx>
      <c:spPr>
        <a:noFill/>
        <a:ln>
          <a:noFill/>
        </a:ln>
        <a:effectLst/>
      </c:spPr>
    </c:plotArea>
    <c:legend>
      <c:legendPos val="b"/>
      <c:layout>
        <c:manualLayout>
          <c:xMode val="edge"/>
          <c:yMode val="edge"/>
          <c:x val="0.61290021558820174"/>
          <c:y val="0.53684593766296729"/>
          <c:w val="0.29583830388505539"/>
          <c:h val="0.39333711584186154"/>
        </c:manualLayout>
      </c:layout>
      <c:overlay val="0"/>
      <c:txPr>
        <a:bodyPr/>
        <a:lstStyle/>
        <a:p>
          <a:pPr>
            <a:defRPr sz="1600">
              <a:solidFill>
                <a:sysClr val="windowText" lastClr="000000"/>
              </a:solidFill>
            </a:defRPr>
          </a:pPr>
          <a:endParaRPr lang="pl-PL"/>
        </a:p>
      </c:txPr>
    </c:legend>
    <c:plotVisOnly val="1"/>
    <c:dispBlanksAs val="gap"/>
    <c:showDLblsOverMax val="0"/>
  </c:chart>
  <c:spPr>
    <a:noFill/>
    <a:ln>
      <a:solidFill>
        <a:schemeClr val="bg1"/>
      </a:solidFill>
    </a:ln>
    <a:effectLst/>
  </c:spPr>
  <c:txPr>
    <a:bodyPr/>
    <a:lstStyle/>
    <a:p>
      <a:pPr>
        <a:defRPr sz="1200">
          <a:solidFill>
            <a:schemeClr val="tx1">
              <a:lumMod val="50000"/>
            </a:schemeClr>
          </a:solidFill>
          <a:latin typeface="Calibri" panose="020F0502020204030204" pitchFamily="34" charset="0"/>
          <a:cs typeface="Calibri" panose="020F0502020204030204" pitchFamily="34" charset="0"/>
        </a:defRPr>
      </a:pPr>
      <a:endParaRPr lang="pl-PL"/>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8817375453155045"/>
          <c:y val="6.1345346499143208E-2"/>
          <c:w val="0.61182616874244111"/>
          <c:h val="0.93595773436540164"/>
        </c:manualLayout>
      </c:layout>
      <c:barChart>
        <c:barDir val="bar"/>
        <c:grouping val="clustered"/>
        <c:varyColors val="0"/>
        <c:ser>
          <c:idx val="0"/>
          <c:order val="0"/>
          <c:tx>
            <c:strRef>
              <c:f>Arkusz1!$B$1</c:f>
              <c:strCache>
                <c:ptCount val="1"/>
                <c:pt idx="0">
                  <c:v>poniżej 16 r.ż.</c:v>
                </c:pt>
              </c:strCache>
            </c:strRef>
          </c:tx>
          <c:spPr>
            <a:pattFill prst="pct90">
              <a:fgClr>
                <a:srgbClr val="FF9900"/>
              </a:fgClr>
              <a:bgClr>
                <a:srgbClr val="000000"/>
              </a:bgClr>
            </a:pattFill>
            <a:ln w="6350">
              <a:solidFill>
                <a:sysClr val="window" lastClr="FFFFFF"/>
              </a:solidFill>
            </a:ln>
            <a:effectLst/>
          </c:spPr>
          <c:invertIfNegative val="0"/>
          <c:dLbls>
            <c:numFmt formatCode="0;[Red]0" sourceLinked="0"/>
            <c:spPr>
              <a:noFill/>
              <a:ln>
                <a:noFill/>
              </a:ln>
              <a:effectLst/>
            </c:spPr>
            <c:txPr>
              <a:bodyPr wrap="square" lIns="38100" tIns="19050" rIns="38100" bIns="19050" anchor="ctr">
                <a:spAutoFit/>
              </a:bodyPr>
              <a:lstStyle/>
              <a:p>
                <a:pPr>
                  <a:defRPr sz="1800"/>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Arkusz1!$A$2:$A$10</c:f>
              <c:strCache>
                <c:ptCount val="8"/>
                <c:pt idx="0">
                  <c:v>Terapia usprawniająca</c:v>
                </c:pt>
                <c:pt idx="1">
                  <c:v>Pomoc finansowa</c:v>
                </c:pt>
                <c:pt idx="2">
                  <c:v>Pomoc w formie gotowych posiłków</c:v>
                </c:pt>
                <c:pt idx="3">
                  <c:v>Specjalistyczne usługi opiekuńcze</c:v>
                </c:pt>
                <c:pt idx="4">
                  <c:v>Środki higieniczne, opatrunkowe</c:v>
                </c:pt>
                <c:pt idx="5">
                  <c:v>Podstawowe usługi opiekuńcze</c:v>
                </c:pt>
                <c:pt idx="6">
                  <c:v>Pomoc rzeczowa</c:v>
                </c:pt>
                <c:pt idx="7">
                  <c:v>Pomoc prawna</c:v>
                </c:pt>
              </c:strCache>
            </c:strRef>
          </c:cat>
          <c:val>
            <c:numRef>
              <c:f>Arkusz1!$B$2:$B$10</c:f>
              <c:numCache>
                <c:formatCode>###0</c:formatCode>
                <c:ptCount val="8"/>
                <c:pt idx="0">
                  <c:v>32.231942599875488</c:v>
                </c:pt>
                <c:pt idx="1">
                  <c:v>20.738065876016833</c:v>
                </c:pt>
                <c:pt idx="2">
                  <c:v>8.3302202652930735</c:v>
                </c:pt>
                <c:pt idx="3">
                  <c:v>6.6496214462784158</c:v>
                </c:pt>
                <c:pt idx="4">
                  <c:v>6.573636725543901</c:v>
                </c:pt>
                <c:pt idx="5">
                  <c:v>4.2995690526048165</c:v>
                </c:pt>
                <c:pt idx="6">
                  <c:v>3.9588570097950835</c:v>
                </c:pt>
                <c:pt idx="7">
                  <c:v>2.8835713111650452</c:v>
                </c:pt>
              </c:numCache>
            </c:numRef>
          </c:val>
          <c:extLst>
            <c:ext xmlns:c16="http://schemas.microsoft.com/office/drawing/2014/chart" uri="{C3380CC4-5D6E-409C-BE32-E72D297353CC}">
              <c16:uniqueId val="{00000001-7278-45B8-8677-8D86BBE683B2}"/>
            </c:ext>
          </c:extLst>
        </c:ser>
        <c:dLbls>
          <c:showLegendKey val="0"/>
          <c:showVal val="1"/>
          <c:showCatName val="0"/>
          <c:showSerName val="0"/>
          <c:showPercent val="0"/>
          <c:showBubbleSize val="0"/>
        </c:dLbls>
        <c:gapWidth val="40"/>
        <c:axId val="265800320"/>
        <c:axId val="265945472"/>
      </c:barChart>
      <c:catAx>
        <c:axId val="265800320"/>
        <c:scaling>
          <c:orientation val="maxMin"/>
        </c:scaling>
        <c:delete val="0"/>
        <c:axPos val="l"/>
        <c:numFmt formatCode="General" sourceLinked="1"/>
        <c:majorTickMark val="out"/>
        <c:minorTickMark val="none"/>
        <c:tickLblPos val="nextTo"/>
        <c:spPr>
          <a:ln w="6350">
            <a:solidFill>
              <a:srgbClr val="000000"/>
            </a:solidFill>
          </a:ln>
        </c:spPr>
        <c:txPr>
          <a:bodyPr/>
          <a:lstStyle/>
          <a:p>
            <a:pPr>
              <a:defRPr sz="1600" baseline="0"/>
            </a:pPr>
            <a:endParaRPr lang="pl-PL"/>
          </a:p>
        </c:txPr>
        <c:crossAx val="265945472"/>
        <c:crosses val="autoZero"/>
        <c:auto val="1"/>
        <c:lblAlgn val="ctr"/>
        <c:lblOffset val="100"/>
        <c:noMultiLvlLbl val="0"/>
      </c:catAx>
      <c:valAx>
        <c:axId val="265945472"/>
        <c:scaling>
          <c:orientation val="minMax"/>
          <c:max val="50"/>
          <c:min val="0"/>
        </c:scaling>
        <c:delete val="1"/>
        <c:axPos val="t"/>
        <c:numFmt formatCode="#,##0" sourceLinked="0"/>
        <c:majorTickMark val="out"/>
        <c:minorTickMark val="none"/>
        <c:tickLblPos val="none"/>
        <c:crossAx val="265800320"/>
        <c:crosses val="autoZero"/>
        <c:crossBetween val="between"/>
        <c:minorUnit val="2.0000000000000011E-2"/>
      </c:valAx>
      <c:spPr>
        <a:noFill/>
        <a:ln>
          <a:noFill/>
        </a:ln>
        <a:effectLst/>
      </c:spPr>
    </c:plotArea>
    <c:plotVisOnly val="1"/>
    <c:dispBlanksAs val="gap"/>
    <c:showDLblsOverMax val="0"/>
  </c:chart>
  <c:spPr>
    <a:noFill/>
    <a:ln>
      <a:noFill/>
    </a:ln>
    <a:effectLst/>
  </c:spPr>
  <c:txPr>
    <a:bodyPr/>
    <a:lstStyle/>
    <a:p>
      <a:pPr>
        <a:defRPr sz="1200">
          <a:solidFill>
            <a:sysClr val="windowText" lastClr="000000"/>
          </a:solidFill>
          <a:latin typeface="Calibri" panose="020F0502020204030204" pitchFamily="34" charset="0"/>
          <a:cs typeface="Calibri" panose="020F0502020204030204" pitchFamily="34" charset="0"/>
        </a:defRPr>
      </a:pPr>
      <a:endParaRPr lang="pl-PL"/>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2029265061035568"/>
          <c:y val="5.6575916756405374E-3"/>
          <c:w val="0.47131856142628648"/>
          <c:h val="0.93595773436540164"/>
        </c:manualLayout>
      </c:layout>
      <c:barChart>
        <c:barDir val="bar"/>
        <c:grouping val="clustered"/>
        <c:varyColors val="0"/>
        <c:ser>
          <c:idx val="0"/>
          <c:order val="0"/>
          <c:tx>
            <c:strRef>
              <c:f>Arkusz1!$B$1</c:f>
              <c:strCache>
                <c:ptCount val="1"/>
                <c:pt idx="0">
                  <c:v>16–44 lata (n = 158)</c:v>
                </c:pt>
              </c:strCache>
            </c:strRef>
          </c:tx>
          <c:spPr>
            <a:solidFill>
              <a:srgbClr val="00A78E"/>
            </a:solidFill>
            <a:ln w="28575">
              <a:solidFill>
                <a:sysClr val="window" lastClr="FFFFFF"/>
              </a:solidFill>
            </a:ln>
            <a:effectLst/>
          </c:spPr>
          <c:invertIfNegative val="0"/>
          <c:dLbls>
            <c:numFmt formatCode="0;[Red]0" sourceLinked="0"/>
            <c:spPr>
              <a:noFill/>
              <a:ln>
                <a:noFill/>
              </a:ln>
              <a:effectLst/>
            </c:spPr>
            <c:txPr>
              <a:bodyPr wrap="square" lIns="38100" tIns="19050" rIns="38100" bIns="19050" anchor="ctr">
                <a:spAutoFit/>
              </a:bodyPr>
              <a:lstStyle/>
              <a:p>
                <a:pPr>
                  <a:defRPr sz="1400">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Arkusz1!$A$2:$A$10</c:f>
              <c:strCache>
                <c:ptCount val="9"/>
                <c:pt idx="0">
                  <c:v>Miejsca spotkań i zajęcia służące zagospodarowaniu wolnego czasu</c:v>
                </c:pt>
                <c:pt idx="1">
                  <c:v>Dzienne ośrodki z zapewnioną odpowiednią opieką i aktywizacją</c:v>
                </c:pt>
                <c:pt idx="2">
                  <c:v>Dostęp do warsztatów terapii zajęciowej</c:v>
                </c:pt>
                <c:pt idx="3">
                  <c:v>Towarzystwo np. w domu, na spacerze</c:v>
                </c:pt>
                <c:pt idx="4">
                  <c:v>Pomoc w nawiązaniu kontaktu z innymi osobami znajdującymi się w podobnej sytuacji</c:v>
                </c:pt>
                <c:pt idx="5">
                  <c:v>Dzienne, czasowe ośrodki z zapewnioną odpowiednią opieką</c:v>
                </c:pt>
                <c:pt idx="6">
                  <c:v>Całodobowe, czasowe ośrodki z zapewnioną odpowiednią opieką</c:v>
                </c:pt>
                <c:pt idx="7">
                  <c:v>Całodobowe ośrodki z zapewnioną odpowiednią opieką i aktywizacją</c:v>
                </c:pt>
                <c:pt idx="8">
                  <c:v>Opieka, wsparcie umożliwiające samodzielne zamieszkiwanie</c:v>
                </c:pt>
              </c:strCache>
            </c:strRef>
          </c:cat>
          <c:val>
            <c:numRef>
              <c:f>Arkusz1!$B$2:$B$10</c:f>
              <c:numCache>
                <c:formatCode>###0</c:formatCode>
                <c:ptCount val="9"/>
                <c:pt idx="0">
                  <c:v>13.47846644701386</c:v>
                </c:pt>
                <c:pt idx="1">
                  <c:v>9.1469092969533854</c:v>
                </c:pt>
                <c:pt idx="2">
                  <c:v>13.799332707312859</c:v>
                </c:pt>
                <c:pt idx="3">
                  <c:v>2.3339799403274282</c:v>
                </c:pt>
                <c:pt idx="4">
                  <c:v>13.682255319342163</c:v>
                </c:pt>
                <c:pt idx="5">
                  <c:v>2.0620234671131921</c:v>
                </c:pt>
                <c:pt idx="6">
                  <c:v>2.6379140376882546</c:v>
                </c:pt>
                <c:pt idx="7">
                  <c:v>2.0096878911340155</c:v>
                </c:pt>
                <c:pt idx="8">
                  <c:v>3.3008720971123342</c:v>
                </c:pt>
              </c:numCache>
            </c:numRef>
          </c:val>
          <c:extLst>
            <c:ext xmlns:c16="http://schemas.microsoft.com/office/drawing/2014/chart" uri="{C3380CC4-5D6E-409C-BE32-E72D297353CC}">
              <c16:uniqueId val="{00000000-A20E-4D57-82BE-794056BA3ECF}"/>
            </c:ext>
          </c:extLst>
        </c:ser>
        <c:ser>
          <c:idx val="1"/>
          <c:order val="1"/>
          <c:tx>
            <c:strRef>
              <c:f>Arkusz1!$C$1</c:f>
              <c:strCache>
                <c:ptCount val="1"/>
                <c:pt idx="0">
                  <c:v>45–64 lata (n = 359)</c:v>
                </c:pt>
              </c:strCache>
            </c:strRef>
          </c:tx>
          <c:spPr>
            <a:solidFill>
              <a:srgbClr val="0072BC"/>
            </a:solidFill>
            <a:ln w="28575">
              <a:solidFill>
                <a:sysClr val="window" lastClr="FFFFFF"/>
              </a:solidFill>
            </a:ln>
          </c:spPr>
          <c:invertIfNegative val="0"/>
          <c:dLbls>
            <c:numFmt formatCode="#,##0" sourceLinked="0"/>
            <c:spPr>
              <a:noFill/>
              <a:ln>
                <a:noFill/>
              </a:ln>
              <a:effectLst/>
            </c:spPr>
            <c:txPr>
              <a:bodyPr wrap="square" lIns="38100" tIns="19050" rIns="38100" bIns="19050" anchor="ctr">
                <a:spAutoFit/>
              </a:bodyPr>
              <a:lstStyle/>
              <a:p>
                <a:pPr>
                  <a:defRPr sz="1400">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Arkusz1!$A$2:$A$10</c:f>
              <c:strCache>
                <c:ptCount val="9"/>
                <c:pt idx="0">
                  <c:v>Miejsca spotkań i zajęcia służące zagospodarowaniu wolnego czasu</c:v>
                </c:pt>
                <c:pt idx="1">
                  <c:v>Dzienne ośrodki z zapewnioną odpowiednią opieką i aktywizacją</c:v>
                </c:pt>
                <c:pt idx="2">
                  <c:v>Dostęp do warsztatów terapii zajęciowej</c:v>
                </c:pt>
                <c:pt idx="3">
                  <c:v>Towarzystwo np. w domu, na spacerze</c:v>
                </c:pt>
                <c:pt idx="4">
                  <c:v>Pomoc w nawiązaniu kontaktu z innymi osobami znajdującymi się w podobnej sytuacji</c:v>
                </c:pt>
                <c:pt idx="5">
                  <c:v>Dzienne, czasowe ośrodki z zapewnioną odpowiednią opieką</c:v>
                </c:pt>
                <c:pt idx="6">
                  <c:v>Całodobowe, czasowe ośrodki z zapewnioną odpowiednią opieką</c:v>
                </c:pt>
                <c:pt idx="7">
                  <c:v>Całodobowe ośrodki z zapewnioną odpowiednią opieką i aktywizacją</c:v>
                </c:pt>
                <c:pt idx="8">
                  <c:v>Opieka, wsparcie umożliwiające samodzielne zamieszkiwanie</c:v>
                </c:pt>
              </c:strCache>
            </c:strRef>
          </c:cat>
          <c:val>
            <c:numRef>
              <c:f>Arkusz1!$C$2:$C$10</c:f>
              <c:numCache>
                <c:formatCode>###0</c:formatCode>
                <c:ptCount val="9"/>
                <c:pt idx="0">
                  <c:v>8.985119927314134</c:v>
                </c:pt>
                <c:pt idx="1">
                  <c:v>5.6298478725530297</c:v>
                </c:pt>
                <c:pt idx="2">
                  <c:v>4.6683592919057562</c:v>
                </c:pt>
                <c:pt idx="3">
                  <c:v>2.4947905351320108</c:v>
                </c:pt>
                <c:pt idx="4">
                  <c:v>6.8930810141276426</c:v>
                </c:pt>
                <c:pt idx="5">
                  <c:v>7.3036556515310727</c:v>
                </c:pt>
                <c:pt idx="6">
                  <c:v>5.9916226679722033</c:v>
                </c:pt>
                <c:pt idx="7">
                  <c:v>3.1483188420020793</c:v>
                </c:pt>
                <c:pt idx="8">
                  <c:v>4.3298363220443452</c:v>
                </c:pt>
              </c:numCache>
            </c:numRef>
          </c:val>
          <c:extLst>
            <c:ext xmlns:c16="http://schemas.microsoft.com/office/drawing/2014/chart" uri="{C3380CC4-5D6E-409C-BE32-E72D297353CC}">
              <c16:uniqueId val="{00000001-A20E-4D57-82BE-794056BA3ECF}"/>
            </c:ext>
          </c:extLst>
        </c:ser>
        <c:ser>
          <c:idx val="2"/>
          <c:order val="2"/>
          <c:tx>
            <c:strRef>
              <c:f>Arkusz1!$D$1</c:f>
              <c:strCache>
                <c:ptCount val="1"/>
                <c:pt idx="0">
                  <c:v>powyżej 64 lat (n = 833)</c:v>
                </c:pt>
              </c:strCache>
            </c:strRef>
          </c:tx>
          <c:spPr>
            <a:solidFill>
              <a:srgbClr val="FF9900"/>
            </a:solidFill>
            <a:ln w="28575">
              <a:solidFill>
                <a:srgbClr val="FFFFFF"/>
              </a:solidFill>
            </a:ln>
          </c:spPr>
          <c:invertIfNegative val="0"/>
          <c:dLbls>
            <c:spPr>
              <a:noFill/>
              <a:ln>
                <a:noFill/>
              </a:ln>
              <a:effectLst/>
            </c:spPr>
            <c:txPr>
              <a:bodyPr wrap="square" lIns="38100" tIns="19050" rIns="38100" bIns="19050" anchor="ctr">
                <a:spAutoFit/>
              </a:bodyPr>
              <a:lstStyle/>
              <a:p>
                <a:pPr>
                  <a:defRPr sz="1400">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Arkusz1!$A$2:$A$10</c:f>
              <c:strCache>
                <c:ptCount val="9"/>
                <c:pt idx="0">
                  <c:v>Miejsca spotkań i zajęcia służące zagospodarowaniu wolnego czasu</c:v>
                </c:pt>
                <c:pt idx="1">
                  <c:v>Dzienne ośrodki z zapewnioną odpowiednią opieką i aktywizacją</c:v>
                </c:pt>
                <c:pt idx="2">
                  <c:v>Dostęp do warsztatów terapii zajęciowej</c:v>
                </c:pt>
                <c:pt idx="3">
                  <c:v>Towarzystwo np. w domu, na spacerze</c:v>
                </c:pt>
                <c:pt idx="4">
                  <c:v>Pomoc w nawiązaniu kontaktu z innymi osobami znajdującymi się w podobnej sytuacji</c:v>
                </c:pt>
                <c:pt idx="5">
                  <c:v>Dzienne, czasowe ośrodki z zapewnioną odpowiednią opieką</c:v>
                </c:pt>
                <c:pt idx="6">
                  <c:v>Całodobowe, czasowe ośrodki z zapewnioną odpowiednią opieką</c:v>
                </c:pt>
                <c:pt idx="7">
                  <c:v>Całodobowe ośrodki z zapewnioną odpowiednią opieką i aktywizacją</c:v>
                </c:pt>
                <c:pt idx="8">
                  <c:v>Opieka, wsparcie umożliwiające samodzielne zamieszkiwanie</c:v>
                </c:pt>
              </c:strCache>
            </c:strRef>
          </c:cat>
          <c:val>
            <c:numRef>
              <c:f>Arkusz1!$D$2:$D$10</c:f>
              <c:numCache>
                <c:formatCode>###0</c:formatCode>
                <c:ptCount val="9"/>
                <c:pt idx="0">
                  <c:v>14</c:v>
                </c:pt>
                <c:pt idx="1">
                  <c:v>8</c:v>
                </c:pt>
                <c:pt idx="2">
                  <c:v>7</c:v>
                </c:pt>
                <c:pt idx="3">
                  <c:v>8.5449811509680593</c:v>
                </c:pt>
                <c:pt idx="4">
                  <c:v>3.4475165528526266</c:v>
                </c:pt>
                <c:pt idx="5">
                  <c:v>5</c:v>
                </c:pt>
                <c:pt idx="6">
                  <c:v>4</c:v>
                </c:pt>
                <c:pt idx="7">
                  <c:v>5</c:v>
                </c:pt>
                <c:pt idx="8">
                  <c:v>4</c:v>
                </c:pt>
              </c:numCache>
            </c:numRef>
          </c:val>
          <c:extLst>
            <c:ext xmlns:c16="http://schemas.microsoft.com/office/drawing/2014/chart" uri="{C3380CC4-5D6E-409C-BE32-E72D297353CC}">
              <c16:uniqueId val="{00000002-A20E-4D57-82BE-794056BA3ECF}"/>
            </c:ext>
          </c:extLst>
        </c:ser>
        <c:dLbls>
          <c:showLegendKey val="0"/>
          <c:showVal val="1"/>
          <c:showCatName val="0"/>
          <c:showSerName val="0"/>
          <c:showPercent val="0"/>
          <c:showBubbleSize val="0"/>
        </c:dLbls>
        <c:gapWidth val="81"/>
        <c:overlap val="-10"/>
        <c:axId val="266749440"/>
        <c:axId val="266750976"/>
      </c:barChart>
      <c:catAx>
        <c:axId val="266749440"/>
        <c:scaling>
          <c:orientation val="maxMin"/>
        </c:scaling>
        <c:delete val="0"/>
        <c:axPos val="l"/>
        <c:numFmt formatCode="General" sourceLinked="1"/>
        <c:majorTickMark val="out"/>
        <c:minorTickMark val="none"/>
        <c:tickLblPos val="nextTo"/>
        <c:spPr>
          <a:ln w="6350">
            <a:solidFill>
              <a:srgbClr val="000000"/>
            </a:solidFill>
          </a:ln>
        </c:spPr>
        <c:txPr>
          <a:bodyPr/>
          <a:lstStyle/>
          <a:p>
            <a:pPr>
              <a:defRPr sz="1400">
                <a:solidFill>
                  <a:srgbClr val="000000"/>
                </a:solidFill>
                <a:latin typeface="Calibri" panose="020F0502020204030204" pitchFamily="34" charset="0"/>
                <a:cs typeface="Calibri" panose="020F0502020204030204" pitchFamily="34" charset="0"/>
              </a:defRPr>
            </a:pPr>
            <a:endParaRPr lang="pl-PL"/>
          </a:p>
        </c:txPr>
        <c:crossAx val="266750976"/>
        <c:crosses val="autoZero"/>
        <c:auto val="1"/>
        <c:lblAlgn val="ctr"/>
        <c:lblOffset val="100"/>
        <c:noMultiLvlLbl val="0"/>
      </c:catAx>
      <c:valAx>
        <c:axId val="266750976"/>
        <c:scaling>
          <c:orientation val="minMax"/>
          <c:max val="100"/>
          <c:min val="0"/>
        </c:scaling>
        <c:delete val="1"/>
        <c:axPos val="t"/>
        <c:numFmt formatCode="#,##0" sourceLinked="0"/>
        <c:majorTickMark val="out"/>
        <c:minorTickMark val="none"/>
        <c:tickLblPos val="none"/>
        <c:crossAx val="266749440"/>
        <c:crosses val="autoZero"/>
        <c:crossBetween val="between"/>
        <c:minorUnit val="2.0000000000000011E-2"/>
      </c:valAx>
      <c:spPr>
        <a:noFill/>
        <a:ln>
          <a:noFill/>
        </a:ln>
        <a:effectLst/>
      </c:spPr>
    </c:plotArea>
    <c:legend>
      <c:legendPos val="b"/>
      <c:layout>
        <c:manualLayout>
          <c:xMode val="edge"/>
          <c:yMode val="edge"/>
          <c:x val="0.6654322601353756"/>
          <c:y val="0.71490688684356385"/>
          <c:w val="0.30214214923071581"/>
          <c:h val="0.26270761296818046"/>
        </c:manualLayout>
      </c:layout>
      <c:overlay val="0"/>
      <c:txPr>
        <a:bodyPr/>
        <a:lstStyle/>
        <a:p>
          <a:pPr>
            <a:defRPr sz="1400">
              <a:solidFill>
                <a:srgbClr val="000000"/>
              </a:solidFill>
              <a:latin typeface="Calibri" panose="020F0502020204030204" pitchFamily="34" charset="0"/>
              <a:cs typeface="Calibri" panose="020F0502020204030204" pitchFamily="34" charset="0"/>
            </a:defRPr>
          </a:pPr>
          <a:endParaRPr lang="pl-PL"/>
        </a:p>
      </c:txPr>
    </c:legend>
    <c:plotVisOnly val="1"/>
    <c:dispBlanksAs val="gap"/>
    <c:showDLblsOverMax val="0"/>
  </c:chart>
  <c:spPr>
    <a:noFill/>
    <a:ln>
      <a:noFill/>
    </a:ln>
    <a:effectLst/>
  </c:spPr>
  <c:txPr>
    <a:bodyPr/>
    <a:lstStyle/>
    <a:p>
      <a:pPr>
        <a:defRPr sz="900"/>
      </a:pPr>
      <a:endParaRPr lang="pl-PL"/>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0043491502891158"/>
          <c:y val="1.0622606131508517E-2"/>
          <c:w val="0.49013493555565635"/>
          <c:h val="0.93595773436540164"/>
        </c:manualLayout>
      </c:layout>
      <c:barChart>
        <c:barDir val="bar"/>
        <c:grouping val="clustered"/>
        <c:varyColors val="0"/>
        <c:ser>
          <c:idx val="0"/>
          <c:order val="0"/>
          <c:tx>
            <c:strRef>
              <c:f>Arkusz1!$B$1</c:f>
              <c:strCache>
                <c:ptCount val="1"/>
                <c:pt idx="0">
                  <c:v>16+</c:v>
                </c:pt>
              </c:strCache>
            </c:strRef>
          </c:tx>
          <c:spPr>
            <a:pattFill prst="pct90">
              <a:fgClr>
                <a:srgbClr val="FF9900"/>
              </a:fgClr>
              <a:bgClr>
                <a:srgbClr val="000000"/>
              </a:bgClr>
            </a:pattFill>
            <a:ln w="0">
              <a:solidFill>
                <a:sysClr val="window" lastClr="FFFFFF">
                  <a:alpha val="90000"/>
                </a:sysClr>
              </a:solidFill>
            </a:ln>
            <a:effectLst/>
          </c:spPr>
          <c:invertIfNegative val="0"/>
          <c:dLbls>
            <c:numFmt formatCode="0;[Red]0" sourceLinked="0"/>
            <c:spPr>
              <a:noFill/>
              <a:ln>
                <a:noFill/>
              </a:ln>
              <a:effectLst/>
            </c:spPr>
            <c:txPr>
              <a:bodyPr wrap="square" lIns="38100" tIns="19050" rIns="38100" bIns="19050" anchor="ctr">
                <a:spAutoFit/>
              </a:bodyPr>
              <a:lstStyle/>
              <a:p>
                <a:pPr>
                  <a:defRPr sz="1800">
                    <a:solidFill>
                      <a:srgbClr val="000000"/>
                    </a:solidFill>
                    <a:latin typeface="Calibri" panose="020F0502020204030204" pitchFamily="34" charset="0"/>
                    <a:cs typeface="Calibri" panose="020F050202020403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Arkusz1!$A$2:$A$5</c:f>
              <c:strCache>
                <c:ptCount val="3"/>
                <c:pt idx="0">
                  <c:v>Miejsca spotkań i zajęcia służące zagospodarowaniu wolnego czasu</c:v>
                </c:pt>
                <c:pt idx="1">
                  <c:v>Dzienne ośrodki z zapewnioną odpowiednią opieką i aktywizacją</c:v>
                </c:pt>
                <c:pt idx="2">
                  <c:v>Całodobowe, czasowe ośrodki z zapewnioną odpowiednią opieką</c:v>
                </c:pt>
              </c:strCache>
            </c:strRef>
          </c:cat>
          <c:val>
            <c:numRef>
              <c:f>Arkusz1!$B$2:$B$5</c:f>
              <c:numCache>
                <c:formatCode>###0</c:formatCode>
                <c:ptCount val="3"/>
                <c:pt idx="0">
                  <c:v>27.479074303152863</c:v>
                </c:pt>
                <c:pt idx="1">
                  <c:v>25.543521038223936</c:v>
                </c:pt>
                <c:pt idx="2">
                  <c:v>17.228779139267498</c:v>
                </c:pt>
              </c:numCache>
            </c:numRef>
          </c:val>
          <c:extLst>
            <c:ext xmlns:c16="http://schemas.microsoft.com/office/drawing/2014/chart" uri="{C3380CC4-5D6E-409C-BE32-E72D297353CC}">
              <c16:uniqueId val="{00000001-63A2-419D-BB77-960F7104866D}"/>
            </c:ext>
          </c:extLst>
        </c:ser>
        <c:dLbls>
          <c:showLegendKey val="0"/>
          <c:showVal val="1"/>
          <c:showCatName val="0"/>
          <c:showSerName val="0"/>
          <c:showPercent val="0"/>
          <c:showBubbleSize val="0"/>
        </c:dLbls>
        <c:gapWidth val="60"/>
        <c:overlap val="-15"/>
        <c:axId val="266791936"/>
        <c:axId val="266797824"/>
      </c:barChart>
      <c:catAx>
        <c:axId val="266791936"/>
        <c:scaling>
          <c:orientation val="maxMin"/>
        </c:scaling>
        <c:delete val="0"/>
        <c:axPos val="l"/>
        <c:numFmt formatCode="General" sourceLinked="1"/>
        <c:majorTickMark val="out"/>
        <c:minorTickMark val="none"/>
        <c:tickLblPos val="nextTo"/>
        <c:spPr>
          <a:ln w="6350">
            <a:solidFill>
              <a:srgbClr val="000000"/>
            </a:solidFill>
          </a:ln>
        </c:spPr>
        <c:txPr>
          <a:bodyPr/>
          <a:lstStyle/>
          <a:p>
            <a:pPr>
              <a:defRPr sz="1800">
                <a:solidFill>
                  <a:srgbClr val="000000"/>
                </a:solidFill>
                <a:latin typeface="Calibri" panose="020F0502020204030204" pitchFamily="34" charset="0"/>
                <a:cs typeface="Calibri" panose="020F0502020204030204" pitchFamily="34" charset="0"/>
              </a:defRPr>
            </a:pPr>
            <a:endParaRPr lang="pl-PL"/>
          </a:p>
        </c:txPr>
        <c:crossAx val="266797824"/>
        <c:crosses val="autoZero"/>
        <c:auto val="1"/>
        <c:lblAlgn val="ctr"/>
        <c:lblOffset val="100"/>
        <c:noMultiLvlLbl val="0"/>
      </c:catAx>
      <c:valAx>
        <c:axId val="266797824"/>
        <c:scaling>
          <c:orientation val="minMax"/>
          <c:max val="60"/>
          <c:min val="0"/>
        </c:scaling>
        <c:delete val="1"/>
        <c:axPos val="t"/>
        <c:numFmt formatCode="#,##0" sourceLinked="0"/>
        <c:majorTickMark val="out"/>
        <c:minorTickMark val="none"/>
        <c:tickLblPos val="none"/>
        <c:crossAx val="266791936"/>
        <c:crosses val="autoZero"/>
        <c:crossBetween val="between"/>
        <c:minorUnit val="2.0000000000000011E-2"/>
      </c:valAx>
      <c:spPr>
        <a:noFill/>
        <a:ln>
          <a:noFill/>
        </a:ln>
        <a:effectLst/>
      </c:spPr>
    </c:plotArea>
    <c:plotVisOnly val="1"/>
    <c:dispBlanksAs val="gap"/>
    <c:showDLblsOverMax val="0"/>
  </c:chart>
  <c:spPr>
    <a:noFill/>
    <a:ln>
      <a:noFill/>
    </a:ln>
    <a:effectLst/>
  </c:spPr>
  <c:txPr>
    <a:bodyPr/>
    <a:lstStyle/>
    <a:p>
      <a:pPr>
        <a:defRPr sz="900"/>
      </a:pPr>
      <a:endParaRPr lang="pl-PL"/>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C634609E-43BA-4C49-8285-FE53978478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a:extLst>
              <a:ext uri="{FF2B5EF4-FFF2-40B4-BE49-F238E27FC236}">
                <a16:creationId xmlns:a16="http://schemas.microsoft.com/office/drawing/2014/main" id="{C56C9449-D633-4E1F-820F-E1C36BA47A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D8C98C-0DEF-40B3-BA29-076F9AAA0D76}" type="datetimeFigureOut">
              <a:rPr lang="pl-PL" smtClean="0"/>
              <a:t>08.07.2022</a:t>
            </a:fld>
            <a:endParaRPr lang="pl-PL"/>
          </a:p>
        </p:txBody>
      </p:sp>
      <p:sp>
        <p:nvSpPr>
          <p:cNvPr id="4" name="Symbol zastępczy stopki 3">
            <a:extLst>
              <a:ext uri="{FF2B5EF4-FFF2-40B4-BE49-F238E27FC236}">
                <a16:creationId xmlns:a16="http://schemas.microsoft.com/office/drawing/2014/main" id="{3C9B418E-BDE8-489E-9789-A140E4F06A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a:extLst>
              <a:ext uri="{FF2B5EF4-FFF2-40B4-BE49-F238E27FC236}">
                <a16:creationId xmlns:a16="http://schemas.microsoft.com/office/drawing/2014/main" id="{0ADF9FC8-BE85-4A89-98CB-DCECF3AD7FB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FE73E2-7C05-44CF-ACE1-B4066D950ABC}" type="slidenum">
              <a:rPr lang="pl-PL" smtClean="0"/>
              <a:t>‹#›</a:t>
            </a:fld>
            <a:endParaRPr lang="pl-PL"/>
          </a:p>
        </p:txBody>
      </p:sp>
    </p:spTree>
    <p:extLst>
      <p:ext uri="{BB962C8B-B14F-4D97-AF65-F5344CB8AC3E}">
        <p14:creationId xmlns:p14="http://schemas.microsoft.com/office/powerpoint/2010/main" val="135293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77374C-40DE-4EA5-8B2C-E2E7F30FC4CF}" type="datetimeFigureOut">
              <a:rPr lang="pl-PL" smtClean="0"/>
              <a:t>08.07.2022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5D82C1-4770-43C7-AB53-24C3F3DD6A0A}" type="slidenum">
              <a:rPr lang="pl-PL" smtClean="0"/>
              <a:t>‹#›</a:t>
            </a:fld>
            <a:endParaRPr lang="pl-PL"/>
          </a:p>
        </p:txBody>
      </p:sp>
    </p:spTree>
    <p:extLst>
      <p:ext uri="{BB962C8B-B14F-4D97-AF65-F5344CB8AC3E}">
        <p14:creationId xmlns:p14="http://schemas.microsoft.com/office/powerpoint/2010/main" val="6077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C45D82C1-4770-43C7-AB53-24C3F3DD6A0A}" type="slidenum">
              <a:rPr lang="pl-PL" smtClean="0"/>
              <a:t>1</a:t>
            </a:fld>
            <a:endParaRPr lang="pl-PL"/>
          </a:p>
        </p:txBody>
      </p:sp>
    </p:spTree>
    <p:extLst>
      <p:ext uri="{BB962C8B-B14F-4D97-AF65-F5344CB8AC3E}">
        <p14:creationId xmlns:p14="http://schemas.microsoft.com/office/powerpoint/2010/main" val="2015637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86E6EE47-B37B-42D6-AECF-2F8ECA66D13F}" type="slidenum">
              <a:rPr lang="pl-PL" smtClean="0"/>
              <a:t>19</a:t>
            </a:fld>
            <a:endParaRPr lang="pl-PL"/>
          </a:p>
        </p:txBody>
      </p:sp>
    </p:spTree>
    <p:extLst>
      <p:ext uri="{BB962C8B-B14F-4D97-AF65-F5344CB8AC3E}">
        <p14:creationId xmlns:p14="http://schemas.microsoft.com/office/powerpoint/2010/main" val="2903951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45D82C1-4770-43C7-AB53-24C3F3DD6A0A}" type="slidenum">
              <a:rPr lang="pl-PL" smtClean="0"/>
              <a:t>22</a:t>
            </a:fld>
            <a:endParaRPr lang="pl-PL"/>
          </a:p>
        </p:txBody>
      </p:sp>
    </p:spTree>
    <p:extLst>
      <p:ext uri="{BB962C8B-B14F-4D97-AF65-F5344CB8AC3E}">
        <p14:creationId xmlns:p14="http://schemas.microsoft.com/office/powerpoint/2010/main" val="3276805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A8E527-ADE3-46A8-8A38-6E025AA93C28}"/>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63C1D730-CDD2-4533-A316-0919E30E40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C12B55FE-A82D-4468-B02E-451C4C2F3EF0}"/>
              </a:ext>
            </a:extLst>
          </p:cNvPr>
          <p:cNvSpPr>
            <a:spLocks noGrp="1"/>
          </p:cNvSpPr>
          <p:nvPr>
            <p:ph type="dt" sz="half" idx="10"/>
          </p:nvPr>
        </p:nvSpPr>
        <p:spPr/>
        <p:txBody>
          <a:bodyPr/>
          <a:lstStyle/>
          <a:p>
            <a:fld id="{E13D1079-3DC7-4096-A732-DDA4BEBE2BDA}" type="datetime1">
              <a:rPr lang="pl-PL" smtClean="0"/>
              <a:t>08.07.2022</a:t>
            </a:fld>
            <a:endParaRPr lang="pl-PL"/>
          </a:p>
        </p:txBody>
      </p:sp>
      <p:sp>
        <p:nvSpPr>
          <p:cNvPr id="5" name="Symbol zastępczy stopki 4">
            <a:extLst>
              <a:ext uri="{FF2B5EF4-FFF2-40B4-BE49-F238E27FC236}">
                <a16:creationId xmlns:a16="http://schemas.microsoft.com/office/drawing/2014/main" id="{75653CEA-70B7-4DB5-9B64-F963C9ABD53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3DE69C8-296D-43D5-947E-DE44FEEE240C}"/>
              </a:ext>
            </a:extLst>
          </p:cNvPr>
          <p:cNvSpPr>
            <a:spLocks noGrp="1"/>
          </p:cNvSpPr>
          <p:nvPr>
            <p:ph type="sldNum" sz="quarter" idx="12"/>
          </p:nvPr>
        </p:nvSpPr>
        <p:spPr/>
        <p:txBody>
          <a:bodyPr/>
          <a:lstStyle/>
          <a:p>
            <a:fld id="{AB3CF912-5D29-446E-B947-C95F3C2F9F27}" type="slidenum">
              <a:rPr lang="pl-PL" smtClean="0"/>
              <a:t>‹#›</a:t>
            </a:fld>
            <a:endParaRPr lang="pl-PL"/>
          </a:p>
        </p:txBody>
      </p:sp>
    </p:spTree>
    <p:extLst>
      <p:ext uri="{BB962C8B-B14F-4D97-AF65-F5344CB8AC3E}">
        <p14:creationId xmlns:p14="http://schemas.microsoft.com/office/powerpoint/2010/main" val="4257012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429336-719B-4823-B99F-B8AA6F2EB3E5}"/>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9521CD40-CDCF-488B-9562-585E0560455B}"/>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D580A63-CEB0-4D2B-A1A1-AD3808D95D79}"/>
              </a:ext>
            </a:extLst>
          </p:cNvPr>
          <p:cNvSpPr>
            <a:spLocks noGrp="1"/>
          </p:cNvSpPr>
          <p:nvPr>
            <p:ph type="dt" sz="half" idx="10"/>
          </p:nvPr>
        </p:nvSpPr>
        <p:spPr/>
        <p:txBody>
          <a:bodyPr/>
          <a:lstStyle/>
          <a:p>
            <a:fld id="{318FC5B5-7379-4C93-A136-136B81625930}" type="datetime1">
              <a:rPr lang="pl-PL" smtClean="0"/>
              <a:t>08.07.2022</a:t>
            </a:fld>
            <a:endParaRPr lang="pl-PL"/>
          </a:p>
        </p:txBody>
      </p:sp>
      <p:sp>
        <p:nvSpPr>
          <p:cNvPr id="5" name="Symbol zastępczy stopki 4">
            <a:extLst>
              <a:ext uri="{FF2B5EF4-FFF2-40B4-BE49-F238E27FC236}">
                <a16:creationId xmlns:a16="http://schemas.microsoft.com/office/drawing/2014/main" id="{0B1C2B8D-77B6-45EA-9008-6E6AFBD2048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AEA8E90-B6EB-440B-AF31-5D781A798C61}"/>
              </a:ext>
            </a:extLst>
          </p:cNvPr>
          <p:cNvSpPr>
            <a:spLocks noGrp="1"/>
          </p:cNvSpPr>
          <p:nvPr>
            <p:ph type="sldNum" sz="quarter" idx="12"/>
          </p:nvPr>
        </p:nvSpPr>
        <p:spPr/>
        <p:txBody>
          <a:bodyPr/>
          <a:lstStyle/>
          <a:p>
            <a:fld id="{AB3CF912-5D29-446E-B947-C95F3C2F9F27}" type="slidenum">
              <a:rPr lang="pl-PL" smtClean="0"/>
              <a:t>‹#›</a:t>
            </a:fld>
            <a:endParaRPr lang="pl-PL"/>
          </a:p>
        </p:txBody>
      </p:sp>
    </p:spTree>
    <p:extLst>
      <p:ext uri="{BB962C8B-B14F-4D97-AF65-F5344CB8AC3E}">
        <p14:creationId xmlns:p14="http://schemas.microsoft.com/office/powerpoint/2010/main" val="149932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615D95AF-1517-4E1D-AD3A-62C3CF0C5C9C}"/>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C97672A-A37D-457B-99C0-35FE9BEA486C}"/>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09ED70E-CF90-4E0B-9C84-3F2DF95D5CA0}"/>
              </a:ext>
            </a:extLst>
          </p:cNvPr>
          <p:cNvSpPr>
            <a:spLocks noGrp="1"/>
          </p:cNvSpPr>
          <p:nvPr>
            <p:ph type="dt" sz="half" idx="10"/>
          </p:nvPr>
        </p:nvSpPr>
        <p:spPr/>
        <p:txBody>
          <a:bodyPr/>
          <a:lstStyle/>
          <a:p>
            <a:fld id="{850DEF4D-48F0-467B-B362-D3CAA866A1E6}" type="datetime1">
              <a:rPr lang="pl-PL" smtClean="0"/>
              <a:t>08.07.2022</a:t>
            </a:fld>
            <a:endParaRPr lang="pl-PL"/>
          </a:p>
        </p:txBody>
      </p:sp>
      <p:sp>
        <p:nvSpPr>
          <p:cNvPr id="5" name="Symbol zastępczy stopki 4">
            <a:extLst>
              <a:ext uri="{FF2B5EF4-FFF2-40B4-BE49-F238E27FC236}">
                <a16:creationId xmlns:a16="http://schemas.microsoft.com/office/drawing/2014/main" id="{755507B5-FD81-4354-A705-2C16FD81A2A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018A3DD-16B0-4346-9E72-5B6006141684}"/>
              </a:ext>
            </a:extLst>
          </p:cNvPr>
          <p:cNvSpPr>
            <a:spLocks noGrp="1"/>
          </p:cNvSpPr>
          <p:nvPr>
            <p:ph type="sldNum" sz="quarter" idx="12"/>
          </p:nvPr>
        </p:nvSpPr>
        <p:spPr/>
        <p:txBody>
          <a:bodyPr/>
          <a:lstStyle/>
          <a:p>
            <a:fld id="{AB3CF912-5D29-446E-B947-C95F3C2F9F27}" type="slidenum">
              <a:rPr lang="pl-PL" smtClean="0"/>
              <a:t>‹#›</a:t>
            </a:fld>
            <a:endParaRPr lang="pl-PL"/>
          </a:p>
        </p:txBody>
      </p:sp>
    </p:spTree>
    <p:extLst>
      <p:ext uri="{BB962C8B-B14F-4D97-AF65-F5344CB8AC3E}">
        <p14:creationId xmlns:p14="http://schemas.microsoft.com/office/powerpoint/2010/main" val="722751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1 kolumna tekstu i obraz">
    <p:spTree>
      <p:nvGrpSpPr>
        <p:cNvPr id="1" name=""/>
        <p:cNvGrpSpPr/>
        <p:nvPr/>
      </p:nvGrpSpPr>
      <p:grpSpPr>
        <a:xfrm>
          <a:off x="0" y="0"/>
          <a:ext cx="0" cy="0"/>
          <a:chOff x="0" y="0"/>
          <a:chExt cx="0" cy="0"/>
        </a:xfrm>
      </p:grpSpPr>
      <p:sp>
        <p:nvSpPr>
          <p:cNvPr id="59" name="Symbol zastępczy tekstu 58"/>
          <p:cNvSpPr>
            <a:spLocks noGrp="1"/>
          </p:cNvSpPr>
          <p:nvPr>
            <p:ph type="body" sz="quarter" idx="10" hasCustomPrompt="1"/>
          </p:nvPr>
        </p:nvSpPr>
        <p:spPr>
          <a:xfrm>
            <a:off x="431800" y="908050"/>
            <a:ext cx="5471584" cy="4752976"/>
          </a:xfrm>
          <a:prstGeom prst="rect">
            <a:avLst/>
          </a:prstGeom>
        </p:spPr>
        <p:txBody>
          <a:bodyPr/>
          <a:lstStyle>
            <a:lvl1pPr marL="171450" indent="-171450" algn="just">
              <a:lnSpc>
                <a:spcPct val="114000"/>
              </a:lnSpc>
              <a:spcBef>
                <a:spcPts val="0"/>
              </a:spcBef>
              <a:spcAft>
                <a:spcPts val="0"/>
              </a:spcAft>
              <a:buFont typeface="Courier New" panose="02070309020205020404" pitchFamily="49" charset="0"/>
              <a:buChar char="o"/>
              <a:defRPr lang="pl-PL" sz="1000" b="0" i="0" smtClean="0">
                <a:solidFill>
                  <a:srgbClr val="595959"/>
                </a:solidFill>
                <a:effectLst/>
                <a:latin typeface="+mj-lt"/>
              </a:defRPr>
            </a:lvl1pPr>
            <a:lvl2pPr marL="742950" indent="-285750">
              <a:buFont typeface="Wingdings" panose="05000000000000000000" pitchFamily="2" charset="2"/>
              <a:buChar char="§"/>
              <a:defRPr lang="pl-PL" sz="1000" kern="1200" dirty="0" smtClean="0">
                <a:solidFill>
                  <a:schemeClr val="tx1"/>
                </a:solidFill>
                <a:latin typeface="+mn-lt"/>
                <a:ea typeface="+mn-ea"/>
                <a:cs typeface="+mn-cs"/>
              </a:defRPr>
            </a:lvl2pPr>
            <a:lvl3pPr marL="1143000" indent="-228600">
              <a:defRPr lang="pl-PL" sz="1000" kern="1200" dirty="0" smtClean="0">
                <a:solidFill>
                  <a:schemeClr val="tx1"/>
                </a:solidFill>
                <a:latin typeface="+mn-lt"/>
                <a:ea typeface="+mn-ea"/>
                <a:cs typeface="+mn-cs"/>
              </a:defRPr>
            </a:lvl3pPr>
            <a:lvl4pPr>
              <a:defRPr sz="1000"/>
            </a:lvl4pPr>
            <a:lvl5pPr>
              <a:defRPr sz="1000"/>
            </a:lvl5pPr>
          </a:lstStyle>
          <a:p>
            <a:pPr lvl="0"/>
            <a:r>
              <a:rPr lang="pl-PL"/>
              <a:t>Stosuj, gdy tekst jest najważniejszy, a obrazek pełni rolę ozdobnika/ilustracji.</a:t>
            </a:r>
          </a:p>
          <a:p>
            <a:pPr lvl="0"/>
            <a:endParaRPr lang="pl-PL"/>
          </a:p>
          <a:p>
            <a:pPr lvl="0"/>
            <a:r>
              <a:rPr lang="pl-PL"/>
              <a:t>Wypunktowanie -  schemat</a:t>
            </a:r>
          </a:p>
          <a:p>
            <a:pPr marL="742950" lvl="1" indent="-285750" algn="l" defTabSz="914400" rtl="0" eaLnBrk="1" latinLnBrk="0" hangingPunct="1">
              <a:spcBef>
                <a:spcPct val="20000"/>
              </a:spcBef>
              <a:buFont typeface="Century Gothic" panose="020B0502020202020204" pitchFamily="34" charset="0"/>
              <a:buChar char="◦"/>
            </a:pPr>
            <a:r>
              <a:rPr lang="pl-PL"/>
              <a:t>Drugi poziom</a:t>
            </a:r>
          </a:p>
          <a:p>
            <a:pPr marL="1143000" lvl="2" indent="-228600" algn="l" defTabSz="914400" rtl="0" eaLnBrk="1" latinLnBrk="0" hangingPunct="1">
              <a:spcBef>
                <a:spcPct val="20000"/>
              </a:spcBef>
              <a:buClr>
                <a:schemeClr val="tx1">
                  <a:lumMod val="60000"/>
                  <a:lumOff val="40000"/>
                </a:schemeClr>
              </a:buClr>
              <a:buFont typeface="Century Gothic" panose="020B0502020202020204" pitchFamily="34" charset="0"/>
              <a:buChar char="◦"/>
            </a:pPr>
            <a:r>
              <a:rPr lang="pl-PL"/>
              <a:t>Trzeci poziom</a:t>
            </a:r>
          </a:p>
          <a:p>
            <a:pPr lvl="0"/>
            <a:endParaRPr lang="pl-PL"/>
          </a:p>
          <a:p>
            <a:pPr lvl="0"/>
            <a:endParaRPr lang="pl-PL"/>
          </a:p>
          <a:p>
            <a:pPr lvl="0"/>
            <a:endParaRPr lang="pl-PL"/>
          </a:p>
        </p:txBody>
      </p:sp>
      <p:cxnSp>
        <p:nvCxnSpPr>
          <p:cNvPr id="64" name="Łącznik prosty 86"/>
          <p:cNvCxnSpPr/>
          <p:nvPr userDrawn="1"/>
        </p:nvCxnSpPr>
        <p:spPr>
          <a:xfrm>
            <a:off x="1007435" y="229290"/>
            <a:ext cx="0" cy="288032"/>
          </a:xfrm>
          <a:prstGeom prst="line">
            <a:avLst/>
          </a:prstGeom>
          <a:ln w="3175">
            <a:solidFill>
              <a:srgbClr val="004B88"/>
            </a:solidFill>
          </a:ln>
        </p:spPr>
        <p:style>
          <a:lnRef idx="1">
            <a:schemeClr val="accent1"/>
          </a:lnRef>
          <a:fillRef idx="0">
            <a:schemeClr val="accent1"/>
          </a:fillRef>
          <a:effectRef idx="0">
            <a:schemeClr val="accent1"/>
          </a:effectRef>
          <a:fontRef idx="minor">
            <a:schemeClr val="tx1"/>
          </a:fontRef>
        </p:style>
      </p:cxnSp>
      <p:sp>
        <p:nvSpPr>
          <p:cNvPr id="66" name="Symbol zastępczy obrazu 65"/>
          <p:cNvSpPr>
            <a:spLocks noGrp="1"/>
          </p:cNvSpPr>
          <p:nvPr>
            <p:ph type="pic" sz="quarter" idx="13"/>
          </p:nvPr>
        </p:nvSpPr>
        <p:spPr>
          <a:xfrm>
            <a:off x="6288618" y="908049"/>
            <a:ext cx="5471583" cy="4752976"/>
          </a:xfrm>
          <a:prstGeom prst="rect">
            <a:avLst/>
          </a:prstGeom>
        </p:spPr>
        <p:txBody>
          <a:bodyPr/>
          <a:lstStyle>
            <a:lvl1pPr marL="0" indent="0">
              <a:buNone/>
              <a:defRPr/>
            </a:lvl1pPr>
          </a:lstStyle>
          <a:p>
            <a:endParaRPr lang="pl-PL"/>
          </a:p>
        </p:txBody>
      </p:sp>
      <p:sp>
        <p:nvSpPr>
          <p:cNvPr id="52" name="Symbol zastępczy tekstu 49"/>
          <p:cNvSpPr>
            <a:spLocks noGrp="1"/>
          </p:cNvSpPr>
          <p:nvPr>
            <p:ph type="body" sz="quarter" idx="14" hasCustomPrompt="1"/>
          </p:nvPr>
        </p:nvSpPr>
        <p:spPr>
          <a:xfrm>
            <a:off x="1007533" y="186558"/>
            <a:ext cx="8736000" cy="370800"/>
          </a:xfrm>
          <a:prstGeom prst="rect">
            <a:avLst/>
          </a:prstGeom>
        </p:spPr>
        <p:txBody>
          <a:bodyPr lIns="198000"/>
          <a:lstStyle>
            <a:lvl1pPr marL="0" indent="0">
              <a:buNone/>
              <a:defRPr sz="18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pl-PL"/>
              <a:t>Tytuł slajdu</a:t>
            </a:r>
          </a:p>
        </p:txBody>
      </p:sp>
      <p:sp>
        <p:nvSpPr>
          <p:cNvPr id="8" name="Symbol zastępczy tekstu 48"/>
          <p:cNvSpPr>
            <a:spLocks noGrp="1"/>
          </p:cNvSpPr>
          <p:nvPr>
            <p:ph type="body" sz="quarter" idx="16" hasCustomPrompt="1"/>
          </p:nvPr>
        </p:nvSpPr>
        <p:spPr>
          <a:xfrm>
            <a:off x="1007434" y="488145"/>
            <a:ext cx="8720767" cy="223836"/>
          </a:xfrm>
          <a:prstGeom prst="rect">
            <a:avLst/>
          </a:prstGeom>
        </p:spPr>
        <p:txBody>
          <a:bodyPr lIns="198000"/>
          <a:lstStyle>
            <a:lvl1pPr marL="0" indent="0">
              <a:buNone/>
              <a:defRPr sz="1100">
                <a:solidFill>
                  <a:schemeClr val="bg1">
                    <a:lumMod val="65000"/>
                  </a:schemeClr>
                </a:solidFill>
              </a:defRPr>
            </a:lvl1pPr>
            <a:lvl2pPr marL="457200" indent="0">
              <a:buNone/>
              <a:defRPr sz="1100">
                <a:solidFill>
                  <a:schemeClr val="bg1">
                    <a:lumMod val="65000"/>
                  </a:schemeClr>
                </a:solidFill>
              </a:defRPr>
            </a:lvl2pPr>
            <a:lvl3pPr marL="914400" indent="0">
              <a:buNone/>
              <a:defRPr sz="1100">
                <a:solidFill>
                  <a:schemeClr val="bg1">
                    <a:lumMod val="65000"/>
                  </a:schemeClr>
                </a:solidFill>
              </a:defRPr>
            </a:lvl3pPr>
            <a:lvl4pPr marL="1371600" indent="0">
              <a:buNone/>
              <a:defRPr sz="1100">
                <a:solidFill>
                  <a:schemeClr val="bg1">
                    <a:lumMod val="65000"/>
                  </a:schemeClr>
                </a:solidFill>
              </a:defRPr>
            </a:lvl4pPr>
            <a:lvl5pPr marL="1828800" indent="0">
              <a:buNone/>
              <a:defRPr sz="1100">
                <a:solidFill>
                  <a:schemeClr val="bg1">
                    <a:lumMod val="65000"/>
                  </a:schemeClr>
                </a:solidFill>
              </a:defRPr>
            </a:lvl5pPr>
          </a:lstStyle>
          <a:p>
            <a:pPr lvl="0"/>
            <a:r>
              <a:rPr lang="pl-PL"/>
              <a:t>Tytuł slajdu-druga linia</a:t>
            </a:r>
          </a:p>
        </p:txBody>
      </p:sp>
      <p:sp>
        <p:nvSpPr>
          <p:cNvPr id="7" name="Symbol zastępczy tekstu 57"/>
          <p:cNvSpPr>
            <a:spLocks noGrp="1"/>
          </p:cNvSpPr>
          <p:nvPr>
            <p:ph type="body" sz="quarter" idx="17" hasCustomPrompt="1"/>
          </p:nvPr>
        </p:nvSpPr>
        <p:spPr>
          <a:xfrm>
            <a:off x="314839" y="188640"/>
            <a:ext cx="672000" cy="370800"/>
          </a:xfrm>
          <a:prstGeom prst="rect">
            <a:avLst/>
          </a:prstGeom>
        </p:spPr>
        <p:txBody>
          <a:bodyPr/>
          <a:lstStyle>
            <a:lvl1pPr marL="0" indent="0" algn="ctr">
              <a:buNone/>
              <a:defRPr sz="1800">
                <a:solidFill>
                  <a:schemeClr val="bg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pl-PL"/>
              <a:t>nr</a:t>
            </a:r>
          </a:p>
        </p:txBody>
      </p:sp>
    </p:spTree>
    <p:extLst>
      <p:ext uri="{BB962C8B-B14F-4D97-AF65-F5344CB8AC3E}">
        <p14:creationId xmlns:p14="http://schemas.microsoft.com/office/powerpoint/2010/main" val="2831463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6666E3-8963-44A9-A3ED-87C7D7F9AAD9}"/>
              </a:ext>
            </a:extLst>
          </p:cNvPr>
          <p:cNvSpPr>
            <a:spLocks noGrp="1"/>
          </p:cNvSpPr>
          <p:nvPr>
            <p:ph type="title"/>
          </p:nvPr>
        </p:nvSpPr>
        <p:spPr>
          <a:xfrm>
            <a:off x="838200" y="194499"/>
            <a:ext cx="10515600" cy="579901"/>
          </a:xfrm>
        </p:spPr>
        <p:txBody>
          <a:bodyPr>
            <a:normAutofit/>
          </a:bodyPr>
          <a:lstStyle>
            <a:lvl1pPr>
              <a:defRPr sz="3200" b="1"/>
            </a:lvl1pPr>
          </a:lstStyle>
          <a:p>
            <a:r>
              <a:rPr lang="pl-PL" dirty="0"/>
              <a:t>Kliknij, aby edytować styl</a:t>
            </a:r>
          </a:p>
        </p:txBody>
      </p:sp>
      <p:sp>
        <p:nvSpPr>
          <p:cNvPr id="3" name="Symbol zastępczy zawartości 2">
            <a:extLst>
              <a:ext uri="{FF2B5EF4-FFF2-40B4-BE49-F238E27FC236}">
                <a16:creationId xmlns:a16="http://schemas.microsoft.com/office/drawing/2014/main" id="{952E577E-BCE9-4536-89E3-D7741591EF4A}"/>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F1DBCA4-A407-4212-B665-B2F7A99776C7}"/>
              </a:ext>
            </a:extLst>
          </p:cNvPr>
          <p:cNvSpPr>
            <a:spLocks noGrp="1"/>
          </p:cNvSpPr>
          <p:nvPr>
            <p:ph type="dt" sz="half" idx="10"/>
          </p:nvPr>
        </p:nvSpPr>
        <p:spPr/>
        <p:txBody>
          <a:bodyPr/>
          <a:lstStyle/>
          <a:p>
            <a:fld id="{0D9C8671-1F0E-4A0E-896C-4A962E91DB7C}" type="datetime1">
              <a:rPr lang="pl-PL" smtClean="0"/>
              <a:t>08.07.2022</a:t>
            </a:fld>
            <a:endParaRPr lang="pl-PL"/>
          </a:p>
        </p:txBody>
      </p:sp>
      <p:sp>
        <p:nvSpPr>
          <p:cNvPr id="5" name="Symbol zastępczy stopki 4">
            <a:extLst>
              <a:ext uri="{FF2B5EF4-FFF2-40B4-BE49-F238E27FC236}">
                <a16:creationId xmlns:a16="http://schemas.microsoft.com/office/drawing/2014/main" id="{2E415CB7-C8FA-450B-95F0-6FD6CFD80D2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D0D223F-3322-4DE9-B9AA-4EEDCF1D9D76}"/>
              </a:ext>
            </a:extLst>
          </p:cNvPr>
          <p:cNvSpPr>
            <a:spLocks noGrp="1"/>
          </p:cNvSpPr>
          <p:nvPr>
            <p:ph type="sldNum" sz="quarter" idx="12"/>
          </p:nvPr>
        </p:nvSpPr>
        <p:spPr/>
        <p:txBody>
          <a:bodyPr/>
          <a:lstStyle/>
          <a:p>
            <a:fld id="{AB3CF912-5D29-446E-B947-C95F3C2F9F27}" type="slidenum">
              <a:rPr lang="pl-PL" smtClean="0"/>
              <a:t>‹#›</a:t>
            </a:fld>
            <a:endParaRPr lang="pl-PL"/>
          </a:p>
        </p:txBody>
      </p:sp>
    </p:spTree>
    <p:extLst>
      <p:ext uri="{BB962C8B-B14F-4D97-AF65-F5344CB8AC3E}">
        <p14:creationId xmlns:p14="http://schemas.microsoft.com/office/powerpoint/2010/main" val="4282951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C8C635-127B-4909-81E9-245E79D5B907}"/>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587C6F94-0B4A-4DB6-BDF4-2286403B40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5F9A60B8-C31B-481E-B69E-55FEE8EAC777}"/>
              </a:ext>
            </a:extLst>
          </p:cNvPr>
          <p:cNvSpPr>
            <a:spLocks noGrp="1"/>
          </p:cNvSpPr>
          <p:nvPr>
            <p:ph type="dt" sz="half" idx="10"/>
          </p:nvPr>
        </p:nvSpPr>
        <p:spPr/>
        <p:txBody>
          <a:bodyPr/>
          <a:lstStyle/>
          <a:p>
            <a:fld id="{89CB2FD8-40AF-4959-A5A5-88749186BF7A}" type="datetime1">
              <a:rPr lang="pl-PL" smtClean="0"/>
              <a:t>08.07.2022</a:t>
            </a:fld>
            <a:endParaRPr lang="pl-PL"/>
          </a:p>
        </p:txBody>
      </p:sp>
      <p:sp>
        <p:nvSpPr>
          <p:cNvPr id="5" name="Symbol zastępczy stopki 4">
            <a:extLst>
              <a:ext uri="{FF2B5EF4-FFF2-40B4-BE49-F238E27FC236}">
                <a16:creationId xmlns:a16="http://schemas.microsoft.com/office/drawing/2014/main" id="{DCF2E209-EE34-44CA-A540-76C3E786EF9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8A5BFCA-8E28-475A-A237-97743328D590}"/>
              </a:ext>
            </a:extLst>
          </p:cNvPr>
          <p:cNvSpPr>
            <a:spLocks noGrp="1"/>
          </p:cNvSpPr>
          <p:nvPr>
            <p:ph type="sldNum" sz="quarter" idx="12"/>
          </p:nvPr>
        </p:nvSpPr>
        <p:spPr/>
        <p:txBody>
          <a:bodyPr/>
          <a:lstStyle/>
          <a:p>
            <a:fld id="{AB3CF912-5D29-446E-B947-C95F3C2F9F27}" type="slidenum">
              <a:rPr lang="pl-PL" smtClean="0"/>
              <a:t>‹#›</a:t>
            </a:fld>
            <a:endParaRPr lang="pl-PL"/>
          </a:p>
        </p:txBody>
      </p:sp>
    </p:spTree>
    <p:extLst>
      <p:ext uri="{BB962C8B-B14F-4D97-AF65-F5344CB8AC3E}">
        <p14:creationId xmlns:p14="http://schemas.microsoft.com/office/powerpoint/2010/main" val="137878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F145D3-9005-46DA-9A4D-679DCDCC6D7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FA7C062-93A9-49E4-BE6C-8137F8C610F1}"/>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AA7DD6C3-9E23-4BD8-BDF4-6FB7F76E06F7}"/>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5E924881-AB22-4F08-8274-C5C158B7DBAE}"/>
              </a:ext>
            </a:extLst>
          </p:cNvPr>
          <p:cNvSpPr>
            <a:spLocks noGrp="1"/>
          </p:cNvSpPr>
          <p:nvPr>
            <p:ph type="dt" sz="half" idx="10"/>
          </p:nvPr>
        </p:nvSpPr>
        <p:spPr/>
        <p:txBody>
          <a:bodyPr/>
          <a:lstStyle/>
          <a:p>
            <a:fld id="{5F354C90-88D0-415D-860E-40ED2C7C9220}" type="datetime1">
              <a:rPr lang="pl-PL" smtClean="0"/>
              <a:t>08.07.2022</a:t>
            </a:fld>
            <a:endParaRPr lang="pl-PL"/>
          </a:p>
        </p:txBody>
      </p:sp>
      <p:sp>
        <p:nvSpPr>
          <p:cNvPr id="6" name="Symbol zastępczy stopki 5">
            <a:extLst>
              <a:ext uri="{FF2B5EF4-FFF2-40B4-BE49-F238E27FC236}">
                <a16:creationId xmlns:a16="http://schemas.microsoft.com/office/drawing/2014/main" id="{02D157AF-AEF0-437A-BCBB-BBB4086FDDF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F911881-CB9F-4C86-BA9F-F942ECB748EE}"/>
              </a:ext>
            </a:extLst>
          </p:cNvPr>
          <p:cNvSpPr>
            <a:spLocks noGrp="1"/>
          </p:cNvSpPr>
          <p:nvPr>
            <p:ph type="sldNum" sz="quarter" idx="12"/>
          </p:nvPr>
        </p:nvSpPr>
        <p:spPr/>
        <p:txBody>
          <a:bodyPr/>
          <a:lstStyle/>
          <a:p>
            <a:fld id="{AB3CF912-5D29-446E-B947-C95F3C2F9F27}" type="slidenum">
              <a:rPr lang="pl-PL" smtClean="0"/>
              <a:t>‹#›</a:t>
            </a:fld>
            <a:endParaRPr lang="pl-PL"/>
          </a:p>
        </p:txBody>
      </p:sp>
    </p:spTree>
    <p:extLst>
      <p:ext uri="{BB962C8B-B14F-4D97-AF65-F5344CB8AC3E}">
        <p14:creationId xmlns:p14="http://schemas.microsoft.com/office/powerpoint/2010/main" val="4091833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A92AF1-6826-4AF2-8433-17D4C5486964}"/>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D715794-57FA-4CE8-8A66-E12DC807D0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E83A3678-B088-4F8C-834D-03CB17B2D574}"/>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F60AE03E-B612-4F2C-970C-E06B1BD286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FDAC5D20-F7AA-4C1F-8408-F5CADDE48BAC}"/>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43601F26-3276-48DF-8432-D137B7B9FC52}"/>
              </a:ext>
            </a:extLst>
          </p:cNvPr>
          <p:cNvSpPr>
            <a:spLocks noGrp="1"/>
          </p:cNvSpPr>
          <p:nvPr>
            <p:ph type="dt" sz="half" idx="10"/>
          </p:nvPr>
        </p:nvSpPr>
        <p:spPr/>
        <p:txBody>
          <a:bodyPr/>
          <a:lstStyle/>
          <a:p>
            <a:fld id="{631C76E9-C27E-45A0-AB01-AAC92FCC5156}" type="datetime1">
              <a:rPr lang="pl-PL" smtClean="0"/>
              <a:t>08.07.2022</a:t>
            </a:fld>
            <a:endParaRPr lang="pl-PL"/>
          </a:p>
        </p:txBody>
      </p:sp>
      <p:sp>
        <p:nvSpPr>
          <p:cNvPr id="8" name="Symbol zastępczy stopki 7">
            <a:extLst>
              <a:ext uri="{FF2B5EF4-FFF2-40B4-BE49-F238E27FC236}">
                <a16:creationId xmlns:a16="http://schemas.microsoft.com/office/drawing/2014/main" id="{DEFBC08F-0986-49A4-BE47-FA506F49674B}"/>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C5E5C709-1EA4-4160-9629-9F597927F128}"/>
              </a:ext>
            </a:extLst>
          </p:cNvPr>
          <p:cNvSpPr>
            <a:spLocks noGrp="1"/>
          </p:cNvSpPr>
          <p:nvPr>
            <p:ph type="sldNum" sz="quarter" idx="12"/>
          </p:nvPr>
        </p:nvSpPr>
        <p:spPr/>
        <p:txBody>
          <a:bodyPr/>
          <a:lstStyle/>
          <a:p>
            <a:fld id="{AB3CF912-5D29-446E-B947-C95F3C2F9F27}" type="slidenum">
              <a:rPr lang="pl-PL" smtClean="0"/>
              <a:t>‹#›</a:t>
            </a:fld>
            <a:endParaRPr lang="pl-PL"/>
          </a:p>
        </p:txBody>
      </p:sp>
    </p:spTree>
    <p:extLst>
      <p:ext uri="{BB962C8B-B14F-4D97-AF65-F5344CB8AC3E}">
        <p14:creationId xmlns:p14="http://schemas.microsoft.com/office/powerpoint/2010/main" val="605288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8319FB-9FA7-4110-92BA-2AEE589D5063}"/>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4724BD1F-2F43-416A-9E26-7C7655695CC9}"/>
              </a:ext>
            </a:extLst>
          </p:cNvPr>
          <p:cNvSpPr>
            <a:spLocks noGrp="1"/>
          </p:cNvSpPr>
          <p:nvPr>
            <p:ph type="dt" sz="half" idx="10"/>
          </p:nvPr>
        </p:nvSpPr>
        <p:spPr/>
        <p:txBody>
          <a:bodyPr/>
          <a:lstStyle/>
          <a:p>
            <a:fld id="{568EA43D-49CE-4E7A-9BC9-A3482E6882F0}" type="datetime1">
              <a:rPr lang="pl-PL" smtClean="0"/>
              <a:t>08.07.2022</a:t>
            </a:fld>
            <a:endParaRPr lang="pl-PL"/>
          </a:p>
        </p:txBody>
      </p:sp>
      <p:sp>
        <p:nvSpPr>
          <p:cNvPr id="4" name="Symbol zastępczy stopki 3">
            <a:extLst>
              <a:ext uri="{FF2B5EF4-FFF2-40B4-BE49-F238E27FC236}">
                <a16:creationId xmlns:a16="http://schemas.microsoft.com/office/drawing/2014/main" id="{0AE6C2D3-22F9-4E6C-938F-50B34ABC61DD}"/>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8EB7617-5529-4562-83B3-D88D30627DA9}"/>
              </a:ext>
            </a:extLst>
          </p:cNvPr>
          <p:cNvSpPr>
            <a:spLocks noGrp="1"/>
          </p:cNvSpPr>
          <p:nvPr>
            <p:ph type="sldNum" sz="quarter" idx="12"/>
          </p:nvPr>
        </p:nvSpPr>
        <p:spPr/>
        <p:txBody>
          <a:bodyPr/>
          <a:lstStyle/>
          <a:p>
            <a:fld id="{AB3CF912-5D29-446E-B947-C95F3C2F9F27}" type="slidenum">
              <a:rPr lang="pl-PL" smtClean="0"/>
              <a:t>‹#›</a:t>
            </a:fld>
            <a:endParaRPr lang="pl-PL"/>
          </a:p>
        </p:txBody>
      </p:sp>
    </p:spTree>
    <p:extLst>
      <p:ext uri="{BB962C8B-B14F-4D97-AF65-F5344CB8AC3E}">
        <p14:creationId xmlns:p14="http://schemas.microsoft.com/office/powerpoint/2010/main" val="3776548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7064FA9-EF9C-4FDB-887C-7D79A570674D}"/>
              </a:ext>
            </a:extLst>
          </p:cNvPr>
          <p:cNvSpPr>
            <a:spLocks noGrp="1"/>
          </p:cNvSpPr>
          <p:nvPr>
            <p:ph type="dt" sz="half" idx="10"/>
          </p:nvPr>
        </p:nvSpPr>
        <p:spPr/>
        <p:txBody>
          <a:bodyPr/>
          <a:lstStyle/>
          <a:p>
            <a:fld id="{8F3FD11B-5E71-453E-9409-1049318C1C18}" type="datetime1">
              <a:rPr lang="pl-PL" smtClean="0"/>
              <a:t>08.07.2022</a:t>
            </a:fld>
            <a:endParaRPr lang="pl-PL"/>
          </a:p>
        </p:txBody>
      </p:sp>
      <p:sp>
        <p:nvSpPr>
          <p:cNvPr id="3" name="Symbol zastępczy stopki 2">
            <a:extLst>
              <a:ext uri="{FF2B5EF4-FFF2-40B4-BE49-F238E27FC236}">
                <a16:creationId xmlns:a16="http://schemas.microsoft.com/office/drawing/2014/main" id="{B7570460-F545-4942-8D5C-6D9C534FAB7B}"/>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AE804FD7-BA3E-4394-9B79-3CF161CDD476}"/>
              </a:ext>
            </a:extLst>
          </p:cNvPr>
          <p:cNvSpPr>
            <a:spLocks noGrp="1"/>
          </p:cNvSpPr>
          <p:nvPr>
            <p:ph type="sldNum" sz="quarter" idx="12"/>
          </p:nvPr>
        </p:nvSpPr>
        <p:spPr/>
        <p:txBody>
          <a:bodyPr/>
          <a:lstStyle/>
          <a:p>
            <a:fld id="{AB3CF912-5D29-446E-B947-C95F3C2F9F27}" type="slidenum">
              <a:rPr lang="pl-PL" smtClean="0"/>
              <a:t>‹#›</a:t>
            </a:fld>
            <a:endParaRPr lang="pl-PL"/>
          </a:p>
        </p:txBody>
      </p:sp>
    </p:spTree>
    <p:extLst>
      <p:ext uri="{BB962C8B-B14F-4D97-AF65-F5344CB8AC3E}">
        <p14:creationId xmlns:p14="http://schemas.microsoft.com/office/powerpoint/2010/main" val="4137677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322613-75B1-4B6C-BC21-4FCA3B1A79D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E147EF75-CBD8-4FF5-A93D-8671558889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6CDEDAF6-4092-47EA-9A51-069831E7CC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67041D7-27A8-4B30-BA62-B7C4B5937D93}"/>
              </a:ext>
            </a:extLst>
          </p:cNvPr>
          <p:cNvSpPr>
            <a:spLocks noGrp="1"/>
          </p:cNvSpPr>
          <p:nvPr>
            <p:ph type="dt" sz="half" idx="10"/>
          </p:nvPr>
        </p:nvSpPr>
        <p:spPr/>
        <p:txBody>
          <a:bodyPr/>
          <a:lstStyle/>
          <a:p>
            <a:fld id="{172B59AF-C007-415B-A8FF-873A60B36009}" type="datetime1">
              <a:rPr lang="pl-PL" smtClean="0"/>
              <a:t>08.07.2022</a:t>
            </a:fld>
            <a:endParaRPr lang="pl-PL"/>
          </a:p>
        </p:txBody>
      </p:sp>
      <p:sp>
        <p:nvSpPr>
          <p:cNvPr id="6" name="Symbol zastępczy stopki 5">
            <a:extLst>
              <a:ext uri="{FF2B5EF4-FFF2-40B4-BE49-F238E27FC236}">
                <a16:creationId xmlns:a16="http://schemas.microsoft.com/office/drawing/2014/main" id="{EC759A3A-4FF1-4BA7-9C79-B8E1E46CC60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E2639C0-E4B5-475D-814A-77A89E14668B}"/>
              </a:ext>
            </a:extLst>
          </p:cNvPr>
          <p:cNvSpPr>
            <a:spLocks noGrp="1"/>
          </p:cNvSpPr>
          <p:nvPr>
            <p:ph type="sldNum" sz="quarter" idx="12"/>
          </p:nvPr>
        </p:nvSpPr>
        <p:spPr/>
        <p:txBody>
          <a:bodyPr/>
          <a:lstStyle/>
          <a:p>
            <a:fld id="{AB3CF912-5D29-446E-B947-C95F3C2F9F27}" type="slidenum">
              <a:rPr lang="pl-PL" smtClean="0"/>
              <a:t>‹#›</a:t>
            </a:fld>
            <a:endParaRPr lang="pl-PL"/>
          </a:p>
        </p:txBody>
      </p:sp>
    </p:spTree>
    <p:extLst>
      <p:ext uri="{BB962C8B-B14F-4D97-AF65-F5344CB8AC3E}">
        <p14:creationId xmlns:p14="http://schemas.microsoft.com/office/powerpoint/2010/main" val="38618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D56477-357C-4D67-8F38-1B54875384C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525CA763-A459-4DA5-84EF-EA28E127D3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19E6F892-0384-4E79-A2FF-4D6882FFFD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EB39432-0133-4D51-A8C6-F8731F17989C}"/>
              </a:ext>
            </a:extLst>
          </p:cNvPr>
          <p:cNvSpPr>
            <a:spLocks noGrp="1"/>
          </p:cNvSpPr>
          <p:nvPr>
            <p:ph type="dt" sz="half" idx="10"/>
          </p:nvPr>
        </p:nvSpPr>
        <p:spPr/>
        <p:txBody>
          <a:bodyPr/>
          <a:lstStyle/>
          <a:p>
            <a:fld id="{7F63C7D9-D654-4DD9-8127-A7CEA52D83E3}" type="datetime1">
              <a:rPr lang="pl-PL" smtClean="0"/>
              <a:t>08.07.2022</a:t>
            </a:fld>
            <a:endParaRPr lang="pl-PL"/>
          </a:p>
        </p:txBody>
      </p:sp>
      <p:sp>
        <p:nvSpPr>
          <p:cNvPr id="6" name="Symbol zastępczy stopki 5">
            <a:extLst>
              <a:ext uri="{FF2B5EF4-FFF2-40B4-BE49-F238E27FC236}">
                <a16:creationId xmlns:a16="http://schemas.microsoft.com/office/drawing/2014/main" id="{9588D9A4-6A4B-4C20-9229-1C8C2E53FD2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8DAB6F1-F076-4F5D-9ACD-C90D90002A41}"/>
              </a:ext>
            </a:extLst>
          </p:cNvPr>
          <p:cNvSpPr>
            <a:spLocks noGrp="1"/>
          </p:cNvSpPr>
          <p:nvPr>
            <p:ph type="sldNum" sz="quarter" idx="12"/>
          </p:nvPr>
        </p:nvSpPr>
        <p:spPr/>
        <p:txBody>
          <a:bodyPr/>
          <a:lstStyle/>
          <a:p>
            <a:fld id="{AB3CF912-5D29-446E-B947-C95F3C2F9F27}" type="slidenum">
              <a:rPr lang="pl-PL" smtClean="0"/>
              <a:t>‹#›</a:t>
            </a:fld>
            <a:endParaRPr lang="pl-PL"/>
          </a:p>
        </p:txBody>
      </p:sp>
    </p:spTree>
    <p:extLst>
      <p:ext uri="{BB962C8B-B14F-4D97-AF65-F5344CB8AC3E}">
        <p14:creationId xmlns:p14="http://schemas.microsoft.com/office/powerpoint/2010/main" val="991340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13407EF6-97A5-4CB4-943B-FFD15C2415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0EE551EB-BC84-4883-BCDA-BDC8D181B6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FFDF732-A8F8-4225-8871-A61C163CDC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8257B3-D566-4AB6-806B-53BD6B1E5150}" type="datetime1">
              <a:rPr lang="pl-PL" smtClean="0"/>
              <a:t>08.07.2022</a:t>
            </a:fld>
            <a:endParaRPr lang="pl-PL"/>
          </a:p>
        </p:txBody>
      </p:sp>
      <p:sp>
        <p:nvSpPr>
          <p:cNvPr id="5" name="Symbol zastępczy stopki 4">
            <a:extLst>
              <a:ext uri="{FF2B5EF4-FFF2-40B4-BE49-F238E27FC236}">
                <a16:creationId xmlns:a16="http://schemas.microsoft.com/office/drawing/2014/main" id="{3AACE7C0-2097-4A28-9C84-4C010376A9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EBDECD6B-1D66-4C1F-B175-859CFB6246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3CF912-5D29-446E-B947-C95F3C2F9F27}" type="slidenum">
              <a:rPr lang="pl-PL" smtClean="0"/>
              <a:t>‹#›</a:t>
            </a:fld>
            <a:endParaRPr lang="pl-PL"/>
          </a:p>
        </p:txBody>
      </p:sp>
    </p:spTree>
    <p:extLst>
      <p:ext uri="{BB962C8B-B14F-4D97-AF65-F5344CB8AC3E}">
        <p14:creationId xmlns:p14="http://schemas.microsoft.com/office/powerpoint/2010/main" val="372566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ec.europa.eu/social/main.jsp?langId=en&amp;catId=1141&amp;eventsId=1442&amp;furtherEvents=yes" TargetMode="External"/><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ole tekstowe 6">
            <a:extLst>
              <a:ext uri="{FF2B5EF4-FFF2-40B4-BE49-F238E27FC236}">
                <a16:creationId xmlns:a16="http://schemas.microsoft.com/office/drawing/2014/main" id="{E1EFE87A-B544-4702-9A2A-A09CDE4612DD}"/>
              </a:ext>
            </a:extLst>
          </p:cNvPr>
          <p:cNvSpPr txBox="1"/>
          <p:nvPr/>
        </p:nvSpPr>
        <p:spPr>
          <a:xfrm>
            <a:off x="1186138" y="5876005"/>
            <a:ext cx="7030707" cy="369332"/>
          </a:xfrm>
          <a:prstGeom prst="rect">
            <a:avLst/>
          </a:prstGeom>
          <a:noFill/>
        </p:spPr>
        <p:txBody>
          <a:bodyPr wrap="none" rtlCol="0">
            <a:spAutoFit/>
          </a:bodyPr>
          <a:lstStyle/>
          <a:p>
            <a:r>
              <a:rPr lang="pl-PL" dirty="0"/>
              <a:t>Zalecane dla czytników ekranu: kolejność odczytu wnioskuj z dokumentu.</a:t>
            </a:r>
          </a:p>
        </p:txBody>
      </p:sp>
      <p:sp>
        <p:nvSpPr>
          <p:cNvPr id="2" name="Tytuł 1">
            <a:extLst>
              <a:ext uri="{FF2B5EF4-FFF2-40B4-BE49-F238E27FC236}">
                <a16:creationId xmlns:a16="http://schemas.microsoft.com/office/drawing/2014/main" id="{BB5793C6-CE62-43FC-9B90-294C0AE6C34F}"/>
              </a:ext>
            </a:extLst>
          </p:cNvPr>
          <p:cNvSpPr>
            <a:spLocks noGrp="1"/>
          </p:cNvSpPr>
          <p:nvPr>
            <p:ph type="ctrTitle"/>
          </p:nvPr>
        </p:nvSpPr>
        <p:spPr>
          <a:xfrm>
            <a:off x="1166082" y="836744"/>
            <a:ext cx="8334380" cy="1071188"/>
          </a:xfrm>
        </p:spPr>
        <p:txBody>
          <a:bodyPr>
            <a:normAutofit/>
          </a:bodyPr>
          <a:lstStyle/>
          <a:p>
            <a:pPr algn="l"/>
            <a:r>
              <a:rPr lang="pl-PL" sz="3200" dirty="0">
                <a:effectLst/>
                <a:latin typeface="Calibri" panose="020F0502020204030204" pitchFamily="34" charset="0"/>
                <a:ea typeface="Calibri" panose="020F0502020204030204" pitchFamily="34" charset="0"/>
              </a:rPr>
              <a:t>Diagnoza sytuacji osób z niepełnosprawnościami w Warszawie </a:t>
            </a:r>
            <a:endParaRPr lang="pl-PL" sz="3200" dirty="0"/>
          </a:p>
        </p:txBody>
      </p:sp>
      <p:sp>
        <p:nvSpPr>
          <p:cNvPr id="4" name="pole tekstowe 3">
            <a:extLst>
              <a:ext uri="{FF2B5EF4-FFF2-40B4-BE49-F238E27FC236}">
                <a16:creationId xmlns:a16="http://schemas.microsoft.com/office/drawing/2014/main" id="{9EC43F76-E2A3-4396-8272-F85969DB8ACE}"/>
              </a:ext>
            </a:extLst>
          </p:cNvPr>
          <p:cNvSpPr txBox="1"/>
          <p:nvPr/>
        </p:nvSpPr>
        <p:spPr>
          <a:xfrm>
            <a:off x="1166082" y="1907932"/>
            <a:ext cx="7335791" cy="369332"/>
          </a:xfrm>
          <a:prstGeom prst="rect">
            <a:avLst/>
          </a:prstGeom>
          <a:noFill/>
        </p:spPr>
        <p:txBody>
          <a:bodyPr wrap="none" rtlCol="0">
            <a:spAutoFit/>
          </a:bodyPr>
          <a:lstStyle/>
          <a:p>
            <a:r>
              <a:rPr lang="pl-PL" sz="1800" dirty="0">
                <a:effectLst/>
                <a:latin typeface="Calibri" panose="020F0502020204030204" pitchFamily="34" charset="0"/>
                <a:ea typeface="Calibri" panose="020F0502020204030204" pitchFamily="34" charset="0"/>
              </a:rPr>
              <a:t>Warszawski program działań na rzecz osób z niepełnosprawnościami do 2027</a:t>
            </a:r>
            <a:endParaRPr lang="pl-PL" dirty="0"/>
          </a:p>
        </p:txBody>
      </p:sp>
      <p:sp>
        <p:nvSpPr>
          <p:cNvPr id="3" name="Podtytuł 2">
            <a:extLst>
              <a:ext uri="{FF2B5EF4-FFF2-40B4-BE49-F238E27FC236}">
                <a16:creationId xmlns:a16="http://schemas.microsoft.com/office/drawing/2014/main" id="{B5D5BBEF-5041-4A08-AA10-83A0B0BCCAEF}"/>
              </a:ext>
            </a:extLst>
          </p:cNvPr>
          <p:cNvSpPr>
            <a:spLocks noGrp="1"/>
          </p:cNvSpPr>
          <p:nvPr>
            <p:ph type="subTitle" idx="1"/>
          </p:nvPr>
        </p:nvSpPr>
        <p:spPr>
          <a:xfrm>
            <a:off x="1166082" y="4818170"/>
            <a:ext cx="9144000" cy="1071187"/>
          </a:xfrm>
        </p:spPr>
        <p:txBody>
          <a:bodyPr/>
          <a:lstStyle/>
          <a:p>
            <a:pPr marL="1348740" indent="-1348740" algn="l">
              <a:lnSpc>
                <a:spcPct val="115000"/>
              </a:lnSpc>
              <a:spcAft>
                <a:spcPts val="1000"/>
              </a:spcAft>
            </a:pPr>
            <a:r>
              <a:rPr lang="pl-PL" sz="1800" dirty="0">
                <a:effectLst/>
                <a:latin typeface="Calibri" panose="020F0502020204030204" pitchFamily="34" charset="0"/>
                <a:ea typeface="Calibri" panose="020F0502020204030204" pitchFamily="34" charset="0"/>
                <a:cs typeface="Calibri" panose="020F0502020204030204" pitchFamily="34" charset="0"/>
              </a:rPr>
              <a:t>MMD Milanowa S.C., Magdalena Dudkiewicz, Marek Dudkiewicz</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1348740" indent="-1348740" algn="l">
              <a:lnSpc>
                <a:spcPct val="115000"/>
              </a:lnSpc>
              <a:spcAft>
                <a:spcPts val="1000"/>
              </a:spcAft>
            </a:pPr>
            <a:r>
              <a:rPr lang="pl-PL" sz="1800" dirty="0">
                <a:effectLst/>
                <a:latin typeface="Calibri" panose="020F0502020204030204" pitchFamily="34" charset="0"/>
                <a:ea typeface="Calibri" panose="020F0502020204030204" pitchFamily="34" charset="0"/>
                <a:cs typeface="Calibri" panose="020F0502020204030204" pitchFamily="34" charset="0"/>
              </a:rPr>
              <a:t>l</a:t>
            </a:r>
            <a:r>
              <a:rPr lang="pl-PL" sz="1800" dirty="0">
                <a:latin typeface="Calibri" panose="020F0502020204030204" pitchFamily="34" charset="0"/>
                <a:ea typeface="Calibri" panose="020F0502020204030204" pitchFamily="34" charset="0"/>
                <a:cs typeface="Calibri" panose="020F0502020204030204" pitchFamily="34" charset="0"/>
              </a:rPr>
              <a:t>uty</a:t>
            </a:r>
            <a:r>
              <a:rPr lang="pl-PL" sz="1800" dirty="0">
                <a:effectLst/>
                <a:latin typeface="Calibri" panose="020F0502020204030204" pitchFamily="34" charset="0"/>
                <a:ea typeface="Calibri" panose="020F0502020204030204" pitchFamily="34" charset="0"/>
                <a:cs typeface="Calibri" panose="020F0502020204030204" pitchFamily="34" charset="0"/>
              </a:rPr>
              <a:t> 2022 r.</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9" descr="Syrenka znak promocyjny m.st. Warszawy">
            <a:extLst>
              <a:ext uri="{FF2B5EF4-FFF2-40B4-BE49-F238E27FC236}">
                <a16:creationId xmlns:a16="http://schemas.microsoft.com/office/drawing/2014/main" id="{9697567B-0677-49F6-812F-8CAF786912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6082" y="2538190"/>
            <a:ext cx="1350680" cy="161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ymbol zastępczy numeru slajdu 4">
            <a:extLst>
              <a:ext uri="{FF2B5EF4-FFF2-40B4-BE49-F238E27FC236}">
                <a16:creationId xmlns:a16="http://schemas.microsoft.com/office/drawing/2014/main" id="{913EBEEE-4767-407A-87BE-27C096A33786}"/>
              </a:ext>
            </a:extLst>
          </p:cNvPr>
          <p:cNvSpPr>
            <a:spLocks noGrp="1"/>
          </p:cNvSpPr>
          <p:nvPr>
            <p:ph type="sldNum" sz="quarter" idx="12"/>
          </p:nvPr>
        </p:nvSpPr>
        <p:spPr/>
        <p:txBody>
          <a:bodyPr/>
          <a:lstStyle/>
          <a:p>
            <a:fld id="{AB3CF912-5D29-446E-B947-C95F3C2F9F27}" type="slidenum">
              <a:rPr lang="pl-PL" smtClean="0">
                <a:solidFill>
                  <a:schemeClr val="bg1"/>
                </a:solidFill>
              </a:rPr>
              <a:t>1</a:t>
            </a:fld>
            <a:endParaRPr lang="pl-PL">
              <a:solidFill>
                <a:schemeClr val="bg1"/>
              </a:solidFill>
            </a:endParaRPr>
          </a:p>
        </p:txBody>
      </p:sp>
    </p:spTree>
    <p:extLst>
      <p:ext uri="{BB962C8B-B14F-4D97-AF65-F5344CB8AC3E}">
        <p14:creationId xmlns:p14="http://schemas.microsoft.com/office/powerpoint/2010/main" val="3830411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7B86FF-3CAF-4135-9824-7E249B59D306}"/>
              </a:ext>
            </a:extLst>
          </p:cNvPr>
          <p:cNvSpPr>
            <a:spLocks noGrp="1"/>
          </p:cNvSpPr>
          <p:nvPr>
            <p:ph type="title"/>
          </p:nvPr>
        </p:nvSpPr>
        <p:spPr>
          <a:xfrm>
            <a:off x="863016" y="929551"/>
            <a:ext cx="9385643" cy="579901"/>
          </a:xfrm>
        </p:spPr>
        <p:txBody>
          <a:bodyPr>
            <a:normAutofit/>
          </a:bodyPr>
          <a:lstStyle/>
          <a:p>
            <a:r>
              <a:rPr lang="pl-PL" sz="2800" b="0" dirty="0">
                <a:latin typeface="+mn-lt"/>
              </a:rPr>
              <a:t>Osoby, które potrzebują pomocy w funkcjonowaniu</a:t>
            </a:r>
          </a:p>
        </p:txBody>
      </p:sp>
      <p:sp>
        <p:nvSpPr>
          <p:cNvPr id="9" name="Schemat blokowy: łącznik 8">
            <a:extLst>
              <a:ext uri="{FF2B5EF4-FFF2-40B4-BE49-F238E27FC236}">
                <a16:creationId xmlns:a16="http://schemas.microsoft.com/office/drawing/2014/main" id="{C5D1D113-6EB0-4571-AD3D-C0E7B2D23AD1}"/>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Schemat blokowy: łącznik 9">
            <a:extLst>
              <a:ext uri="{FF2B5EF4-FFF2-40B4-BE49-F238E27FC236}">
                <a16:creationId xmlns:a16="http://schemas.microsoft.com/office/drawing/2014/main" id="{B2F08D5D-D055-4296-A545-7106C5AF8593}"/>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 name="Prostokąt 6">
            <a:extLst>
              <a:ext uri="{FF2B5EF4-FFF2-40B4-BE49-F238E27FC236}">
                <a16:creationId xmlns:a16="http://schemas.microsoft.com/office/drawing/2014/main" id="{AEA6024A-E5A2-4451-B0CC-D72EA91E5022}"/>
              </a:ext>
            </a:extLst>
          </p:cNvPr>
          <p:cNvSpPr/>
          <p:nvPr/>
        </p:nvSpPr>
        <p:spPr>
          <a:xfrm>
            <a:off x="870621" y="5478488"/>
            <a:ext cx="7806848" cy="461665"/>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p>
          <a:p>
            <a:r>
              <a:rPr lang="pl-PL" sz="1200" dirty="0">
                <a:latin typeface="Calibri" panose="020F0502020204030204" pitchFamily="34" charset="0"/>
                <a:cs typeface="Tahoma" panose="020B0604030504040204" pitchFamily="34" charset="0"/>
              </a:rPr>
              <a:t>	Warszawski indeks samodzielności, Krajowy Instytut Gospodarki Senioralnej, 2017.</a:t>
            </a:r>
          </a:p>
        </p:txBody>
      </p:sp>
      <p:sp>
        <p:nvSpPr>
          <p:cNvPr id="3" name="Symbol zastępczy numeru slajdu 2">
            <a:extLst>
              <a:ext uri="{FF2B5EF4-FFF2-40B4-BE49-F238E27FC236}">
                <a16:creationId xmlns:a16="http://schemas.microsoft.com/office/drawing/2014/main" id="{6C98EE17-E00F-4B95-9625-9E2C144D6B0A}"/>
              </a:ext>
            </a:extLst>
          </p:cNvPr>
          <p:cNvSpPr>
            <a:spLocks noGrp="1"/>
          </p:cNvSpPr>
          <p:nvPr>
            <p:ph type="sldNum" sz="quarter" idx="12"/>
          </p:nvPr>
        </p:nvSpPr>
        <p:spPr/>
        <p:txBody>
          <a:bodyPr/>
          <a:lstStyle/>
          <a:p>
            <a:fld id="{AB3CF912-5D29-446E-B947-C95F3C2F9F27}" type="slidenum">
              <a:rPr lang="pl-PL" smtClean="0"/>
              <a:t>10</a:t>
            </a:fld>
            <a:endParaRPr lang="pl-PL"/>
          </a:p>
        </p:txBody>
      </p:sp>
      <p:sp>
        <p:nvSpPr>
          <p:cNvPr id="5" name="pole tekstowe 4">
            <a:extLst>
              <a:ext uri="{FF2B5EF4-FFF2-40B4-BE49-F238E27FC236}">
                <a16:creationId xmlns:a16="http://schemas.microsoft.com/office/drawing/2014/main" id="{DCBCDD24-D3C9-41BA-9447-9453A11D7254}"/>
              </a:ext>
            </a:extLst>
          </p:cNvPr>
          <p:cNvSpPr txBox="1"/>
          <p:nvPr/>
        </p:nvSpPr>
        <p:spPr>
          <a:xfrm>
            <a:off x="870621" y="1531140"/>
            <a:ext cx="10264493" cy="3185487"/>
          </a:xfrm>
          <a:prstGeom prst="rect">
            <a:avLst/>
          </a:prstGeom>
          <a:noFill/>
        </p:spPr>
        <p:txBody>
          <a:bodyPr wrap="square" rtlCol="0">
            <a:spAutoFit/>
          </a:bodyPr>
          <a:lstStyle/>
          <a:p>
            <a:pPr>
              <a:lnSpc>
                <a:spcPct val="125000"/>
              </a:lnSpc>
              <a:spcBef>
                <a:spcPts val="300"/>
              </a:spcBef>
              <a:spcAft>
                <a:spcPts val="1200"/>
              </a:spcAft>
            </a:pPr>
            <a:r>
              <a:rPr lang="pl-PL" sz="1600" dirty="0"/>
              <a:t>Ponad 90% osób powyżej 16 roku życia z niepełnosprawnością prawną (92 700 osób) ma orzeczony umiarkowany (60 400 osób) lub znaczny (32 300 osób) stopień niepełnosprawności. Według Warszawskiego Indeksu Samodzielności są to osoby, które mają różny stopień sprawności intelektualnej i fizycznej. Ich samodzielność może być ograniczona m.in. z</a:t>
            </a:r>
            <a:r>
              <a:rPr lang="pl-PL" dirty="0"/>
              <a:t> </a:t>
            </a:r>
            <a:r>
              <a:rPr lang="pl-PL" sz="1600" dirty="0"/>
              <a:t>powodu możliwości poznawczych, poruszania się, dbania o siebie, jakości relacji społecznych, aktywności życiowej oraz przez bariery architektoniczne, cyfrowe i komunikacyjne.</a:t>
            </a:r>
          </a:p>
          <a:p>
            <a:pPr>
              <a:lnSpc>
                <a:spcPct val="125000"/>
              </a:lnSpc>
              <a:spcBef>
                <a:spcPts val="300"/>
              </a:spcBef>
              <a:spcAft>
                <a:spcPts val="1200"/>
              </a:spcAft>
            </a:pPr>
            <a:r>
              <a:rPr lang="pl-PL" sz="1600" dirty="0"/>
              <a:t>Potrzebują różnej intensywności wsparcia, np. stałej opieki, kilka godzin dziennie o różnych porach dnia lub jednorazowo powyżej pięciu godzin. Korzystają z niego głównie osoby, które nie mogą samodzielne wykonywać czynności z zakresu higieny osobistej, przygotować posiłków, jeść itp.</a:t>
            </a:r>
          </a:p>
          <a:p>
            <a:endParaRPr lang="pl-PL" sz="1600" dirty="0"/>
          </a:p>
        </p:txBody>
      </p:sp>
    </p:spTree>
    <p:extLst>
      <p:ext uri="{BB962C8B-B14F-4D97-AF65-F5344CB8AC3E}">
        <p14:creationId xmlns:p14="http://schemas.microsoft.com/office/powerpoint/2010/main" val="3974397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DB9C06-C00A-455A-961F-458237AEC9D9}"/>
              </a:ext>
            </a:extLst>
          </p:cNvPr>
          <p:cNvSpPr>
            <a:spLocks noGrp="1"/>
          </p:cNvSpPr>
          <p:nvPr>
            <p:ph type="title"/>
          </p:nvPr>
        </p:nvSpPr>
        <p:spPr>
          <a:xfrm>
            <a:off x="897533" y="927700"/>
            <a:ext cx="9812031" cy="678824"/>
          </a:xfrm>
        </p:spPr>
        <p:txBody>
          <a:bodyPr>
            <a:noAutofit/>
          </a:bodyPr>
          <a:lstStyle/>
          <a:p>
            <a:r>
              <a:rPr lang="pl-PL" sz="2800" b="0" dirty="0">
                <a:latin typeface="+mn-lt"/>
              </a:rPr>
              <a:t>Rodzaje niepełnosprawności w Warszawie, osoby z orzeczeniem powyżej 16 roku życia</a:t>
            </a:r>
            <a:endParaRPr lang="pl-PL" sz="2800" b="0" dirty="0">
              <a:solidFill>
                <a:srgbClr val="FF0000"/>
              </a:solidFill>
              <a:latin typeface="+mn-lt"/>
            </a:endParaRPr>
          </a:p>
        </p:txBody>
      </p:sp>
      <p:graphicFrame>
        <p:nvGraphicFramePr>
          <p:cNvPr id="3" name="Tabela 3" descr="Tabela przedstawia częstość występowania rodzajów niepełnosprawności wśród osób z orzeczeniem mających 16 lat i więcej. Wyniki: uszkodzenia i choroby narządu ruchu ma 66%, schorzenia układu krążenia 32%, schorzenia neurologiczne 21%, uszkodzenia i choroby narządu wzroku 14%, uszkodzenia i choroby narządu słuchu 12%, schorzenia psychiczne 5%, inne 18%. Wyniki nie sumują się do 100% ponieważ osoby badane mogły wskazać do trzech różnych rodzajów niepełnosprawności.">
            <a:extLst>
              <a:ext uri="{FF2B5EF4-FFF2-40B4-BE49-F238E27FC236}">
                <a16:creationId xmlns:a16="http://schemas.microsoft.com/office/drawing/2014/main" id="{E14CB001-2B4D-4CF5-A320-C842E41EF3A1}"/>
              </a:ext>
            </a:extLst>
          </p:cNvPr>
          <p:cNvGraphicFramePr>
            <a:graphicFrameLocks noGrp="1"/>
          </p:cNvGraphicFramePr>
          <p:nvPr>
            <p:extLst>
              <p:ext uri="{D42A27DB-BD31-4B8C-83A1-F6EECF244321}">
                <p14:modId xmlns:p14="http://schemas.microsoft.com/office/powerpoint/2010/main" val="3960212663"/>
              </p:ext>
            </p:extLst>
          </p:nvPr>
        </p:nvGraphicFramePr>
        <p:xfrm>
          <a:off x="897533" y="1934543"/>
          <a:ext cx="8128000" cy="29667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206446467"/>
                    </a:ext>
                  </a:extLst>
                </a:gridCol>
                <a:gridCol w="4064000">
                  <a:extLst>
                    <a:ext uri="{9D8B030D-6E8A-4147-A177-3AD203B41FA5}">
                      <a16:colId xmlns:a16="http://schemas.microsoft.com/office/drawing/2014/main" val="925806189"/>
                    </a:ext>
                  </a:extLst>
                </a:gridCol>
              </a:tblGrid>
              <a:tr h="370840">
                <a:tc>
                  <a:txBody>
                    <a:bodyPr/>
                    <a:lstStyle/>
                    <a:p>
                      <a:r>
                        <a:rPr lang="pl-PL" dirty="0"/>
                        <a:t>Rodzaj niepełnosprawności</a:t>
                      </a:r>
                    </a:p>
                  </a:txBody>
                  <a:tcPr/>
                </a:tc>
                <a:tc>
                  <a:txBody>
                    <a:bodyPr/>
                    <a:lstStyle/>
                    <a:p>
                      <a:r>
                        <a:rPr lang="pl-PL" dirty="0"/>
                        <a:t>Odsetek</a:t>
                      </a:r>
                    </a:p>
                  </a:txBody>
                  <a:tcPr/>
                </a:tc>
                <a:extLst>
                  <a:ext uri="{0D108BD9-81ED-4DB2-BD59-A6C34878D82A}">
                    <a16:rowId xmlns:a16="http://schemas.microsoft.com/office/drawing/2014/main" val="3223301527"/>
                  </a:ext>
                </a:extLst>
              </a:tr>
              <a:tr h="370840">
                <a:tc>
                  <a:txBody>
                    <a:bodyPr/>
                    <a:lstStyle/>
                    <a:p>
                      <a:pPr>
                        <a:lnSpc>
                          <a:spcPct val="115000"/>
                        </a:lnSpc>
                        <a:spcAft>
                          <a:spcPts val="400"/>
                        </a:spcAft>
                      </a:pPr>
                      <a:r>
                        <a:rPr lang="pl-PL" sz="1800" b="0" kern="1200" dirty="0">
                          <a:solidFill>
                            <a:schemeClr val="dk1"/>
                          </a:solidFill>
                          <a:latin typeface="+mn-lt"/>
                          <a:ea typeface="+mn-ea"/>
                          <a:cs typeface="+mn-cs"/>
                        </a:rPr>
                        <a:t>Uszkodzenia i choroby narządu ruchu</a:t>
                      </a:r>
                    </a:p>
                  </a:txBody>
                  <a:tcPr marL="68580" marR="68580" marT="0" marB="0"/>
                </a:tc>
                <a:tc>
                  <a:txBody>
                    <a:bodyPr/>
                    <a:lstStyle/>
                    <a:p>
                      <a:r>
                        <a:rPr lang="pl-PL" dirty="0"/>
                        <a:t>66%</a:t>
                      </a:r>
                    </a:p>
                  </a:txBody>
                  <a:tcPr/>
                </a:tc>
                <a:extLst>
                  <a:ext uri="{0D108BD9-81ED-4DB2-BD59-A6C34878D82A}">
                    <a16:rowId xmlns:a16="http://schemas.microsoft.com/office/drawing/2014/main" val="4095171617"/>
                  </a:ext>
                </a:extLst>
              </a:tr>
              <a:tr h="370840">
                <a:tc>
                  <a:txBody>
                    <a:bodyPr/>
                    <a:lstStyle/>
                    <a:p>
                      <a:pPr>
                        <a:lnSpc>
                          <a:spcPct val="115000"/>
                        </a:lnSpc>
                        <a:spcAft>
                          <a:spcPts val="400"/>
                        </a:spcAft>
                      </a:pPr>
                      <a:r>
                        <a:rPr lang="pl-PL" sz="1800" b="0" kern="1200" dirty="0">
                          <a:solidFill>
                            <a:schemeClr val="dk1"/>
                          </a:solidFill>
                          <a:latin typeface="+mn-lt"/>
                          <a:ea typeface="+mn-ea"/>
                          <a:cs typeface="+mn-cs"/>
                        </a:rPr>
                        <a:t>Schorzenia układu krążenia</a:t>
                      </a:r>
                    </a:p>
                  </a:txBody>
                  <a:tcPr marL="68580" marR="68580" marT="0" marB="0"/>
                </a:tc>
                <a:tc>
                  <a:txBody>
                    <a:bodyPr/>
                    <a:lstStyle/>
                    <a:p>
                      <a:r>
                        <a:rPr lang="pl-PL" dirty="0"/>
                        <a:t>32%</a:t>
                      </a:r>
                    </a:p>
                  </a:txBody>
                  <a:tcPr/>
                </a:tc>
                <a:extLst>
                  <a:ext uri="{0D108BD9-81ED-4DB2-BD59-A6C34878D82A}">
                    <a16:rowId xmlns:a16="http://schemas.microsoft.com/office/drawing/2014/main" val="2382976337"/>
                  </a:ext>
                </a:extLst>
              </a:tr>
              <a:tr h="370840">
                <a:tc>
                  <a:txBody>
                    <a:bodyPr/>
                    <a:lstStyle/>
                    <a:p>
                      <a:pPr>
                        <a:lnSpc>
                          <a:spcPct val="115000"/>
                        </a:lnSpc>
                        <a:spcAft>
                          <a:spcPts val="400"/>
                        </a:spcAft>
                      </a:pPr>
                      <a:r>
                        <a:rPr lang="pl-PL" sz="1800" b="0" kern="1200" dirty="0">
                          <a:solidFill>
                            <a:schemeClr val="dk1"/>
                          </a:solidFill>
                          <a:latin typeface="+mn-lt"/>
                          <a:ea typeface="+mn-ea"/>
                          <a:cs typeface="+mn-cs"/>
                        </a:rPr>
                        <a:t>Schorzenia neurologiczne</a:t>
                      </a:r>
                    </a:p>
                  </a:txBody>
                  <a:tcPr marL="68580" marR="68580" marT="0" marB="0"/>
                </a:tc>
                <a:tc>
                  <a:txBody>
                    <a:bodyPr/>
                    <a:lstStyle/>
                    <a:p>
                      <a:r>
                        <a:rPr lang="pl-PL" dirty="0"/>
                        <a:t>21%</a:t>
                      </a:r>
                    </a:p>
                  </a:txBody>
                  <a:tcPr/>
                </a:tc>
                <a:extLst>
                  <a:ext uri="{0D108BD9-81ED-4DB2-BD59-A6C34878D82A}">
                    <a16:rowId xmlns:a16="http://schemas.microsoft.com/office/drawing/2014/main" val="3521831738"/>
                  </a:ext>
                </a:extLst>
              </a:tr>
              <a:tr h="370840">
                <a:tc>
                  <a:txBody>
                    <a:bodyPr/>
                    <a:lstStyle/>
                    <a:p>
                      <a:pPr>
                        <a:lnSpc>
                          <a:spcPct val="115000"/>
                        </a:lnSpc>
                        <a:spcAft>
                          <a:spcPts val="400"/>
                        </a:spcAft>
                      </a:pPr>
                      <a:r>
                        <a:rPr lang="pl-PL" sz="1800" b="0" kern="1200" dirty="0">
                          <a:solidFill>
                            <a:schemeClr val="dk1"/>
                          </a:solidFill>
                          <a:latin typeface="+mn-lt"/>
                          <a:ea typeface="+mn-ea"/>
                          <a:cs typeface="+mn-cs"/>
                        </a:rPr>
                        <a:t>Uszkodzenia i choroby narządu wzroku</a:t>
                      </a:r>
                    </a:p>
                  </a:txBody>
                  <a:tcPr marL="68580" marR="68580" marT="0" marB="0"/>
                </a:tc>
                <a:tc>
                  <a:txBody>
                    <a:bodyPr/>
                    <a:lstStyle/>
                    <a:p>
                      <a:r>
                        <a:rPr lang="pl-PL" dirty="0"/>
                        <a:t>14%</a:t>
                      </a:r>
                    </a:p>
                  </a:txBody>
                  <a:tcPr/>
                </a:tc>
                <a:extLst>
                  <a:ext uri="{0D108BD9-81ED-4DB2-BD59-A6C34878D82A}">
                    <a16:rowId xmlns:a16="http://schemas.microsoft.com/office/drawing/2014/main" val="1288123909"/>
                  </a:ext>
                </a:extLst>
              </a:tr>
              <a:tr h="370840">
                <a:tc>
                  <a:txBody>
                    <a:bodyPr/>
                    <a:lstStyle/>
                    <a:p>
                      <a:pPr>
                        <a:lnSpc>
                          <a:spcPct val="115000"/>
                        </a:lnSpc>
                        <a:spcAft>
                          <a:spcPts val="400"/>
                        </a:spcAft>
                      </a:pPr>
                      <a:r>
                        <a:rPr lang="pl-PL" sz="1800" b="0" kern="1200" dirty="0">
                          <a:solidFill>
                            <a:schemeClr val="dk1"/>
                          </a:solidFill>
                          <a:latin typeface="+mn-lt"/>
                          <a:ea typeface="+mn-ea"/>
                          <a:cs typeface="+mn-cs"/>
                        </a:rPr>
                        <a:t>Uszkodzenia i choroby narządu słuchu</a:t>
                      </a:r>
                    </a:p>
                  </a:txBody>
                  <a:tcPr marL="68580" marR="68580" marT="0" marB="0"/>
                </a:tc>
                <a:tc>
                  <a:txBody>
                    <a:bodyPr/>
                    <a:lstStyle/>
                    <a:p>
                      <a:r>
                        <a:rPr lang="pl-PL" dirty="0"/>
                        <a:t>12%</a:t>
                      </a:r>
                    </a:p>
                  </a:txBody>
                  <a:tcPr/>
                </a:tc>
                <a:extLst>
                  <a:ext uri="{0D108BD9-81ED-4DB2-BD59-A6C34878D82A}">
                    <a16:rowId xmlns:a16="http://schemas.microsoft.com/office/drawing/2014/main" val="2808526247"/>
                  </a:ext>
                </a:extLst>
              </a:tr>
              <a:tr h="370840">
                <a:tc>
                  <a:txBody>
                    <a:bodyPr/>
                    <a:lstStyle/>
                    <a:p>
                      <a:pPr>
                        <a:lnSpc>
                          <a:spcPct val="115000"/>
                        </a:lnSpc>
                        <a:spcAft>
                          <a:spcPts val="400"/>
                        </a:spcAft>
                      </a:pPr>
                      <a:r>
                        <a:rPr lang="pl-PL" sz="1800" b="0" kern="1200" dirty="0">
                          <a:solidFill>
                            <a:schemeClr val="dk1"/>
                          </a:solidFill>
                          <a:latin typeface="+mn-lt"/>
                          <a:ea typeface="+mn-ea"/>
                          <a:cs typeface="+mn-cs"/>
                        </a:rPr>
                        <a:t>Schorzenia psychiczne</a:t>
                      </a:r>
                    </a:p>
                  </a:txBody>
                  <a:tcPr marL="68580" marR="68580" marT="0" marB="0"/>
                </a:tc>
                <a:tc>
                  <a:txBody>
                    <a:bodyPr/>
                    <a:lstStyle/>
                    <a:p>
                      <a:r>
                        <a:rPr lang="pl-PL" dirty="0"/>
                        <a:t>5%</a:t>
                      </a:r>
                    </a:p>
                  </a:txBody>
                  <a:tcPr/>
                </a:tc>
                <a:extLst>
                  <a:ext uri="{0D108BD9-81ED-4DB2-BD59-A6C34878D82A}">
                    <a16:rowId xmlns:a16="http://schemas.microsoft.com/office/drawing/2014/main" val="3972808521"/>
                  </a:ext>
                </a:extLst>
              </a:tr>
              <a:tr h="370840">
                <a:tc>
                  <a:txBody>
                    <a:bodyPr/>
                    <a:lstStyle/>
                    <a:p>
                      <a:pPr>
                        <a:lnSpc>
                          <a:spcPct val="115000"/>
                        </a:lnSpc>
                        <a:spcAft>
                          <a:spcPts val="400"/>
                        </a:spcAft>
                      </a:pPr>
                      <a:r>
                        <a:rPr lang="pl-PL" sz="1800" b="0" kern="1200" dirty="0">
                          <a:solidFill>
                            <a:schemeClr val="dk1"/>
                          </a:solidFill>
                          <a:latin typeface="+mn-lt"/>
                          <a:ea typeface="+mn-ea"/>
                          <a:cs typeface="+mn-cs"/>
                        </a:rPr>
                        <a:t>Inne</a:t>
                      </a:r>
                    </a:p>
                  </a:txBody>
                  <a:tcPr marL="68580" marR="68580" marT="0" marB="0"/>
                </a:tc>
                <a:tc>
                  <a:txBody>
                    <a:bodyPr/>
                    <a:lstStyle/>
                    <a:p>
                      <a:r>
                        <a:rPr lang="pl-PL" dirty="0"/>
                        <a:t>18%</a:t>
                      </a:r>
                    </a:p>
                  </a:txBody>
                  <a:tcPr/>
                </a:tc>
                <a:extLst>
                  <a:ext uri="{0D108BD9-81ED-4DB2-BD59-A6C34878D82A}">
                    <a16:rowId xmlns:a16="http://schemas.microsoft.com/office/drawing/2014/main" val="3006318736"/>
                  </a:ext>
                </a:extLst>
              </a:tr>
            </a:tbl>
          </a:graphicData>
        </a:graphic>
      </p:graphicFrame>
      <p:sp>
        <p:nvSpPr>
          <p:cNvPr id="6" name="Prostokąt 6">
            <a:extLst>
              <a:ext uri="{FF2B5EF4-FFF2-40B4-BE49-F238E27FC236}">
                <a16:creationId xmlns:a16="http://schemas.microsoft.com/office/drawing/2014/main" id="{AB13A944-D63C-41C7-8E1D-B8A3EA3512B3}"/>
              </a:ext>
            </a:extLst>
          </p:cNvPr>
          <p:cNvSpPr/>
          <p:nvPr/>
        </p:nvSpPr>
        <p:spPr>
          <a:xfrm>
            <a:off x="897533" y="5176215"/>
            <a:ext cx="7420708" cy="461665"/>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p>
          <a:p>
            <a:r>
              <a:rPr lang="pl-PL" sz="1200" dirty="0">
                <a:latin typeface="Calibri" panose="020F0502020204030204" pitchFamily="34" charset="0"/>
                <a:cs typeface="Tahoma" panose="020B0604030504040204" pitchFamily="34" charset="0"/>
              </a:rPr>
              <a:t>Dane nie sumują się do 100% ponieważ można było wskazać do trzech różnych rodzajów niepełnosprawności.</a:t>
            </a:r>
            <a:endParaRPr lang="pl-PL" sz="1200" dirty="0"/>
          </a:p>
        </p:txBody>
      </p:sp>
      <p:sp>
        <p:nvSpPr>
          <p:cNvPr id="4" name="Symbol zastępczy numeru slajdu 3">
            <a:extLst>
              <a:ext uri="{FF2B5EF4-FFF2-40B4-BE49-F238E27FC236}">
                <a16:creationId xmlns:a16="http://schemas.microsoft.com/office/drawing/2014/main" id="{9BEDCF4E-2BDA-4D07-BDFD-E3EA0E222CAC}"/>
              </a:ext>
            </a:extLst>
          </p:cNvPr>
          <p:cNvSpPr>
            <a:spLocks noGrp="1"/>
          </p:cNvSpPr>
          <p:nvPr>
            <p:ph type="sldNum" sz="quarter" idx="12"/>
          </p:nvPr>
        </p:nvSpPr>
        <p:spPr/>
        <p:txBody>
          <a:bodyPr/>
          <a:lstStyle/>
          <a:p>
            <a:fld id="{AB3CF912-5D29-446E-B947-C95F3C2F9F27}" type="slidenum">
              <a:rPr lang="pl-PL" smtClean="0"/>
              <a:t>11</a:t>
            </a:fld>
            <a:endParaRPr lang="pl-PL"/>
          </a:p>
        </p:txBody>
      </p:sp>
    </p:spTree>
    <p:extLst>
      <p:ext uri="{BB962C8B-B14F-4D97-AF65-F5344CB8AC3E}">
        <p14:creationId xmlns:p14="http://schemas.microsoft.com/office/powerpoint/2010/main" val="158497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929887" y="467173"/>
            <a:ext cx="10515600" cy="1325563"/>
          </a:xfrm>
        </p:spPr>
        <p:txBody>
          <a:bodyPr>
            <a:noAutofit/>
          </a:bodyPr>
          <a:lstStyle/>
          <a:p>
            <a:r>
              <a:rPr lang="pl-PL" sz="2800" dirty="0">
                <a:latin typeface="+mn-lt"/>
                <a:ea typeface="+mn-lt"/>
                <a:cs typeface="+mn-lt"/>
              </a:rPr>
              <a:t>Osoby z niepełnosprawnościami w Warszawie na tle UE i Polski</a:t>
            </a:r>
            <a:endParaRPr lang="pl-PL" sz="2800" dirty="0">
              <a:latin typeface="+mn-lt"/>
            </a:endParaRPr>
          </a:p>
        </p:txBody>
      </p:sp>
      <p:graphicFrame>
        <p:nvGraphicFramePr>
          <p:cNvPr id="7" name="Tabela 4" descr="12% mieszkańców Warszawy w wieku 16 lat i więcej to osoby z niepełnosprawnościami, podczas gdy w Polsce takich osób jest 22,8% a w Unii Europejskiej 24%. 41% osób z niepełnosprawnościami w wieku 20-64 lata w Warszawie pracuje. Analogiczny wskaźnik dla całej Polski to 37,6%, a dla Unii Europejskiej 48%. W populacji osób bez niepełnosprawności analogiczne wskaźniki wynoszą: dla Warszawy 88%, dla całej Polski 72,6%, dla Unii Europejskiej 73%.">
            <a:extLst>
              <a:ext uri="{FF2B5EF4-FFF2-40B4-BE49-F238E27FC236}">
                <a16:creationId xmlns:a16="http://schemas.microsoft.com/office/drawing/2014/main" id="{FF0B37C6-CD67-4FBA-BC82-0CAE6F47C188}"/>
              </a:ext>
            </a:extLst>
          </p:cNvPr>
          <p:cNvGraphicFramePr>
            <a:graphicFrameLocks noGrp="1"/>
          </p:cNvGraphicFramePr>
          <p:nvPr>
            <p:extLst>
              <p:ext uri="{D42A27DB-BD31-4B8C-83A1-F6EECF244321}">
                <p14:modId xmlns:p14="http://schemas.microsoft.com/office/powerpoint/2010/main" val="4254313695"/>
              </p:ext>
            </p:extLst>
          </p:nvPr>
        </p:nvGraphicFramePr>
        <p:xfrm>
          <a:off x="1025963" y="1316418"/>
          <a:ext cx="10116000" cy="4194720"/>
        </p:xfrm>
        <a:graphic>
          <a:graphicData uri="http://schemas.openxmlformats.org/drawingml/2006/table">
            <a:tbl>
              <a:tblPr firstRow="1" bandRow="1">
                <a:tableStyleId>{5C22544A-7EE6-4342-B048-85BDC9FD1C3A}</a:tableStyleId>
              </a:tblPr>
              <a:tblGrid>
                <a:gridCol w="6200596">
                  <a:extLst>
                    <a:ext uri="{9D8B030D-6E8A-4147-A177-3AD203B41FA5}">
                      <a16:colId xmlns:a16="http://schemas.microsoft.com/office/drawing/2014/main" val="2655797528"/>
                    </a:ext>
                  </a:extLst>
                </a:gridCol>
                <a:gridCol w="1138335">
                  <a:extLst>
                    <a:ext uri="{9D8B030D-6E8A-4147-A177-3AD203B41FA5}">
                      <a16:colId xmlns:a16="http://schemas.microsoft.com/office/drawing/2014/main" val="3690033203"/>
                    </a:ext>
                  </a:extLst>
                </a:gridCol>
                <a:gridCol w="1156996">
                  <a:extLst>
                    <a:ext uri="{9D8B030D-6E8A-4147-A177-3AD203B41FA5}">
                      <a16:colId xmlns:a16="http://schemas.microsoft.com/office/drawing/2014/main" val="677003837"/>
                    </a:ext>
                  </a:extLst>
                </a:gridCol>
                <a:gridCol w="1620073">
                  <a:extLst>
                    <a:ext uri="{9D8B030D-6E8A-4147-A177-3AD203B41FA5}">
                      <a16:colId xmlns:a16="http://schemas.microsoft.com/office/drawing/2014/main" val="3577627089"/>
                    </a:ext>
                  </a:extLst>
                </a:gridCol>
              </a:tblGrid>
              <a:tr h="720000">
                <a:tc>
                  <a:txBody>
                    <a:bodyPr/>
                    <a:lstStyle/>
                    <a:p>
                      <a:endParaRPr lang="pl-PL" dirty="0"/>
                    </a:p>
                  </a:txBody>
                  <a:tcPr/>
                </a:tc>
                <a:tc>
                  <a:txBody>
                    <a:bodyPr/>
                    <a:lstStyle/>
                    <a:p>
                      <a:r>
                        <a:rPr lang="pl-PL" dirty="0"/>
                        <a:t>UE 27</a:t>
                      </a:r>
                    </a:p>
                  </a:txBody>
                  <a:tcPr/>
                </a:tc>
                <a:tc>
                  <a:txBody>
                    <a:bodyPr/>
                    <a:lstStyle/>
                    <a:p>
                      <a:r>
                        <a:rPr lang="pl-PL" dirty="0"/>
                        <a:t>Polska</a:t>
                      </a:r>
                      <a:endParaRPr lang="en-US" dirty="0"/>
                    </a:p>
                  </a:txBody>
                  <a:tcPr/>
                </a:tc>
                <a:tc>
                  <a:txBody>
                    <a:bodyPr/>
                    <a:lstStyle/>
                    <a:p>
                      <a:r>
                        <a:rPr lang="pl-PL" dirty="0"/>
                        <a:t>Warszawa</a:t>
                      </a:r>
                    </a:p>
                  </a:txBody>
                  <a:tcPr/>
                </a:tc>
                <a:extLst>
                  <a:ext uri="{0D108BD9-81ED-4DB2-BD59-A6C34878D82A}">
                    <a16:rowId xmlns:a16="http://schemas.microsoft.com/office/drawing/2014/main" val="595654178"/>
                  </a:ext>
                </a:extLst>
              </a:tr>
              <a:tr h="634424">
                <a:tc>
                  <a:txBody>
                    <a:bodyPr/>
                    <a:lstStyle/>
                    <a:p>
                      <a:r>
                        <a:rPr lang="pl-PL" sz="1800" kern="1200" dirty="0">
                          <a:solidFill>
                            <a:schemeClr val="dk1"/>
                          </a:solidFill>
                          <a:latin typeface="+mn-lt"/>
                          <a:ea typeface="+mn-ea"/>
                          <a:cs typeface="+mn-cs"/>
                        </a:rPr>
                        <a:t>Odsetek osób z ograniczeniami w wykonywaniu codziennych czynności w populacji w wieku 16 lat i więcej</a:t>
                      </a:r>
                    </a:p>
                  </a:txBody>
                  <a:tcPr/>
                </a:tc>
                <a:tc>
                  <a:txBody>
                    <a:bodyPr/>
                    <a:lstStyle/>
                    <a:p>
                      <a:r>
                        <a:rPr lang="pl-PL" sz="1800" kern="1200" dirty="0">
                          <a:solidFill>
                            <a:schemeClr val="dk1"/>
                          </a:solidFill>
                          <a:latin typeface="+mn-lt"/>
                          <a:ea typeface="+mn-ea"/>
                          <a:cs typeface="+mn-cs"/>
                        </a:rPr>
                        <a:t>24,5% (2018)</a:t>
                      </a:r>
                    </a:p>
                  </a:txBody>
                  <a:tcPr/>
                </a:tc>
                <a:tc>
                  <a:txBody>
                    <a:bodyPr/>
                    <a:lstStyle/>
                    <a:p>
                      <a:r>
                        <a:rPr lang="pl-PL" sz="1800" kern="1200" dirty="0">
                          <a:solidFill>
                            <a:schemeClr val="dk1"/>
                          </a:solidFill>
                          <a:latin typeface="+mn-lt"/>
                          <a:ea typeface="+mn-ea"/>
                          <a:cs typeface="+mn-cs"/>
                        </a:rPr>
                        <a:t>24% (2018)</a:t>
                      </a:r>
                    </a:p>
                  </a:txBody>
                  <a:tcPr/>
                </a:tc>
                <a:tc>
                  <a:txBody>
                    <a:bodyPr/>
                    <a:lstStyle/>
                    <a:p>
                      <a:r>
                        <a:rPr lang="pl-PL" sz="1800" kern="1200" dirty="0">
                          <a:solidFill>
                            <a:srgbClr val="FF0000"/>
                          </a:solidFill>
                          <a:latin typeface="+mn-lt"/>
                          <a:ea typeface="+mn-ea"/>
                          <a:cs typeface="+mn-cs"/>
                        </a:rPr>
                        <a:t> </a:t>
                      </a:r>
                      <a:r>
                        <a:rPr lang="pl-PL" sz="1800" kern="1200" dirty="0">
                          <a:solidFill>
                            <a:schemeClr val="dk1"/>
                          </a:solidFill>
                          <a:latin typeface="+mn-lt"/>
                          <a:ea typeface="+mn-ea"/>
                          <a:cs typeface="+mn-cs"/>
                        </a:rPr>
                        <a:t>NSP 2021  brak danych</a:t>
                      </a:r>
                    </a:p>
                  </a:txBody>
                  <a:tcPr/>
                </a:tc>
                <a:extLst>
                  <a:ext uri="{0D108BD9-81ED-4DB2-BD59-A6C34878D82A}">
                    <a16:rowId xmlns:a16="http://schemas.microsoft.com/office/drawing/2014/main" val="5324697"/>
                  </a:ext>
                </a:extLst>
              </a:tr>
              <a:tr h="629774">
                <a:tc>
                  <a:txBody>
                    <a:bodyPr/>
                    <a:lstStyle/>
                    <a:p>
                      <a:r>
                        <a:rPr lang="pl-PL" dirty="0"/>
                        <a:t>Odsetek osób z poważnymi ograniczeniami w wykonywaniu codziennych czynności w populacji 16 lat i więcej</a:t>
                      </a:r>
                    </a:p>
                  </a:txBody>
                  <a:tcPr/>
                </a:tc>
                <a:tc>
                  <a:txBody>
                    <a:bodyPr/>
                    <a:lstStyle/>
                    <a:p>
                      <a:r>
                        <a:rPr lang="pl-PL" dirty="0"/>
                        <a:t>7% (2018)</a:t>
                      </a:r>
                    </a:p>
                  </a:txBody>
                  <a:tcPr/>
                </a:tc>
                <a:tc>
                  <a:txBody>
                    <a:bodyPr/>
                    <a:lstStyle/>
                    <a:p>
                      <a:r>
                        <a:rPr lang="pl-PL" dirty="0"/>
                        <a:t>7,5% (2018)</a:t>
                      </a:r>
                    </a:p>
                  </a:txBody>
                  <a:tcPr/>
                </a:tc>
                <a:tc>
                  <a:txBody>
                    <a:bodyPr/>
                    <a:lstStyle/>
                    <a:p>
                      <a:r>
                        <a:rPr lang="pl-PL" dirty="0"/>
                        <a:t>12% (2018)</a:t>
                      </a:r>
                    </a:p>
                  </a:txBody>
                  <a:tcPr/>
                </a:tc>
                <a:extLst>
                  <a:ext uri="{0D108BD9-81ED-4DB2-BD59-A6C34878D82A}">
                    <a16:rowId xmlns:a16="http://schemas.microsoft.com/office/drawing/2014/main" val="1541060738"/>
                  </a:ext>
                </a:extLst>
              </a:tr>
              <a:tr h="629774">
                <a:tc>
                  <a:txBody>
                    <a:bodyPr/>
                    <a:lstStyle/>
                    <a:p>
                      <a:r>
                        <a:rPr lang="pl-PL" dirty="0"/>
                        <a:t>Odsetek pracujących w populacji osób z niepełnosprawnościami w wieku 20-64 lata</a:t>
                      </a:r>
                    </a:p>
                  </a:txBody>
                  <a:tcPr/>
                </a:tc>
                <a:tc>
                  <a:txBody>
                    <a:bodyPr/>
                    <a:lstStyle/>
                    <a:p>
                      <a:r>
                        <a:rPr lang="pl-PL" dirty="0"/>
                        <a:t>48,1% (2015)</a:t>
                      </a:r>
                    </a:p>
                  </a:txBody>
                  <a:tcPr/>
                </a:tc>
                <a:tc>
                  <a:txBody>
                    <a:bodyPr/>
                    <a:lstStyle/>
                    <a:p>
                      <a:r>
                        <a:rPr lang="pl-PL" dirty="0"/>
                        <a:t>37,6% (2016)</a:t>
                      </a:r>
                    </a:p>
                  </a:txBody>
                  <a:tcPr/>
                </a:tc>
                <a:tc>
                  <a:txBody>
                    <a:bodyPr/>
                    <a:lstStyle/>
                    <a:p>
                      <a:r>
                        <a:rPr lang="pl-PL" dirty="0"/>
                        <a:t>około 41% (2018)</a:t>
                      </a:r>
                    </a:p>
                  </a:txBody>
                  <a:tcPr/>
                </a:tc>
                <a:extLst>
                  <a:ext uri="{0D108BD9-81ED-4DB2-BD59-A6C34878D82A}">
                    <a16:rowId xmlns:a16="http://schemas.microsoft.com/office/drawing/2014/main" val="2785145108"/>
                  </a:ext>
                </a:extLst>
              </a:tr>
              <a:tr h="609626">
                <a:tc>
                  <a:txBody>
                    <a:bodyPr/>
                    <a:lstStyle/>
                    <a:p>
                      <a:r>
                        <a:rPr lang="pl-PL" dirty="0"/>
                        <a:t>Odsetek pracujących w populacji osób bez niepełnosprawności w wieku 20-64 lata</a:t>
                      </a:r>
                    </a:p>
                  </a:txBody>
                  <a:tcPr/>
                </a:tc>
                <a:tc>
                  <a:txBody>
                    <a:bodyPr/>
                    <a:lstStyle/>
                    <a:p>
                      <a:r>
                        <a:rPr lang="pl-PL" dirty="0"/>
                        <a:t>73,1% (2015)</a:t>
                      </a:r>
                    </a:p>
                  </a:txBody>
                  <a:tcPr/>
                </a:tc>
                <a:tc>
                  <a:txBody>
                    <a:bodyPr/>
                    <a:lstStyle/>
                    <a:p>
                      <a:r>
                        <a:rPr lang="pl-PL" dirty="0"/>
                        <a:t>72,6% (2015)</a:t>
                      </a:r>
                    </a:p>
                  </a:txBody>
                  <a:tcPr/>
                </a:tc>
                <a:tc>
                  <a:txBody>
                    <a:bodyPr/>
                    <a:lstStyle/>
                    <a:p>
                      <a:r>
                        <a:rPr lang="pl-PL" dirty="0">
                          <a:solidFill>
                            <a:schemeClr val="tx1"/>
                          </a:solidFill>
                        </a:rPr>
                        <a:t>około 88% (2018)</a:t>
                      </a:r>
                    </a:p>
                  </a:txBody>
                  <a:tcPr/>
                </a:tc>
                <a:extLst>
                  <a:ext uri="{0D108BD9-81ED-4DB2-BD59-A6C34878D82A}">
                    <a16:rowId xmlns:a16="http://schemas.microsoft.com/office/drawing/2014/main" val="184950751"/>
                  </a:ext>
                </a:extLst>
              </a:tr>
              <a:tr h="581602">
                <a:tc>
                  <a:txBody>
                    <a:bodyPr/>
                    <a:lstStyle/>
                    <a:p>
                      <a:r>
                        <a:rPr lang="pl-PL" sz="1800" kern="1200" dirty="0">
                          <a:solidFill>
                            <a:schemeClr val="dk1"/>
                          </a:solidFill>
                          <a:effectLst/>
                          <a:latin typeface="+mn-lt"/>
                          <a:ea typeface="+mn-ea"/>
                          <a:cs typeface="+mn-cs"/>
                        </a:rPr>
                        <a:t>Relacja między odsetkiem pracujących osób bez niepełnosprawności w wieku 20-64 lata a odsetkiem pracujących osób z niepełnosprawnościami w wieku 20-64 lata</a:t>
                      </a:r>
                      <a:endParaRPr lang="pl-PL" dirty="0"/>
                    </a:p>
                  </a:txBody>
                  <a:tcPr/>
                </a:tc>
                <a:tc>
                  <a:txBody>
                    <a:bodyPr/>
                    <a:lstStyle/>
                    <a:p>
                      <a:r>
                        <a:rPr lang="pl-PL" dirty="0"/>
                        <a:t>1,52</a:t>
                      </a:r>
                    </a:p>
                  </a:txBody>
                  <a:tcPr/>
                </a:tc>
                <a:tc>
                  <a:txBody>
                    <a:bodyPr/>
                    <a:lstStyle/>
                    <a:p>
                      <a:r>
                        <a:rPr lang="pl-PL" dirty="0"/>
                        <a:t>1,93</a:t>
                      </a:r>
                    </a:p>
                  </a:txBody>
                  <a:tcPr/>
                </a:tc>
                <a:tc>
                  <a:txBody>
                    <a:bodyPr/>
                    <a:lstStyle/>
                    <a:p>
                      <a:r>
                        <a:rPr lang="pl-PL" dirty="0"/>
                        <a:t>2,15</a:t>
                      </a:r>
                    </a:p>
                  </a:txBody>
                  <a:tcPr/>
                </a:tc>
                <a:extLst>
                  <a:ext uri="{0D108BD9-81ED-4DB2-BD59-A6C34878D82A}">
                    <a16:rowId xmlns:a16="http://schemas.microsoft.com/office/drawing/2014/main" val="4067397780"/>
                  </a:ext>
                </a:extLst>
              </a:tr>
            </a:tbl>
          </a:graphicData>
        </a:graphic>
      </p:graphicFrame>
      <p:sp>
        <p:nvSpPr>
          <p:cNvPr id="10" name="Prostokąt 9">
            <a:extLst>
              <a:ext uri="{FF2B5EF4-FFF2-40B4-BE49-F238E27FC236}">
                <a16:creationId xmlns:a16="http://schemas.microsoft.com/office/drawing/2014/main" id="{A2550DED-4384-473A-B766-08F6236857A5}"/>
              </a:ext>
            </a:extLst>
          </p:cNvPr>
          <p:cNvSpPr/>
          <p:nvPr/>
        </p:nvSpPr>
        <p:spPr>
          <a:xfrm>
            <a:off x="946653" y="5486994"/>
            <a:ext cx="8409552"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a:t>
            </a:r>
            <a:r>
              <a:rPr lang="pl-PL" sz="1200" dirty="0" err="1"/>
              <a:t>Stefanos</a:t>
            </a:r>
            <a:r>
              <a:rPr lang="pl-PL" sz="1200" dirty="0"/>
              <a:t> </a:t>
            </a:r>
            <a:r>
              <a:rPr lang="pl-PL" sz="1200" dirty="0" err="1"/>
              <a:t>Grammenos</a:t>
            </a:r>
            <a:r>
              <a:rPr lang="pl-PL" sz="1200" dirty="0"/>
              <a:t>, </a:t>
            </a:r>
            <a:r>
              <a:rPr lang="pl-PL" sz="1200" dirty="0" err="1"/>
              <a:t>European</a:t>
            </a:r>
            <a:r>
              <a:rPr lang="pl-PL" sz="1200" dirty="0"/>
              <a:t> </a:t>
            </a:r>
            <a:r>
              <a:rPr lang="pl-PL" sz="1200" dirty="0" err="1"/>
              <a:t>comparative</a:t>
            </a:r>
            <a:r>
              <a:rPr lang="pl-PL" sz="1200" dirty="0"/>
              <a:t> data on Europe 2020 and </a:t>
            </a:r>
            <a:r>
              <a:rPr lang="pl-PL" sz="1200" dirty="0" err="1"/>
              <a:t>persons</a:t>
            </a:r>
            <a:r>
              <a:rPr lang="pl-PL" sz="1200" dirty="0"/>
              <a:t> with </a:t>
            </a:r>
            <a:r>
              <a:rPr lang="pl-PL" sz="1200" dirty="0" err="1"/>
              <a:t>disabilities</a:t>
            </a:r>
            <a:endParaRPr lang="pl-PL" sz="1200" dirty="0"/>
          </a:p>
        </p:txBody>
      </p:sp>
      <p:sp>
        <p:nvSpPr>
          <p:cNvPr id="11" name="Prostokąt 10">
            <a:extLst>
              <a:ext uri="{FF2B5EF4-FFF2-40B4-BE49-F238E27FC236}">
                <a16:creationId xmlns:a16="http://schemas.microsoft.com/office/drawing/2014/main" id="{16BDCA81-2243-46B3-B032-18AF8A63D049}"/>
              </a:ext>
            </a:extLst>
          </p:cNvPr>
          <p:cNvSpPr/>
          <p:nvPr/>
        </p:nvSpPr>
        <p:spPr>
          <a:xfrm>
            <a:off x="935706" y="5680831"/>
            <a:ext cx="7769525"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2" name="Symbol zastępczy numeru slajdu 1">
            <a:extLst>
              <a:ext uri="{FF2B5EF4-FFF2-40B4-BE49-F238E27FC236}">
                <a16:creationId xmlns:a16="http://schemas.microsoft.com/office/drawing/2014/main" id="{B7E9E508-A6D6-417C-B3A8-33078514759A}"/>
              </a:ext>
            </a:extLst>
          </p:cNvPr>
          <p:cNvSpPr>
            <a:spLocks noGrp="1"/>
          </p:cNvSpPr>
          <p:nvPr>
            <p:ph type="sldNum" sz="quarter" idx="12"/>
          </p:nvPr>
        </p:nvSpPr>
        <p:spPr/>
        <p:txBody>
          <a:bodyPr/>
          <a:lstStyle/>
          <a:p>
            <a:fld id="{AB3CF912-5D29-446E-B947-C95F3C2F9F27}" type="slidenum">
              <a:rPr lang="pl-PL" smtClean="0"/>
              <a:t>12</a:t>
            </a:fld>
            <a:endParaRPr lang="pl-PL"/>
          </a:p>
        </p:txBody>
      </p:sp>
    </p:spTree>
    <p:extLst>
      <p:ext uri="{BB962C8B-B14F-4D97-AF65-F5344CB8AC3E}">
        <p14:creationId xmlns:p14="http://schemas.microsoft.com/office/powerpoint/2010/main" val="93657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54687" y="437384"/>
            <a:ext cx="10707042" cy="1325563"/>
          </a:xfrm>
        </p:spPr>
        <p:txBody>
          <a:bodyPr>
            <a:normAutofit/>
          </a:bodyPr>
          <a:lstStyle/>
          <a:p>
            <a:r>
              <a:rPr lang="pl-PL" sz="2800" dirty="0">
                <a:latin typeface="+mn-lt"/>
              </a:rPr>
              <a:t>Potrzeby osób z niepełnosprawnościami powyżej 16. roku życia</a:t>
            </a:r>
          </a:p>
        </p:txBody>
      </p:sp>
      <p:sp>
        <p:nvSpPr>
          <p:cNvPr id="3" name="pole tekstowe 2">
            <a:extLst>
              <a:ext uri="{FF2B5EF4-FFF2-40B4-BE49-F238E27FC236}">
                <a16:creationId xmlns:a16="http://schemas.microsoft.com/office/drawing/2014/main" id="{F452F57B-87EF-4B8C-AB1E-F9AE5A6EBD01}"/>
              </a:ext>
            </a:extLst>
          </p:cNvPr>
          <p:cNvSpPr txBox="1"/>
          <p:nvPr/>
        </p:nvSpPr>
        <p:spPr>
          <a:xfrm>
            <a:off x="854687" y="1584422"/>
            <a:ext cx="4591065" cy="2957861"/>
          </a:xfrm>
          <a:prstGeom prst="rect">
            <a:avLst/>
          </a:prstGeom>
          <a:noFill/>
        </p:spPr>
        <p:txBody>
          <a:bodyPr wrap="none" rtlCol="0">
            <a:spAutoFit/>
          </a:bodyPr>
          <a:lstStyle/>
          <a:p>
            <a:pPr marL="285750" lvl="0" indent="-285750">
              <a:lnSpc>
                <a:spcPct val="150000"/>
              </a:lnSpc>
              <a:buFont typeface="Arial" panose="020B0604020202020204" pitchFamily="34" charset="0"/>
              <a:buChar char="•"/>
            </a:pPr>
            <a:r>
              <a:rPr lang="pl-PL" sz="1800" dirty="0">
                <a:solidFill>
                  <a:schemeClr val="tx1"/>
                </a:solidFill>
              </a:rPr>
              <a:t>Świadczenia pomocowe</a:t>
            </a:r>
          </a:p>
          <a:p>
            <a:pPr marL="285750" indent="-285750">
              <a:lnSpc>
                <a:spcPct val="150000"/>
              </a:lnSpc>
              <a:buFont typeface="Arial" panose="020B0604020202020204" pitchFamily="34" charset="0"/>
              <a:buChar char="•"/>
            </a:pPr>
            <a:r>
              <a:rPr lang="pl-PL" sz="1800" dirty="0">
                <a:solidFill>
                  <a:schemeClr val="tx1"/>
                </a:solidFill>
              </a:rPr>
              <a:t>Opieka środowiskowa i wsparcie opiekunów</a:t>
            </a:r>
          </a:p>
          <a:p>
            <a:pPr marL="285750" lvl="0" indent="-285750">
              <a:lnSpc>
                <a:spcPct val="150000"/>
              </a:lnSpc>
              <a:buFont typeface="Arial" panose="020B0604020202020204" pitchFamily="34" charset="0"/>
              <a:buChar char="•"/>
            </a:pPr>
            <a:r>
              <a:rPr lang="pl-PL" sz="1800" dirty="0">
                <a:solidFill>
                  <a:schemeClr val="tx1"/>
                </a:solidFill>
              </a:rPr>
              <a:t>Warunki mieszkaniowe</a:t>
            </a:r>
          </a:p>
          <a:p>
            <a:pPr marL="285750" lvl="0" indent="-285750">
              <a:lnSpc>
                <a:spcPct val="150000"/>
              </a:lnSpc>
              <a:buFont typeface="Arial" panose="020B0604020202020204" pitchFamily="34" charset="0"/>
              <a:buChar char="•"/>
            </a:pPr>
            <a:r>
              <a:rPr lang="pl-PL" sz="1800" dirty="0">
                <a:solidFill>
                  <a:schemeClr val="tx1"/>
                </a:solidFill>
              </a:rPr>
              <a:t>Wsparcie i opieka środowiskowa</a:t>
            </a:r>
          </a:p>
          <a:p>
            <a:pPr marL="285750" indent="-285750">
              <a:lnSpc>
                <a:spcPct val="150000"/>
              </a:lnSpc>
              <a:buFont typeface="Arial" panose="020B0604020202020204" pitchFamily="34" charset="0"/>
              <a:buChar char="•"/>
            </a:pPr>
            <a:r>
              <a:rPr lang="pl-PL" sz="1800" dirty="0">
                <a:solidFill>
                  <a:schemeClr val="tx1"/>
                </a:solidFill>
              </a:rPr>
              <a:t>Ogólnodostępna opieka zdrowotna</a:t>
            </a:r>
          </a:p>
          <a:p>
            <a:pPr marL="285750" lvl="0" indent="-285750">
              <a:lnSpc>
                <a:spcPct val="150000"/>
              </a:lnSpc>
              <a:buFont typeface="Arial" panose="020B0604020202020204" pitchFamily="34" charset="0"/>
              <a:buChar char="•"/>
            </a:pPr>
            <a:r>
              <a:rPr lang="pl-PL" sz="1800" dirty="0">
                <a:solidFill>
                  <a:schemeClr val="tx1"/>
                </a:solidFill>
              </a:rPr>
              <a:t>Aktywność zawodowa i edukacyjna</a:t>
            </a:r>
          </a:p>
          <a:p>
            <a:pPr marL="285750" indent="-285750">
              <a:lnSpc>
                <a:spcPct val="150000"/>
              </a:lnSpc>
              <a:buFont typeface="Arial" panose="020B0604020202020204" pitchFamily="34" charset="0"/>
              <a:buChar char="•"/>
            </a:pPr>
            <a:r>
              <a:rPr lang="pl-PL" sz="1800" dirty="0">
                <a:solidFill>
                  <a:schemeClr val="tx1"/>
                </a:solidFill>
              </a:rPr>
              <a:t>Znoszenie barier</a:t>
            </a:r>
            <a:endParaRPr lang="pl-PL" dirty="0"/>
          </a:p>
        </p:txBody>
      </p:sp>
      <p:sp>
        <p:nvSpPr>
          <p:cNvPr id="11" name="Prostokąt 6">
            <a:extLst>
              <a:ext uri="{FF2B5EF4-FFF2-40B4-BE49-F238E27FC236}">
                <a16:creationId xmlns:a16="http://schemas.microsoft.com/office/drawing/2014/main" id="{6D3694E6-C292-42BC-932B-7EF67C169752}"/>
              </a:ext>
            </a:extLst>
          </p:cNvPr>
          <p:cNvSpPr/>
          <p:nvPr/>
        </p:nvSpPr>
        <p:spPr>
          <a:xfrm>
            <a:off x="854686" y="5176215"/>
            <a:ext cx="3782627" cy="461665"/>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pic>
        <p:nvPicPr>
          <p:cNvPr id="8" name="Obraz 7" descr="Zdjęcie przedstawia statuetki konkursu Access City.">
            <a:extLst>
              <a:ext uri="{FF2B5EF4-FFF2-40B4-BE49-F238E27FC236}">
                <a16:creationId xmlns:a16="http://schemas.microsoft.com/office/drawing/2014/main" id="{593B0FB2-55DE-44C4-9794-44DB48BDC361}"/>
              </a:ext>
            </a:extLst>
          </p:cNvPr>
          <p:cNvPicPr>
            <a:picLocks noChangeAspect="1"/>
          </p:cNvPicPr>
          <p:nvPr/>
        </p:nvPicPr>
        <p:blipFill rotWithShape="1">
          <a:blip r:embed="rId2"/>
          <a:srcRect l="21079"/>
          <a:stretch/>
        </p:blipFill>
        <p:spPr>
          <a:xfrm>
            <a:off x="6062491" y="1401133"/>
            <a:ext cx="4166390" cy="3522989"/>
          </a:xfrm>
          <a:prstGeom prst="rect">
            <a:avLst/>
          </a:prstGeom>
        </p:spPr>
      </p:pic>
      <p:sp>
        <p:nvSpPr>
          <p:cNvPr id="13" name="pole tekstowe 12"/>
          <p:cNvSpPr txBox="1"/>
          <p:nvPr/>
        </p:nvSpPr>
        <p:spPr>
          <a:xfrm>
            <a:off x="6062491" y="4937336"/>
            <a:ext cx="1038554" cy="276999"/>
          </a:xfrm>
          <a:prstGeom prst="rect">
            <a:avLst/>
          </a:prstGeom>
          <a:noFill/>
        </p:spPr>
        <p:txBody>
          <a:bodyPr wrap="none" rtlCol="0">
            <a:spAutoFit/>
          </a:bodyPr>
          <a:lstStyle/>
          <a:p>
            <a:r>
              <a:rPr lang="pl-PL" sz="1200" dirty="0"/>
              <a:t>Fot. DG EMPL</a:t>
            </a:r>
          </a:p>
        </p:txBody>
      </p:sp>
      <p:sp>
        <p:nvSpPr>
          <p:cNvPr id="9" name="pole tekstowe 8"/>
          <p:cNvSpPr txBox="1"/>
          <p:nvPr/>
        </p:nvSpPr>
        <p:spPr>
          <a:xfrm>
            <a:off x="6062491" y="5117689"/>
            <a:ext cx="5623231" cy="646331"/>
          </a:xfrm>
          <a:prstGeom prst="rect">
            <a:avLst/>
          </a:prstGeom>
          <a:noFill/>
        </p:spPr>
        <p:txBody>
          <a:bodyPr wrap="square" rtlCol="0">
            <a:spAutoFit/>
          </a:bodyPr>
          <a:lstStyle/>
          <a:p>
            <a:r>
              <a:rPr lang="pl-PL" sz="1200" dirty="0"/>
              <a:t>Warszawa zajęła pierwsze miejsce w edycji 2020. konkursu Access City, w którym nagradzane są miasta działające na rzecz zwiększania dostępności dla osób z niepełnosprawnościami. Nagrodę przyznaje Komisja Europejska. </a:t>
            </a:r>
          </a:p>
        </p:txBody>
      </p:sp>
      <p:sp>
        <p:nvSpPr>
          <p:cNvPr id="14" name="pole tekstowe 13"/>
          <p:cNvSpPr txBox="1"/>
          <p:nvPr/>
        </p:nvSpPr>
        <p:spPr>
          <a:xfrm>
            <a:off x="3895535" y="5680044"/>
            <a:ext cx="7501812" cy="276999"/>
          </a:xfrm>
          <a:prstGeom prst="rect">
            <a:avLst/>
          </a:prstGeom>
          <a:noFill/>
        </p:spPr>
        <p:txBody>
          <a:bodyPr wrap="square" rtlCol="0">
            <a:spAutoFit/>
          </a:bodyPr>
          <a:lstStyle/>
          <a:p>
            <a:r>
              <a:rPr lang="pl-PL" sz="1200" dirty="0"/>
              <a:t>Źródło: </a:t>
            </a:r>
            <a:r>
              <a:rPr lang="pl-PL" sz="1200" dirty="0">
                <a:hlinkClick r:id="rId3"/>
              </a:rPr>
              <a:t>Strona Komisji Europejskiej, Dyrekcji Generalnej ds. Zatrudnienia, Spraw Społecznych i Włączenia Społecznego</a:t>
            </a:r>
            <a:endParaRPr lang="pl-PL" sz="1200" dirty="0"/>
          </a:p>
        </p:txBody>
      </p:sp>
      <p:sp>
        <p:nvSpPr>
          <p:cNvPr id="5" name="Symbol zastępczy numeru slajdu 4">
            <a:extLst>
              <a:ext uri="{FF2B5EF4-FFF2-40B4-BE49-F238E27FC236}">
                <a16:creationId xmlns:a16="http://schemas.microsoft.com/office/drawing/2014/main" id="{42FFC370-A2BA-4528-8386-9CD0BC2BB94F}"/>
              </a:ext>
            </a:extLst>
          </p:cNvPr>
          <p:cNvSpPr>
            <a:spLocks noGrp="1"/>
          </p:cNvSpPr>
          <p:nvPr>
            <p:ph type="sldNum" sz="quarter" idx="12"/>
          </p:nvPr>
        </p:nvSpPr>
        <p:spPr/>
        <p:txBody>
          <a:bodyPr/>
          <a:lstStyle/>
          <a:p>
            <a:fld id="{AB3CF912-5D29-446E-B947-C95F3C2F9F27}" type="slidenum">
              <a:rPr lang="pl-PL" smtClean="0"/>
              <a:t>13</a:t>
            </a:fld>
            <a:endParaRPr lang="pl-PL"/>
          </a:p>
        </p:txBody>
      </p:sp>
    </p:spTree>
    <p:extLst>
      <p:ext uri="{BB962C8B-B14F-4D97-AF65-F5344CB8AC3E}">
        <p14:creationId xmlns:p14="http://schemas.microsoft.com/office/powerpoint/2010/main" val="203103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Obraz 13">
            <a:extLst>
              <a:ext uri="{FF2B5EF4-FFF2-40B4-BE49-F238E27FC236}">
                <a16:creationId xmlns:a16="http://schemas.microsoft.com/office/drawing/2014/main" id="{0AA1BD00-C5BD-45BE-92A2-C121368DADB3}"/>
              </a:ext>
              <a:ext uri="{C183D7F6-B498-43B3-948B-1728B52AA6E4}">
                <adec:decorative xmlns:adec="http://schemas.microsoft.com/office/drawing/2017/decorative" xmlns="" val="1"/>
              </a:ext>
            </a:extLst>
          </p:cNvPr>
          <p:cNvPicPr>
            <a:picLocks noChangeAspect="1"/>
          </p:cNvPicPr>
          <p:nvPr/>
        </p:nvPicPr>
        <p:blipFill rotWithShape="1">
          <a:blip r:embed="rId2"/>
          <a:srcRect l="40297" t="9417" b="9866"/>
          <a:stretch/>
        </p:blipFill>
        <p:spPr>
          <a:xfrm flipH="1">
            <a:off x="8831444" y="0"/>
            <a:ext cx="3360556" cy="6858000"/>
          </a:xfrm>
          <a:prstGeom prst="rect">
            <a:avLst/>
          </a:prstGeom>
        </p:spPr>
      </p:pic>
      <p:sp>
        <p:nvSpPr>
          <p:cNvPr id="12" name="Tytuł 1">
            <a:extLst>
              <a:ext uri="{FF2B5EF4-FFF2-40B4-BE49-F238E27FC236}">
                <a16:creationId xmlns:a16="http://schemas.microsoft.com/office/drawing/2014/main" id="{8603E2CF-5893-4FBE-9767-8D81FA959348}"/>
              </a:ext>
            </a:extLst>
          </p:cNvPr>
          <p:cNvSpPr>
            <a:spLocks noGrp="1"/>
          </p:cNvSpPr>
          <p:nvPr>
            <p:ph type="title"/>
          </p:nvPr>
        </p:nvSpPr>
        <p:spPr>
          <a:xfrm>
            <a:off x="7886545" y="5406780"/>
            <a:ext cx="1880302" cy="1325563"/>
          </a:xfrm>
        </p:spPr>
        <p:txBody>
          <a:bodyPr/>
          <a:lstStyle/>
          <a:p>
            <a:r>
              <a:rPr lang="pl-PL" dirty="0">
                <a:solidFill>
                  <a:schemeClr val="bg1"/>
                </a:solidFill>
              </a:rPr>
              <a:t>cytat</a:t>
            </a:r>
          </a:p>
        </p:txBody>
      </p:sp>
      <p:sp>
        <p:nvSpPr>
          <p:cNvPr id="8" name="Prostokąt 7">
            <a:extLst>
              <a:ext uri="{FF2B5EF4-FFF2-40B4-BE49-F238E27FC236}">
                <a16:creationId xmlns:a16="http://schemas.microsoft.com/office/drawing/2014/main" id="{B2726395-A1D4-4D7C-BD41-A79C74E63949}"/>
              </a:ext>
            </a:extLst>
          </p:cNvPr>
          <p:cNvSpPr/>
          <p:nvPr/>
        </p:nvSpPr>
        <p:spPr>
          <a:xfrm>
            <a:off x="1377509" y="1509557"/>
            <a:ext cx="6116393" cy="3520945"/>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63525">
              <a:lnSpc>
                <a:spcPct val="125000"/>
              </a:lnSpc>
            </a:pPr>
            <a:r>
              <a:rPr lang="pl-PL" sz="2000" dirty="0">
                <a:solidFill>
                  <a:schemeClr val="tx1">
                    <a:lumMod val="75000"/>
                    <a:lumOff val="25000"/>
                  </a:schemeClr>
                </a:solidFill>
              </a:rPr>
              <a:t>Musi się czuć bezpieczny w rodzinie. Musi mieć swoje środowisko, bo starzy rodzice to za mało dla młodego człowieka. Więc chodzi do ośrodka na kilka godzin dziennie, zapewnienie wszelkich warunków zdrowotnych i względnie normalnego życia, to znaczy, żeby nie było nudne, żeby w miarę jego możliwości były atrakcyjne, w miarę normalne. Staramy się, żeby było dosyć intensywnie i normalnie, chociaż jest to trudne w tym stanie. [Gr 3, M, 36 lat]</a:t>
            </a:r>
          </a:p>
        </p:txBody>
      </p:sp>
      <p:grpSp>
        <p:nvGrpSpPr>
          <p:cNvPr id="9" name="Grupa 8">
            <a:extLst>
              <a:ext uri="{FF2B5EF4-FFF2-40B4-BE49-F238E27FC236}">
                <a16:creationId xmlns:a16="http://schemas.microsoft.com/office/drawing/2014/main" id="{B573634F-6567-4B37-9CD6-FD618B1D11D2}"/>
              </a:ext>
              <a:ext uri="{C183D7F6-B498-43B3-948B-1728B52AA6E4}">
                <adec:decorative xmlns:adec="http://schemas.microsoft.com/office/drawing/2017/decorative" xmlns="" val="1"/>
              </a:ext>
            </a:extLst>
          </p:cNvPr>
          <p:cNvGrpSpPr/>
          <p:nvPr/>
        </p:nvGrpSpPr>
        <p:grpSpPr>
          <a:xfrm>
            <a:off x="1258940" y="1694067"/>
            <a:ext cx="352640" cy="359296"/>
            <a:chOff x="6625083" y="2133600"/>
            <a:chExt cx="450850" cy="431800"/>
          </a:xfrm>
        </p:grpSpPr>
        <p:sp>
          <p:nvSpPr>
            <p:cNvPr id="11" name="Freeform 13">
              <a:extLst>
                <a:ext uri="{FF2B5EF4-FFF2-40B4-BE49-F238E27FC236}">
                  <a16:creationId xmlns:a16="http://schemas.microsoft.com/office/drawing/2014/main" id="{70EC9427-BD0F-48B6-866E-FAFB9104C3E9}"/>
                </a:ext>
                <a:ext uri="{C183D7F6-B498-43B3-948B-1728B52AA6E4}">
                  <adec:decorative xmlns:adec="http://schemas.microsoft.com/office/drawing/2017/decorative" xmlns="" val="1"/>
                </a:ext>
              </a:extLst>
            </p:cNvPr>
            <p:cNvSpPr>
              <a:spLocks/>
            </p:cNvSpPr>
            <p:nvPr/>
          </p:nvSpPr>
          <p:spPr bwMode="auto">
            <a:xfrm>
              <a:off x="6882258" y="2133600"/>
              <a:ext cx="193675" cy="431800"/>
            </a:xfrm>
            <a:custGeom>
              <a:avLst/>
              <a:gdLst>
                <a:gd name="T0" fmla="*/ 0 w 366"/>
                <a:gd name="T1" fmla="*/ 0 h 816"/>
                <a:gd name="T2" fmla="*/ 366 w 366"/>
                <a:gd name="T3" fmla="*/ 0 h 816"/>
                <a:gd name="T4" fmla="*/ 366 w 366"/>
                <a:gd name="T5" fmla="*/ 201 h 816"/>
                <a:gd name="T6" fmla="*/ 366 w 366"/>
                <a:gd name="T7" fmla="*/ 201 h 816"/>
                <a:gd name="T8" fmla="*/ 365 w 366"/>
                <a:gd name="T9" fmla="*/ 248 h 816"/>
                <a:gd name="T10" fmla="*/ 363 w 366"/>
                <a:gd name="T11" fmla="*/ 294 h 816"/>
                <a:gd name="T12" fmla="*/ 359 w 366"/>
                <a:gd name="T13" fmla="*/ 338 h 816"/>
                <a:gd name="T14" fmla="*/ 354 w 366"/>
                <a:gd name="T15" fmla="*/ 379 h 816"/>
                <a:gd name="T16" fmla="*/ 347 w 366"/>
                <a:gd name="T17" fmla="*/ 421 h 816"/>
                <a:gd name="T18" fmla="*/ 339 w 366"/>
                <a:gd name="T19" fmla="*/ 459 h 816"/>
                <a:gd name="T20" fmla="*/ 329 w 366"/>
                <a:gd name="T21" fmla="*/ 496 h 816"/>
                <a:gd name="T22" fmla="*/ 319 w 366"/>
                <a:gd name="T23" fmla="*/ 533 h 816"/>
                <a:gd name="T24" fmla="*/ 319 w 366"/>
                <a:gd name="T25" fmla="*/ 533 h 816"/>
                <a:gd name="T26" fmla="*/ 306 w 366"/>
                <a:gd name="T27" fmla="*/ 567 h 816"/>
                <a:gd name="T28" fmla="*/ 291 w 366"/>
                <a:gd name="T29" fmla="*/ 602 h 816"/>
                <a:gd name="T30" fmla="*/ 275 w 366"/>
                <a:gd name="T31" fmla="*/ 637 h 816"/>
                <a:gd name="T32" fmla="*/ 255 w 366"/>
                <a:gd name="T33" fmla="*/ 673 h 816"/>
                <a:gd name="T34" fmla="*/ 233 w 366"/>
                <a:gd name="T35" fmla="*/ 708 h 816"/>
                <a:gd name="T36" fmla="*/ 211 w 366"/>
                <a:gd name="T37" fmla="*/ 744 h 816"/>
                <a:gd name="T38" fmla="*/ 186 w 366"/>
                <a:gd name="T39" fmla="*/ 781 h 816"/>
                <a:gd name="T40" fmla="*/ 158 w 366"/>
                <a:gd name="T41" fmla="*/ 816 h 816"/>
                <a:gd name="T42" fmla="*/ 18 w 366"/>
                <a:gd name="T43" fmla="*/ 705 h 816"/>
                <a:gd name="T44" fmla="*/ 18 w 366"/>
                <a:gd name="T45" fmla="*/ 705 h 816"/>
                <a:gd name="T46" fmla="*/ 43 w 366"/>
                <a:gd name="T47" fmla="*/ 667 h 816"/>
                <a:gd name="T48" fmla="*/ 64 w 366"/>
                <a:gd name="T49" fmla="*/ 632 h 816"/>
                <a:gd name="T50" fmla="*/ 83 w 366"/>
                <a:gd name="T51" fmla="*/ 598 h 816"/>
                <a:gd name="T52" fmla="*/ 96 w 366"/>
                <a:gd name="T53" fmla="*/ 568 h 816"/>
                <a:gd name="T54" fmla="*/ 96 w 366"/>
                <a:gd name="T55" fmla="*/ 568 h 816"/>
                <a:gd name="T56" fmla="*/ 110 w 366"/>
                <a:gd name="T57" fmla="*/ 537 h 816"/>
                <a:gd name="T58" fmla="*/ 121 w 366"/>
                <a:gd name="T59" fmla="*/ 502 h 816"/>
                <a:gd name="T60" fmla="*/ 135 w 366"/>
                <a:gd name="T61" fmla="*/ 462 h 816"/>
                <a:gd name="T62" fmla="*/ 146 w 366"/>
                <a:gd name="T63" fmla="*/ 416 h 816"/>
                <a:gd name="T64" fmla="*/ 0 w 366"/>
                <a:gd name="T65" fmla="*/ 416 h 816"/>
                <a:gd name="T66" fmla="*/ 0 w 366"/>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6" h="816">
                  <a:moveTo>
                    <a:pt x="0" y="0"/>
                  </a:moveTo>
                  <a:lnTo>
                    <a:pt x="366" y="0"/>
                  </a:lnTo>
                  <a:lnTo>
                    <a:pt x="366" y="201"/>
                  </a:lnTo>
                  <a:lnTo>
                    <a:pt x="366" y="201"/>
                  </a:lnTo>
                  <a:lnTo>
                    <a:pt x="365" y="248"/>
                  </a:lnTo>
                  <a:lnTo>
                    <a:pt x="363" y="294"/>
                  </a:lnTo>
                  <a:lnTo>
                    <a:pt x="359" y="338"/>
                  </a:lnTo>
                  <a:lnTo>
                    <a:pt x="354" y="379"/>
                  </a:lnTo>
                  <a:lnTo>
                    <a:pt x="347" y="421"/>
                  </a:lnTo>
                  <a:lnTo>
                    <a:pt x="339" y="459"/>
                  </a:lnTo>
                  <a:lnTo>
                    <a:pt x="329" y="496"/>
                  </a:lnTo>
                  <a:lnTo>
                    <a:pt x="319" y="533"/>
                  </a:lnTo>
                  <a:lnTo>
                    <a:pt x="319" y="533"/>
                  </a:lnTo>
                  <a:lnTo>
                    <a:pt x="306" y="567"/>
                  </a:lnTo>
                  <a:lnTo>
                    <a:pt x="291" y="602"/>
                  </a:lnTo>
                  <a:lnTo>
                    <a:pt x="275" y="637"/>
                  </a:lnTo>
                  <a:lnTo>
                    <a:pt x="255" y="673"/>
                  </a:lnTo>
                  <a:lnTo>
                    <a:pt x="233" y="708"/>
                  </a:lnTo>
                  <a:lnTo>
                    <a:pt x="211" y="744"/>
                  </a:lnTo>
                  <a:lnTo>
                    <a:pt x="186" y="781"/>
                  </a:lnTo>
                  <a:lnTo>
                    <a:pt x="158" y="816"/>
                  </a:lnTo>
                  <a:lnTo>
                    <a:pt x="18" y="705"/>
                  </a:lnTo>
                  <a:lnTo>
                    <a:pt x="18" y="705"/>
                  </a:lnTo>
                  <a:lnTo>
                    <a:pt x="43" y="667"/>
                  </a:lnTo>
                  <a:lnTo>
                    <a:pt x="64" y="632"/>
                  </a:lnTo>
                  <a:lnTo>
                    <a:pt x="83" y="598"/>
                  </a:lnTo>
                  <a:lnTo>
                    <a:pt x="96" y="568"/>
                  </a:lnTo>
                  <a:lnTo>
                    <a:pt x="96" y="568"/>
                  </a:lnTo>
                  <a:lnTo>
                    <a:pt x="110" y="537"/>
                  </a:lnTo>
                  <a:lnTo>
                    <a:pt x="121" y="502"/>
                  </a:lnTo>
                  <a:lnTo>
                    <a:pt x="135" y="462"/>
                  </a:lnTo>
                  <a:lnTo>
                    <a:pt x="146" y="416"/>
                  </a:lnTo>
                  <a:lnTo>
                    <a:pt x="0" y="416"/>
                  </a:lnTo>
                  <a:lnTo>
                    <a:pt x="0" y="0"/>
                  </a:lnTo>
                  <a:close/>
                </a:path>
              </a:pathLst>
            </a:custGeom>
            <a:noFill/>
            <a:ln w="3175">
              <a:solidFill>
                <a:schemeClr val="tx1">
                  <a:lumMod val="65000"/>
                  <a:lumOff val="3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sp>
          <p:nvSpPr>
            <p:cNvPr id="13" name="Freeform 14">
              <a:extLst>
                <a:ext uri="{FF2B5EF4-FFF2-40B4-BE49-F238E27FC236}">
                  <a16:creationId xmlns:a16="http://schemas.microsoft.com/office/drawing/2014/main" id="{20470706-9C1F-4504-9060-E309C9B8D596}"/>
                </a:ext>
                <a:ext uri="{C183D7F6-B498-43B3-948B-1728B52AA6E4}">
                  <adec:decorative xmlns:adec="http://schemas.microsoft.com/office/drawing/2017/decorative" xmlns="" val="1"/>
                </a:ext>
              </a:extLst>
            </p:cNvPr>
            <p:cNvSpPr>
              <a:spLocks/>
            </p:cNvSpPr>
            <p:nvPr/>
          </p:nvSpPr>
          <p:spPr bwMode="auto">
            <a:xfrm>
              <a:off x="6625083" y="2133600"/>
              <a:ext cx="193675" cy="431800"/>
            </a:xfrm>
            <a:custGeom>
              <a:avLst/>
              <a:gdLst>
                <a:gd name="T0" fmla="*/ 0 w 367"/>
                <a:gd name="T1" fmla="*/ 0 h 816"/>
                <a:gd name="T2" fmla="*/ 367 w 367"/>
                <a:gd name="T3" fmla="*/ 0 h 816"/>
                <a:gd name="T4" fmla="*/ 367 w 367"/>
                <a:gd name="T5" fmla="*/ 201 h 816"/>
                <a:gd name="T6" fmla="*/ 367 w 367"/>
                <a:gd name="T7" fmla="*/ 201 h 816"/>
                <a:gd name="T8" fmla="*/ 366 w 367"/>
                <a:gd name="T9" fmla="*/ 248 h 816"/>
                <a:gd name="T10" fmla="*/ 364 w 367"/>
                <a:gd name="T11" fmla="*/ 294 h 816"/>
                <a:gd name="T12" fmla="*/ 360 w 367"/>
                <a:gd name="T13" fmla="*/ 338 h 816"/>
                <a:gd name="T14" fmla="*/ 355 w 367"/>
                <a:gd name="T15" fmla="*/ 379 h 816"/>
                <a:gd name="T16" fmla="*/ 348 w 367"/>
                <a:gd name="T17" fmla="*/ 421 h 816"/>
                <a:gd name="T18" fmla="*/ 341 w 367"/>
                <a:gd name="T19" fmla="*/ 459 h 816"/>
                <a:gd name="T20" fmla="*/ 330 w 367"/>
                <a:gd name="T21" fmla="*/ 496 h 816"/>
                <a:gd name="T22" fmla="*/ 320 w 367"/>
                <a:gd name="T23" fmla="*/ 533 h 816"/>
                <a:gd name="T24" fmla="*/ 320 w 367"/>
                <a:gd name="T25" fmla="*/ 533 h 816"/>
                <a:gd name="T26" fmla="*/ 307 w 367"/>
                <a:gd name="T27" fmla="*/ 567 h 816"/>
                <a:gd name="T28" fmla="*/ 292 w 367"/>
                <a:gd name="T29" fmla="*/ 602 h 816"/>
                <a:gd name="T30" fmla="*/ 276 w 367"/>
                <a:gd name="T31" fmla="*/ 637 h 816"/>
                <a:gd name="T32" fmla="*/ 256 w 367"/>
                <a:gd name="T33" fmla="*/ 673 h 816"/>
                <a:gd name="T34" fmla="*/ 234 w 367"/>
                <a:gd name="T35" fmla="*/ 708 h 816"/>
                <a:gd name="T36" fmla="*/ 212 w 367"/>
                <a:gd name="T37" fmla="*/ 744 h 816"/>
                <a:gd name="T38" fmla="*/ 187 w 367"/>
                <a:gd name="T39" fmla="*/ 781 h 816"/>
                <a:gd name="T40" fmla="*/ 161 w 367"/>
                <a:gd name="T41" fmla="*/ 816 h 816"/>
                <a:gd name="T42" fmla="*/ 18 w 367"/>
                <a:gd name="T43" fmla="*/ 705 h 816"/>
                <a:gd name="T44" fmla="*/ 18 w 367"/>
                <a:gd name="T45" fmla="*/ 705 h 816"/>
                <a:gd name="T46" fmla="*/ 43 w 367"/>
                <a:gd name="T47" fmla="*/ 667 h 816"/>
                <a:gd name="T48" fmla="*/ 63 w 367"/>
                <a:gd name="T49" fmla="*/ 632 h 816"/>
                <a:gd name="T50" fmla="*/ 83 w 367"/>
                <a:gd name="T51" fmla="*/ 598 h 816"/>
                <a:gd name="T52" fmla="*/ 97 w 367"/>
                <a:gd name="T53" fmla="*/ 568 h 816"/>
                <a:gd name="T54" fmla="*/ 97 w 367"/>
                <a:gd name="T55" fmla="*/ 568 h 816"/>
                <a:gd name="T56" fmla="*/ 109 w 367"/>
                <a:gd name="T57" fmla="*/ 537 h 816"/>
                <a:gd name="T58" fmla="*/ 122 w 367"/>
                <a:gd name="T59" fmla="*/ 502 h 816"/>
                <a:gd name="T60" fmla="*/ 134 w 367"/>
                <a:gd name="T61" fmla="*/ 462 h 816"/>
                <a:gd name="T62" fmla="*/ 147 w 367"/>
                <a:gd name="T63" fmla="*/ 416 h 816"/>
                <a:gd name="T64" fmla="*/ 0 w 367"/>
                <a:gd name="T65" fmla="*/ 416 h 816"/>
                <a:gd name="T66" fmla="*/ 0 w 367"/>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7" h="816">
                  <a:moveTo>
                    <a:pt x="0" y="0"/>
                  </a:moveTo>
                  <a:lnTo>
                    <a:pt x="367" y="0"/>
                  </a:lnTo>
                  <a:lnTo>
                    <a:pt x="367" y="201"/>
                  </a:lnTo>
                  <a:lnTo>
                    <a:pt x="367" y="201"/>
                  </a:lnTo>
                  <a:lnTo>
                    <a:pt x="366" y="248"/>
                  </a:lnTo>
                  <a:lnTo>
                    <a:pt x="364" y="294"/>
                  </a:lnTo>
                  <a:lnTo>
                    <a:pt x="360" y="338"/>
                  </a:lnTo>
                  <a:lnTo>
                    <a:pt x="355" y="379"/>
                  </a:lnTo>
                  <a:lnTo>
                    <a:pt x="348" y="421"/>
                  </a:lnTo>
                  <a:lnTo>
                    <a:pt x="341" y="459"/>
                  </a:lnTo>
                  <a:lnTo>
                    <a:pt x="330" y="496"/>
                  </a:lnTo>
                  <a:lnTo>
                    <a:pt x="320" y="533"/>
                  </a:lnTo>
                  <a:lnTo>
                    <a:pt x="320" y="533"/>
                  </a:lnTo>
                  <a:lnTo>
                    <a:pt x="307" y="567"/>
                  </a:lnTo>
                  <a:lnTo>
                    <a:pt x="292" y="602"/>
                  </a:lnTo>
                  <a:lnTo>
                    <a:pt x="276" y="637"/>
                  </a:lnTo>
                  <a:lnTo>
                    <a:pt x="256" y="673"/>
                  </a:lnTo>
                  <a:lnTo>
                    <a:pt x="234" y="708"/>
                  </a:lnTo>
                  <a:lnTo>
                    <a:pt x="212" y="744"/>
                  </a:lnTo>
                  <a:lnTo>
                    <a:pt x="187" y="781"/>
                  </a:lnTo>
                  <a:lnTo>
                    <a:pt x="161" y="816"/>
                  </a:lnTo>
                  <a:lnTo>
                    <a:pt x="18" y="705"/>
                  </a:lnTo>
                  <a:lnTo>
                    <a:pt x="18" y="705"/>
                  </a:lnTo>
                  <a:lnTo>
                    <a:pt x="43" y="667"/>
                  </a:lnTo>
                  <a:lnTo>
                    <a:pt x="63" y="632"/>
                  </a:lnTo>
                  <a:lnTo>
                    <a:pt x="83" y="598"/>
                  </a:lnTo>
                  <a:lnTo>
                    <a:pt x="97" y="568"/>
                  </a:lnTo>
                  <a:lnTo>
                    <a:pt x="97" y="568"/>
                  </a:lnTo>
                  <a:lnTo>
                    <a:pt x="109" y="537"/>
                  </a:lnTo>
                  <a:lnTo>
                    <a:pt x="122" y="502"/>
                  </a:lnTo>
                  <a:lnTo>
                    <a:pt x="134" y="462"/>
                  </a:lnTo>
                  <a:lnTo>
                    <a:pt x="147" y="416"/>
                  </a:lnTo>
                  <a:lnTo>
                    <a:pt x="0" y="416"/>
                  </a:lnTo>
                  <a:lnTo>
                    <a:pt x="0" y="0"/>
                  </a:lnTo>
                  <a:close/>
                </a:path>
              </a:pathLst>
            </a:custGeom>
            <a:noFill/>
            <a:ln w="3175">
              <a:solidFill>
                <a:schemeClr val="tx1">
                  <a:lumMod val="75000"/>
                  <a:lumOff val="2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grpSp>
      <p:sp>
        <p:nvSpPr>
          <p:cNvPr id="2" name="Symbol zastępczy numeru slajdu 1">
            <a:extLst>
              <a:ext uri="{FF2B5EF4-FFF2-40B4-BE49-F238E27FC236}">
                <a16:creationId xmlns:a16="http://schemas.microsoft.com/office/drawing/2014/main" id="{A42C5A6C-A92D-4026-A7E6-5A811379B9B5}"/>
              </a:ext>
            </a:extLst>
          </p:cNvPr>
          <p:cNvSpPr>
            <a:spLocks noGrp="1"/>
          </p:cNvSpPr>
          <p:nvPr>
            <p:ph type="sldNum" sz="quarter" idx="12"/>
          </p:nvPr>
        </p:nvSpPr>
        <p:spPr/>
        <p:txBody>
          <a:bodyPr/>
          <a:lstStyle/>
          <a:p>
            <a:fld id="{AB3CF912-5D29-446E-B947-C95F3C2F9F27}" type="slidenum">
              <a:rPr lang="pl-PL" smtClean="0">
                <a:solidFill>
                  <a:srgbClr val="C55A11"/>
                </a:solidFill>
              </a:rPr>
              <a:t>14</a:t>
            </a:fld>
            <a:endParaRPr lang="pl-PL" dirty="0">
              <a:solidFill>
                <a:srgbClr val="C55A11"/>
              </a:solidFill>
            </a:endParaRPr>
          </a:p>
        </p:txBody>
      </p:sp>
    </p:spTree>
    <p:extLst>
      <p:ext uri="{BB962C8B-B14F-4D97-AF65-F5344CB8AC3E}">
        <p14:creationId xmlns:p14="http://schemas.microsoft.com/office/powerpoint/2010/main" val="3162920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5B0F-8A3F-724B-97D3-C6B491DB74D1}"/>
              </a:ext>
            </a:extLst>
          </p:cNvPr>
          <p:cNvSpPr>
            <a:spLocks noGrp="1"/>
          </p:cNvSpPr>
          <p:nvPr>
            <p:ph type="title"/>
          </p:nvPr>
        </p:nvSpPr>
        <p:spPr>
          <a:xfrm>
            <a:off x="831850" y="915024"/>
            <a:ext cx="6883400" cy="1080000"/>
          </a:xfrm>
        </p:spPr>
        <p:txBody>
          <a:bodyPr>
            <a:noAutofit/>
          </a:bodyPr>
          <a:lstStyle/>
          <a:p>
            <a:r>
              <a:rPr lang="pl-PL" sz="4000" dirty="0">
                <a:latin typeface="+mn-lt"/>
              </a:rPr>
              <a:t>Wsparcie osób </a:t>
            </a:r>
            <a:br>
              <a:rPr lang="pl-PL" sz="4000" dirty="0">
                <a:latin typeface="+mn-lt"/>
              </a:rPr>
            </a:br>
            <a:r>
              <a:rPr lang="pl-PL" sz="4000" dirty="0">
                <a:latin typeface="+mn-lt"/>
              </a:rPr>
              <a:t>z niepełnosprawnościami</a:t>
            </a:r>
            <a:endParaRPr lang="pl-PL" sz="4000" strike="sngStrike" dirty="0">
              <a:highlight>
                <a:srgbClr val="FFFF00"/>
              </a:highlight>
              <a:latin typeface="+mn-lt"/>
            </a:endParaRPr>
          </a:p>
        </p:txBody>
      </p:sp>
      <p:sp>
        <p:nvSpPr>
          <p:cNvPr id="5" name="Schemat blokowy: łącznik 4">
            <a:extLst>
              <a:ext uri="{FF2B5EF4-FFF2-40B4-BE49-F238E27FC236}">
                <a16:creationId xmlns:a16="http://schemas.microsoft.com/office/drawing/2014/main" id="{F4BAE041-C606-4E82-99BC-10F6F3D4CA02}"/>
              </a:ext>
              <a:ext uri="{C183D7F6-B498-43B3-948B-1728B52AA6E4}">
                <adec:decorative xmlns:adec="http://schemas.microsoft.com/office/drawing/2017/decorative" xmlns="" val="1"/>
              </a:ext>
            </a:extLst>
          </p:cNvPr>
          <p:cNvSpPr/>
          <p:nvPr/>
        </p:nvSpPr>
        <p:spPr>
          <a:xfrm>
            <a:off x="7408536" y="1063840"/>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Schemat blokowy: łącznik 5">
            <a:extLst>
              <a:ext uri="{FF2B5EF4-FFF2-40B4-BE49-F238E27FC236}">
                <a16:creationId xmlns:a16="http://schemas.microsoft.com/office/drawing/2014/main" id="{D479C62A-5287-4B3F-81F7-AF70FD514572}"/>
              </a:ext>
              <a:ext uri="{C183D7F6-B498-43B3-948B-1728B52AA6E4}">
                <adec:decorative xmlns:adec="http://schemas.microsoft.com/office/drawing/2017/decorative" xmlns="" val="1"/>
              </a:ext>
            </a:extLst>
          </p:cNvPr>
          <p:cNvSpPr/>
          <p:nvPr/>
        </p:nvSpPr>
        <p:spPr>
          <a:xfrm>
            <a:off x="6972000" y="1695485"/>
            <a:ext cx="4320000" cy="432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 name="Schemat blokowy: łącznik 6">
            <a:extLst>
              <a:ext uri="{FF2B5EF4-FFF2-40B4-BE49-F238E27FC236}">
                <a16:creationId xmlns:a16="http://schemas.microsoft.com/office/drawing/2014/main" id="{29AAFE16-A222-4420-B1D7-0AE9794059E3}"/>
              </a:ext>
              <a:ext uri="{C183D7F6-B498-43B3-948B-1728B52AA6E4}">
                <adec:decorative xmlns:adec="http://schemas.microsoft.com/office/drawing/2017/decorative" xmlns="" val="1"/>
              </a:ext>
            </a:extLst>
          </p:cNvPr>
          <p:cNvSpPr/>
          <p:nvPr/>
        </p:nvSpPr>
        <p:spPr>
          <a:xfrm>
            <a:off x="8294991" y="690596"/>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3" name="Symbol zastępczy numeru slajdu 2">
            <a:extLst>
              <a:ext uri="{FF2B5EF4-FFF2-40B4-BE49-F238E27FC236}">
                <a16:creationId xmlns:a16="http://schemas.microsoft.com/office/drawing/2014/main" id="{60945AB2-A0F6-40A0-865D-99878A0EC513}"/>
              </a:ext>
            </a:extLst>
          </p:cNvPr>
          <p:cNvSpPr>
            <a:spLocks noGrp="1"/>
          </p:cNvSpPr>
          <p:nvPr>
            <p:ph type="sldNum" sz="quarter" idx="12"/>
          </p:nvPr>
        </p:nvSpPr>
        <p:spPr/>
        <p:txBody>
          <a:bodyPr/>
          <a:lstStyle/>
          <a:p>
            <a:fld id="{AB3CF912-5D29-446E-B947-C95F3C2F9F27}" type="slidenum">
              <a:rPr lang="pl-PL" smtClean="0"/>
              <a:t>15</a:t>
            </a:fld>
            <a:endParaRPr lang="pl-PL"/>
          </a:p>
        </p:txBody>
      </p:sp>
    </p:spTree>
    <p:extLst>
      <p:ext uri="{BB962C8B-B14F-4D97-AF65-F5344CB8AC3E}">
        <p14:creationId xmlns:p14="http://schemas.microsoft.com/office/powerpoint/2010/main" val="2945847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B2A41D-219E-4275-BF6A-535866134F53}"/>
              </a:ext>
            </a:extLst>
          </p:cNvPr>
          <p:cNvSpPr>
            <a:spLocks noGrp="1"/>
          </p:cNvSpPr>
          <p:nvPr>
            <p:ph type="title"/>
          </p:nvPr>
        </p:nvSpPr>
        <p:spPr>
          <a:xfrm>
            <a:off x="893681" y="861261"/>
            <a:ext cx="10889165" cy="431147"/>
          </a:xfrm>
        </p:spPr>
        <p:txBody>
          <a:bodyPr>
            <a:noAutofit/>
          </a:bodyPr>
          <a:lstStyle/>
          <a:p>
            <a:r>
              <a:rPr lang="pl-PL" sz="2800" b="0" dirty="0">
                <a:latin typeface="+mn-lt"/>
              </a:rPr>
              <a:t>Ocena systemu wsparcia dla osób z niepełnosprawnościami</a:t>
            </a:r>
          </a:p>
        </p:txBody>
      </p:sp>
      <p:sp>
        <p:nvSpPr>
          <p:cNvPr id="4" name="Rectangle 2">
            <a:extLst>
              <a:ext uri="{FF2B5EF4-FFF2-40B4-BE49-F238E27FC236}">
                <a16:creationId xmlns:a16="http://schemas.microsoft.com/office/drawing/2014/main" id="{13314B49-19B9-444F-85E6-0EDCD98F7180}"/>
              </a:ext>
            </a:extLst>
          </p:cNvPr>
          <p:cNvSpPr>
            <a:spLocks noChangeArrowheads="1"/>
          </p:cNvSpPr>
          <p:nvPr/>
        </p:nvSpPr>
        <p:spPr bwMode="auto">
          <a:xfrm>
            <a:off x="912341" y="1438297"/>
            <a:ext cx="912495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600" b="0" i="0" u="none" strike="noStrike" cap="none" normalizeH="0" baseline="0" dirty="0" bmk="_Toc520213934">
                <a:ln>
                  <a:noFill/>
                </a:ln>
                <a:solidFill>
                  <a:schemeClr val="tx1">
                    <a:lumMod val="75000"/>
                    <a:lumOff val="25000"/>
                  </a:schemeClr>
                </a:solidFill>
                <a:effectLst/>
                <a:latin typeface="Calibri" panose="020F0502020204030204" pitchFamily="34" charset="0"/>
                <a:ea typeface="Lucida Sans Unicode" panose="020B0602030504020204" pitchFamily="34" charset="0"/>
                <a:cs typeface="Calibri" panose="020F0502020204030204" pitchFamily="34" charset="0"/>
              </a:rPr>
              <a:t>Ocena systemu wsparcia dla </a:t>
            </a:r>
            <a:r>
              <a:rPr kumimoji="0" lang="pl-PL" altLang="pl-PL" sz="1600" b="0" i="0" u="none" strike="noStrike" cap="none" normalizeH="0" baseline="0" dirty="0" err="1" bmk="_Toc520213934">
                <a:ln>
                  <a:noFill/>
                </a:ln>
                <a:solidFill>
                  <a:schemeClr val="tx1">
                    <a:lumMod val="75000"/>
                    <a:lumOff val="25000"/>
                  </a:schemeClr>
                </a:solidFill>
                <a:effectLst/>
                <a:latin typeface="Calibri" panose="020F0502020204030204" pitchFamily="34" charset="0"/>
                <a:ea typeface="Lucida Sans Unicode" panose="020B0602030504020204" pitchFamily="34" charset="0"/>
                <a:cs typeface="Calibri" panose="020F0502020204030204" pitchFamily="34" charset="0"/>
              </a:rPr>
              <a:t>OzN</a:t>
            </a:r>
            <a:r>
              <a:rPr kumimoji="0" lang="pl-PL" altLang="pl-PL" sz="1600" b="0" i="0" u="none" strike="noStrike" cap="none" normalizeH="0" baseline="0" dirty="0" bmk="_Toc520213934">
                <a:ln>
                  <a:noFill/>
                </a:ln>
                <a:solidFill>
                  <a:schemeClr val="tx1">
                    <a:lumMod val="75000"/>
                    <a:lumOff val="25000"/>
                  </a:schemeClr>
                </a:solidFill>
                <a:effectLst/>
                <a:latin typeface="Calibri" panose="020F0502020204030204" pitchFamily="34" charset="0"/>
                <a:ea typeface="Lucida Sans Unicode" panose="020B0602030504020204" pitchFamily="34" charset="0"/>
                <a:cs typeface="Calibri" panose="020F0502020204030204" pitchFamily="34" charset="0"/>
              </a:rPr>
              <a:t>, w opinii osób z niepełnosprawnościami powyżej 16 roku życia (dane w </a:t>
            </a:r>
            <a:r>
              <a:rPr lang="pl-PL" altLang="pl-PL" sz="1600" dirty="0" bmk="_Toc520213934">
                <a:solidFill>
                  <a:schemeClr val="tx1">
                    <a:lumMod val="75000"/>
                    <a:lumOff val="25000"/>
                  </a:schemeClr>
                </a:solidFill>
                <a:latin typeface="Calibri" panose="020F0502020204030204" pitchFamily="34" charset="0"/>
                <a:ea typeface="Lucida Sans Unicode" panose="020B0602030504020204" pitchFamily="34" charset="0"/>
                <a:cs typeface="Calibri" panose="020F0502020204030204" pitchFamily="34" charset="0"/>
              </a:rPr>
              <a:t>%</a:t>
            </a:r>
            <a:r>
              <a:rPr kumimoji="0" lang="pl-PL" altLang="pl-PL" sz="1600" b="0" i="0" u="none" strike="noStrike" cap="none" normalizeH="0" baseline="0" dirty="0" bmk="_Toc520213934">
                <a:ln>
                  <a:noFill/>
                </a:ln>
                <a:solidFill>
                  <a:schemeClr val="tx1">
                    <a:lumMod val="75000"/>
                    <a:lumOff val="25000"/>
                  </a:schemeClr>
                </a:solidFill>
                <a:effectLst/>
                <a:latin typeface="Calibri" panose="020F0502020204030204" pitchFamily="34" charset="0"/>
                <a:ea typeface="Lucida Sans Unicode" panose="020B0602030504020204" pitchFamily="34" charset="0"/>
                <a:cs typeface="Calibri" panose="020F0502020204030204" pitchFamily="34" charset="0"/>
              </a:rPr>
              <a:t>).</a:t>
            </a:r>
            <a:endParaRPr kumimoji="0" lang="pl-PL" altLang="pl-PL" sz="1600" b="0" i="0" u="none" strike="noStrike" cap="none" normalizeH="0" baseline="0" dirty="0">
              <a:ln>
                <a:noFill/>
              </a:ln>
              <a:solidFill>
                <a:schemeClr val="tx1">
                  <a:lumMod val="75000"/>
                  <a:lumOff val="25000"/>
                </a:schemeClr>
              </a:solidFill>
              <a:effectLst/>
            </a:endParaRPr>
          </a:p>
        </p:txBody>
      </p:sp>
      <p:graphicFrame>
        <p:nvGraphicFramePr>
          <p:cNvPr id="5" name="Wykres 4" descr="Wykres przedstawia ocenę systemu wsparcia dla OzN, w opinii osób z niepełnosprawnościami powyżej 16 roku życia.&#10;Bardzo dobrze : wynik - 1%,&#10;Raczej dobrze : wynik - 25%,&#10;Średnio : wynik - 45%,&#10;Raczej źle : wynik - 14%,&#10;Bardzo źle : wynik - 1,%&#10;Nie wiem, trudno powiedzieć : wynik - 13%.&#10;">
            <a:extLst>
              <a:ext uri="{FF2B5EF4-FFF2-40B4-BE49-F238E27FC236}">
                <a16:creationId xmlns:a16="http://schemas.microsoft.com/office/drawing/2014/main" id="{76594A81-294B-4300-B929-2429C3520247}"/>
              </a:ext>
            </a:extLst>
          </p:cNvPr>
          <p:cNvGraphicFramePr/>
          <p:nvPr>
            <p:extLst>
              <p:ext uri="{D42A27DB-BD31-4B8C-83A1-F6EECF244321}">
                <p14:modId xmlns:p14="http://schemas.microsoft.com/office/powerpoint/2010/main" val="692976643"/>
              </p:ext>
            </p:extLst>
          </p:nvPr>
        </p:nvGraphicFramePr>
        <p:xfrm>
          <a:off x="864080" y="1607574"/>
          <a:ext cx="7748073" cy="4051871"/>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3">
            <a:extLst>
              <a:ext uri="{FF2B5EF4-FFF2-40B4-BE49-F238E27FC236}">
                <a16:creationId xmlns:a16="http://schemas.microsoft.com/office/drawing/2014/main" id="{F437A464-80AE-48C2-9820-6A633AE7190C}"/>
              </a:ext>
            </a:extLst>
          </p:cNvPr>
          <p:cNvSpPr>
            <a:spLocks noChangeArrowheads="1"/>
          </p:cNvSpPr>
          <p:nvPr/>
        </p:nvSpPr>
        <p:spPr bwMode="auto">
          <a:xfrm>
            <a:off x="930270" y="5361134"/>
            <a:ext cx="1040335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0" dirty="0">
                <a:ln>
                  <a:noFill/>
                </a:ln>
                <a:effectLst/>
                <a:latin typeface="Calibri" panose="020F0502020204030204" pitchFamily="34" charset="0"/>
                <a:ea typeface="Lucida Sans Unicode" panose="020B0602030504020204" pitchFamily="34" charset="0"/>
                <a:cs typeface="Tahoma" panose="020B0604030504040204" pitchFamily="34" charset="0"/>
              </a:rPr>
              <a:t>Próba: osoby z niepełnosprawnościami powyżej 16 roku życia (n = 1 349). Nie uwzględniono osób (n = 1), które odmówiły odpowiedzi.</a:t>
            </a:r>
            <a:r>
              <a:rPr kumimoji="0" lang="pl-PL" altLang="pl-PL" sz="400" b="0" i="0" u="none" strike="noStrike" cap="none" normalizeH="0" baseline="0" dirty="0">
                <a:ln>
                  <a:noFill/>
                </a:ln>
                <a:effectLst/>
              </a:rPr>
              <a:t> </a:t>
            </a:r>
            <a:endParaRPr kumimoji="0" lang="pl-PL" altLang="pl-PL" sz="1800" b="0" i="0" u="none" strike="noStrike" cap="none" normalizeH="0" baseline="0" dirty="0">
              <a:ln>
                <a:noFill/>
              </a:ln>
              <a:effectLst/>
              <a:latin typeface="Arial" panose="020B0604020202020204" pitchFamily="34" charset="0"/>
            </a:endParaRPr>
          </a:p>
        </p:txBody>
      </p:sp>
      <p:sp>
        <p:nvSpPr>
          <p:cNvPr id="11" name="Prostokąt 10">
            <a:extLst>
              <a:ext uri="{FF2B5EF4-FFF2-40B4-BE49-F238E27FC236}">
                <a16:creationId xmlns:a16="http://schemas.microsoft.com/office/drawing/2014/main" id="{C686650D-B079-43DF-A2BE-28DC7287A1C5}"/>
              </a:ext>
            </a:extLst>
          </p:cNvPr>
          <p:cNvSpPr/>
          <p:nvPr/>
        </p:nvSpPr>
        <p:spPr>
          <a:xfrm>
            <a:off x="912341" y="5646448"/>
            <a:ext cx="7279937"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a:extLst>
              <a:ext uri="{FF2B5EF4-FFF2-40B4-BE49-F238E27FC236}">
                <a16:creationId xmlns:a16="http://schemas.microsoft.com/office/drawing/2014/main" id="{8445E1AA-2E60-4FF7-B891-067B758C3C4E}"/>
              </a:ext>
            </a:extLst>
          </p:cNvPr>
          <p:cNvSpPr>
            <a:spLocks noGrp="1"/>
          </p:cNvSpPr>
          <p:nvPr>
            <p:ph type="sldNum" sz="quarter" idx="12"/>
          </p:nvPr>
        </p:nvSpPr>
        <p:spPr/>
        <p:txBody>
          <a:bodyPr/>
          <a:lstStyle/>
          <a:p>
            <a:fld id="{AB3CF912-5D29-446E-B947-C95F3C2F9F27}" type="slidenum">
              <a:rPr lang="pl-PL" smtClean="0"/>
              <a:t>16</a:t>
            </a:fld>
            <a:endParaRPr lang="pl-PL"/>
          </a:p>
        </p:txBody>
      </p:sp>
    </p:spTree>
    <p:extLst>
      <p:ext uri="{BB962C8B-B14F-4D97-AF65-F5344CB8AC3E}">
        <p14:creationId xmlns:p14="http://schemas.microsoft.com/office/powerpoint/2010/main" val="77001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a:extLst>
              <a:ext uri="{FF2B5EF4-FFF2-40B4-BE49-F238E27FC236}">
                <a16:creationId xmlns:a16="http://schemas.microsoft.com/office/drawing/2014/main" id="{9B08158A-F9A6-40B7-B88B-1B7AC0687025}"/>
              </a:ext>
            </a:extLst>
          </p:cNvPr>
          <p:cNvSpPr>
            <a:spLocks noGrp="1"/>
          </p:cNvSpPr>
          <p:nvPr>
            <p:ph type="title"/>
          </p:nvPr>
        </p:nvSpPr>
        <p:spPr>
          <a:xfrm>
            <a:off x="873545" y="807521"/>
            <a:ext cx="10889165" cy="431147"/>
          </a:xfrm>
        </p:spPr>
        <p:txBody>
          <a:bodyPr>
            <a:noAutofit/>
          </a:bodyPr>
          <a:lstStyle/>
          <a:p>
            <a:r>
              <a:rPr lang="pl-PL" sz="2800" b="0" dirty="0">
                <a:latin typeface="+mn-lt"/>
              </a:rPr>
              <a:t>Korzystanie z pomocy instytucjonalnej w podziale na rodzaj niepełnosprawności (w %)</a:t>
            </a:r>
          </a:p>
        </p:txBody>
      </p:sp>
      <p:graphicFrame>
        <p:nvGraphicFramePr>
          <p:cNvPr id="11" name="Wykres 10" descr="Wykres przedstawia korzystanie ze wsparcia instytucjonalnego w podziale na rodzaj niepełnosprawności.&#10;Państwowy Fundusz Rehabilitacji Osób Niepełnosprawnych (PFRON). Dane w procentach : Ogółem (n=1 472) - 19, Niepełnosprawność prawna (n=840) - 31, Niepełnosprawność tylko biologiczna (n=632) - 4; &#10;Ośrodek Pomocy Społecznej (OPS) : Ogółem (n=1 472) - 17, Niepełnosprawność prawna (n=840) - 26, Niepełnosprawność tylko biologiczna (n=632) - 7;&#10;Urząd m.st. Warszawy, Urząd Dzielnicy m.st. Warszawy : Ogółem (n=1 472) - 11, Niepełnosprawność prawna (n=840) - 18, Niepełnosprawność tylko biologiczna (n=632) - 2;&#10;Organizacje pozarządowe np. fundacje, stowarzyszenia : Ogółem (n=1 472) - 7, Niepełnosprawność prawna (n=840) - 10, Niepełnosprawność tylko biologiczna (n=632) - 3;&#10;Warszawskie Centrum Pomocy Rodzinie (WCPR) / Stołeczne Centrum Osób Niepełnosprawnych (SCON) : Ogółem (n=1 472) - 6, Niepełnosprawność prawna (n=840) - 11;&#10;Poradnia Psychologiczno-Pedagogicznej : Ogółem (n=1 472) - 3, Niepełnosprawność prawna (n=840) - 6;&#10;Warszawski Punkt Informacyjno-Koordynacyjny dla Osób z Niepełnosprawnościami, tzw. PIKON : Ogółem (n=1 472) - 3, Niepełnosprawność prawna (n=840) - 4, Niepełnosprawność tylko biologiczna (n=632) - 1;&#10;Inne organizacje, instytucje : Niepełnosprawność tylko biologiczna (n=632) - 1.">
            <a:extLst>
              <a:ext uri="{FF2B5EF4-FFF2-40B4-BE49-F238E27FC236}">
                <a16:creationId xmlns:a16="http://schemas.microsoft.com/office/drawing/2014/main" id="{0274C340-3040-41E7-8B2E-C40AEACCE062}"/>
              </a:ext>
            </a:extLst>
          </p:cNvPr>
          <p:cNvGraphicFramePr/>
          <p:nvPr>
            <p:extLst>
              <p:ext uri="{D42A27DB-BD31-4B8C-83A1-F6EECF244321}">
                <p14:modId xmlns:p14="http://schemas.microsoft.com/office/powerpoint/2010/main" val="2037038906"/>
              </p:ext>
            </p:extLst>
          </p:nvPr>
        </p:nvGraphicFramePr>
        <p:xfrm>
          <a:off x="394894" y="1394694"/>
          <a:ext cx="9345477" cy="4176186"/>
        </p:xfrm>
        <a:graphic>
          <a:graphicData uri="http://schemas.openxmlformats.org/drawingml/2006/chart">
            <c:chart xmlns:c="http://schemas.openxmlformats.org/drawingml/2006/chart" xmlns:r="http://schemas.openxmlformats.org/officeDocument/2006/relationships" r:id="rId2"/>
          </a:graphicData>
        </a:graphic>
      </p:graphicFrame>
      <p:sp>
        <p:nvSpPr>
          <p:cNvPr id="12" name="Rectangle 3">
            <a:extLst>
              <a:ext uri="{FF2B5EF4-FFF2-40B4-BE49-F238E27FC236}">
                <a16:creationId xmlns:a16="http://schemas.microsoft.com/office/drawing/2014/main" id="{C18BA616-23BF-47DB-9970-035831831422}"/>
              </a:ext>
            </a:extLst>
          </p:cNvPr>
          <p:cNvSpPr>
            <a:spLocks noChangeArrowheads="1"/>
          </p:cNvSpPr>
          <p:nvPr/>
        </p:nvSpPr>
        <p:spPr bwMode="auto">
          <a:xfrm>
            <a:off x="836223" y="5511527"/>
            <a:ext cx="666540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0" dirty="0">
                <a:ln>
                  <a:noFill/>
                </a:ln>
                <a:effectLst/>
                <a:latin typeface="Calibri" panose="020F0502020204030204" pitchFamily="34" charset="0"/>
                <a:ea typeface="Lucida Sans Unicode" panose="020B0602030504020204" pitchFamily="34" charset="0"/>
                <a:cs typeface="Calibri" panose="020F0502020204030204" pitchFamily="34" charset="0"/>
              </a:rPr>
              <a:t>Próba: osoby z niepełnosprawnościami (n = 1 472).</a:t>
            </a:r>
            <a:endParaRPr kumimoji="0" lang="pl-PL" altLang="pl-PL" sz="1800" b="0" i="0" u="none" strike="noStrike" cap="none" normalizeH="0" baseline="0" dirty="0">
              <a:ln>
                <a:noFill/>
              </a:ln>
              <a:effectLst/>
              <a:latin typeface="Arial" panose="020B0604020202020204" pitchFamily="34" charset="0"/>
            </a:endParaRPr>
          </a:p>
        </p:txBody>
      </p:sp>
      <p:sp>
        <p:nvSpPr>
          <p:cNvPr id="7" name="Prostokąt 6">
            <a:extLst>
              <a:ext uri="{FF2B5EF4-FFF2-40B4-BE49-F238E27FC236}">
                <a16:creationId xmlns:a16="http://schemas.microsoft.com/office/drawing/2014/main" id="{6A9101B2-2F59-462C-B0AB-477F95C81016}"/>
              </a:ext>
            </a:extLst>
          </p:cNvPr>
          <p:cNvSpPr/>
          <p:nvPr/>
        </p:nvSpPr>
        <p:spPr>
          <a:xfrm>
            <a:off x="836223" y="5671896"/>
            <a:ext cx="7437220"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2" name="Symbol zastępczy numeru slajdu 1">
            <a:extLst>
              <a:ext uri="{FF2B5EF4-FFF2-40B4-BE49-F238E27FC236}">
                <a16:creationId xmlns:a16="http://schemas.microsoft.com/office/drawing/2014/main" id="{8F5FECD5-D9CD-4ECD-B912-964148A9175C}"/>
              </a:ext>
            </a:extLst>
          </p:cNvPr>
          <p:cNvSpPr>
            <a:spLocks noGrp="1"/>
          </p:cNvSpPr>
          <p:nvPr>
            <p:ph type="sldNum" sz="quarter" idx="12"/>
          </p:nvPr>
        </p:nvSpPr>
        <p:spPr/>
        <p:txBody>
          <a:bodyPr/>
          <a:lstStyle/>
          <a:p>
            <a:fld id="{AB3CF912-5D29-446E-B947-C95F3C2F9F27}" type="slidenum">
              <a:rPr lang="pl-PL" smtClean="0"/>
              <a:t>17</a:t>
            </a:fld>
            <a:endParaRPr lang="pl-PL"/>
          </a:p>
        </p:txBody>
      </p:sp>
    </p:spTree>
    <p:extLst>
      <p:ext uri="{BB962C8B-B14F-4D97-AF65-F5344CB8AC3E}">
        <p14:creationId xmlns:p14="http://schemas.microsoft.com/office/powerpoint/2010/main" val="1119028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7B86FF-3CAF-4135-9824-7E249B59D306}"/>
              </a:ext>
            </a:extLst>
          </p:cNvPr>
          <p:cNvSpPr>
            <a:spLocks noGrp="1"/>
          </p:cNvSpPr>
          <p:nvPr>
            <p:ph type="title"/>
          </p:nvPr>
        </p:nvSpPr>
        <p:spPr>
          <a:xfrm>
            <a:off x="863016" y="811766"/>
            <a:ext cx="11191337" cy="553066"/>
          </a:xfrm>
        </p:spPr>
        <p:txBody>
          <a:bodyPr>
            <a:normAutofit/>
          </a:bodyPr>
          <a:lstStyle/>
          <a:p>
            <a:r>
              <a:rPr lang="pl-PL" sz="2800" b="0" i="0" dirty="0">
                <a:solidFill>
                  <a:srgbClr val="000000"/>
                </a:solidFill>
                <a:effectLst/>
                <a:latin typeface="Calibri" panose="020F0502020204030204" pitchFamily="34" charset="0"/>
              </a:rPr>
              <a:t>Najczęściej wykorzystywane elementy oferty (1 z 3)</a:t>
            </a:r>
            <a:endParaRPr lang="pl-PL" sz="2800" b="0" dirty="0">
              <a:latin typeface="+mn-lt"/>
            </a:endParaRPr>
          </a:p>
        </p:txBody>
      </p:sp>
      <p:sp>
        <p:nvSpPr>
          <p:cNvPr id="5" name="pole tekstowe 4">
            <a:extLst>
              <a:ext uri="{FF2B5EF4-FFF2-40B4-BE49-F238E27FC236}">
                <a16:creationId xmlns:a16="http://schemas.microsoft.com/office/drawing/2014/main" id="{4BB9EC28-8AF5-488B-B303-3B31E72F5EAF}"/>
              </a:ext>
            </a:extLst>
          </p:cNvPr>
          <p:cNvSpPr txBox="1"/>
          <p:nvPr/>
        </p:nvSpPr>
        <p:spPr>
          <a:xfrm>
            <a:off x="923925" y="1433307"/>
            <a:ext cx="10344150" cy="4032129"/>
          </a:xfrm>
          <a:prstGeom prst="rect">
            <a:avLst/>
          </a:prstGeom>
          <a:noFill/>
        </p:spPr>
        <p:txBody>
          <a:bodyPr wrap="square" rtlCol="0">
            <a:spAutoFit/>
          </a:bodyPr>
          <a:lstStyle/>
          <a:p>
            <a:pPr>
              <a:lnSpc>
                <a:spcPct val="125000"/>
              </a:lnSpc>
              <a:spcBef>
                <a:spcPts val="300"/>
              </a:spcBef>
              <a:spcAft>
                <a:spcPts val="1200"/>
              </a:spcAft>
            </a:pPr>
            <a:r>
              <a:rPr lang="pl-PL" sz="1800" dirty="0">
                <a:effectLst/>
                <a:latin typeface="Calibri" panose="020F0502020204030204" pitchFamily="34" charset="0"/>
                <a:ea typeface="Calibri" panose="020F0502020204030204" pitchFamily="34" charset="0"/>
              </a:rPr>
              <a:t>36% osób z niepełnosprawnościami mieszkających w Warszawie skorzystało z co najmniej jednej instytucji wspierającej. Kompleksową obsługę osób z niepełnosprawnościami prowadzi Stołeczne Centrum Osób Niepełnosprawnych. Realizuje ono również zadania finansowane ze środków PFRON, z których skorzystało 31% osób z niepełnosprawnością prawną. Wiele osób z niepełnosprawnością prawną korzysta też ze wsparcia ośrodków pomocy społecznej (26%) i urzędów dzielnic (18%). </a:t>
            </a:r>
            <a:endParaRPr lang="pl-PL" sz="1600" dirty="0"/>
          </a:p>
          <a:p>
            <a:pPr>
              <a:lnSpc>
                <a:spcPct val="125000"/>
              </a:lnSpc>
              <a:spcBef>
                <a:spcPts val="300"/>
              </a:spcBef>
              <a:spcAft>
                <a:spcPts val="1200"/>
              </a:spcAft>
            </a:pPr>
            <a:r>
              <a:rPr lang="pl-PL" sz="1600" dirty="0"/>
              <a:t>10% osób z niepełnosprawnością prawną skorzystało z oferty organizacji pozarządowych. Realizują one zadania finansowane przez Urząd m.st. Warszawa, np. prowadzą ośrodki wsparcia, kluby, aktywizację społeczną i</a:t>
            </a:r>
            <a:r>
              <a:rPr lang="pl-PL" dirty="0"/>
              <a:t> </a:t>
            </a:r>
            <a:r>
              <a:rPr lang="pl-PL" sz="1600" dirty="0"/>
              <a:t>zawodową, mieszkania chronione itp.</a:t>
            </a:r>
          </a:p>
          <a:p>
            <a:pPr>
              <a:lnSpc>
                <a:spcPct val="125000"/>
              </a:lnSpc>
            </a:pPr>
            <a:r>
              <a:rPr lang="pl-PL" sz="1600" dirty="0"/>
              <a:t>Natomiast osoby ze znacznym stopniem niepełnosprawności i ich opiekunowie deklarują, że najczęściej korzystają z usług asystenta i usług opiekuńczych świadczonych przez Centrum Usług Społecznych, a także aktywizacji zawodowej </a:t>
            </a:r>
          </a:p>
          <a:p>
            <a:pPr>
              <a:lnSpc>
                <a:spcPct val="125000"/>
              </a:lnSpc>
            </a:pPr>
            <a:r>
              <a:rPr lang="pl-PL" sz="1600" dirty="0"/>
              <a:t>i społecznej, zajęć klubowych oraz turnusów rehabilitacyjnych.</a:t>
            </a:r>
          </a:p>
        </p:txBody>
      </p:sp>
      <p:sp>
        <p:nvSpPr>
          <p:cNvPr id="9" name="Schemat blokowy: łącznik 8">
            <a:extLst>
              <a:ext uri="{FF2B5EF4-FFF2-40B4-BE49-F238E27FC236}">
                <a16:creationId xmlns:a16="http://schemas.microsoft.com/office/drawing/2014/main" id="{C5D1D113-6EB0-4571-AD3D-C0E7B2D23AD1}"/>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Schemat blokowy: łącznik 9">
            <a:extLst>
              <a:ext uri="{FF2B5EF4-FFF2-40B4-BE49-F238E27FC236}">
                <a16:creationId xmlns:a16="http://schemas.microsoft.com/office/drawing/2014/main" id="{B2F08D5D-D055-4296-A545-7106C5AF8593}"/>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 name="Prostokąt 6">
            <a:extLst>
              <a:ext uri="{FF2B5EF4-FFF2-40B4-BE49-F238E27FC236}">
                <a16:creationId xmlns:a16="http://schemas.microsoft.com/office/drawing/2014/main" id="{F41D3342-005E-4A06-8850-A6542298006E}"/>
              </a:ext>
            </a:extLst>
          </p:cNvPr>
          <p:cNvSpPr/>
          <p:nvPr/>
        </p:nvSpPr>
        <p:spPr>
          <a:xfrm>
            <a:off x="862635" y="5778067"/>
            <a:ext cx="9447314" cy="461665"/>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p>
          <a:p>
            <a:r>
              <a:rPr lang="pl-PL" sz="1200" dirty="0">
                <a:latin typeface="Calibri" panose="020F0502020204030204" pitchFamily="34" charset="0"/>
                <a:cs typeface="Tahoma" panose="020B0604030504040204" pitchFamily="34" charset="0"/>
              </a:rPr>
              <a:t>	Raport z badania jakościowego: Badanie potrzeb osób z niepełnosprawnościami oraz ich nieformalnych opiekunów, PBS Sp. z o.o., 2021</a:t>
            </a:r>
          </a:p>
        </p:txBody>
      </p:sp>
      <p:sp>
        <p:nvSpPr>
          <p:cNvPr id="3" name="Symbol zastępczy numeru slajdu 2">
            <a:extLst>
              <a:ext uri="{FF2B5EF4-FFF2-40B4-BE49-F238E27FC236}">
                <a16:creationId xmlns:a16="http://schemas.microsoft.com/office/drawing/2014/main" id="{E4751CE2-EE36-4681-9376-BA82DABA38CA}"/>
              </a:ext>
            </a:extLst>
          </p:cNvPr>
          <p:cNvSpPr>
            <a:spLocks noGrp="1"/>
          </p:cNvSpPr>
          <p:nvPr>
            <p:ph type="sldNum" sz="quarter" idx="12"/>
          </p:nvPr>
        </p:nvSpPr>
        <p:spPr/>
        <p:txBody>
          <a:bodyPr/>
          <a:lstStyle/>
          <a:p>
            <a:fld id="{AB3CF912-5D29-446E-B947-C95F3C2F9F27}" type="slidenum">
              <a:rPr lang="pl-PL" smtClean="0"/>
              <a:t>18</a:t>
            </a:fld>
            <a:endParaRPr lang="pl-PL"/>
          </a:p>
        </p:txBody>
      </p:sp>
    </p:spTree>
    <p:extLst>
      <p:ext uri="{BB962C8B-B14F-4D97-AF65-F5344CB8AC3E}">
        <p14:creationId xmlns:p14="http://schemas.microsoft.com/office/powerpoint/2010/main" val="1217047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C183D7F6-B498-43B3-948B-1728B52AA6E4}">
                <adec:decorative xmlns:adec="http://schemas.microsoft.com/office/drawing/2017/decorative" xmlns="" val="0"/>
              </a:ext>
            </a:extLst>
          </p:cNvPr>
          <p:cNvSpPr>
            <a:spLocks noGrp="1"/>
          </p:cNvSpPr>
          <p:nvPr>
            <p:ph type="title"/>
          </p:nvPr>
        </p:nvSpPr>
        <p:spPr>
          <a:xfrm>
            <a:off x="855308" y="-298430"/>
            <a:ext cx="11168743" cy="1325563"/>
          </a:xfrm>
        </p:spPr>
        <p:txBody>
          <a:bodyPr>
            <a:noAutofit/>
          </a:bodyPr>
          <a:lstStyle/>
          <a:p>
            <a:r>
              <a:rPr lang="pl-PL" sz="1800" dirty="0">
                <a:latin typeface="Calibri" panose="020F0502020204030204" pitchFamily="34" charset="0"/>
                <a:cs typeface="Calibri" panose="020F0502020204030204" pitchFamily="34" charset="0"/>
              </a:rPr>
              <a:t>Hierarchia wykorzystywania elementów oferty pomocowej przez osoby </a:t>
            </a:r>
            <a:r>
              <a:rPr lang="pl-PL" sz="1800" dirty="0" err="1">
                <a:latin typeface="Calibri" panose="020F0502020204030204" pitchFamily="34" charset="0"/>
                <a:cs typeface="Calibri" panose="020F0502020204030204" pitchFamily="34" charset="0"/>
              </a:rPr>
              <a:t>niskofunkcjonujące</a:t>
            </a:r>
            <a:r>
              <a:rPr lang="pl-PL" sz="1800" dirty="0">
                <a:latin typeface="Calibri" panose="020F0502020204030204" pitchFamily="34" charset="0"/>
                <a:cs typeface="Calibri" panose="020F0502020204030204" pitchFamily="34" charset="0"/>
              </a:rPr>
              <a:t> i ich opiekunów (2 z 3)</a:t>
            </a:r>
            <a:endParaRPr lang="pl-PL" sz="1800" dirty="0"/>
          </a:p>
        </p:txBody>
      </p:sp>
      <p:grpSp>
        <p:nvGrpSpPr>
          <p:cNvPr id="2" name="Grupa 1" descr="Schemat przedstawia elementy oferty pomocowej, z których korzystają osoby z niepełnosprawnościami. Zostały one omówione na następnej stronie.">
            <a:extLst>
              <a:ext uri="{FF2B5EF4-FFF2-40B4-BE49-F238E27FC236}">
                <a16:creationId xmlns:a16="http://schemas.microsoft.com/office/drawing/2014/main" id="{238D6BF1-86E6-424D-B2F3-2441F63A131A}"/>
              </a:ext>
            </a:extLst>
          </p:cNvPr>
          <p:cNvGrpSpPr/>
          <p:nvPr/>
        </p:nvGrpSpPr>
        <p:grpSpPr>
          <a:xfrm>
            <a:off x="1649730" y="521892"/>
            <a:ext cx="8872668" cy="5382055"/>
            <a:chOff x="1649730" y="675845"/>
            <a:chExt cx="8872668" cy="5382055"/>
          </a:xfrm>
        </p:grpSpPr>
        <p:sp>
          <p:nvSpPr>
            <p:cNvPr id="8" name="Prostokąt 7">
              <a:extLst>
                <a:ext uri="{FF2B5EF4-FFF2-40B4-BE49-F238E27FC236}">
                  <a16:creationId xmlns:a16="http://schemas.microsoft.com/office/drawing/2014/main" id="{9BB47999-4719-4A20-BCE8-7CE69C0E1B1D}"/>
                </a:ext>
                <a:ext uri="{C183D7F6-B498-43B3-948B-1728B52AA6E4}">
                  <adec:decorative xmlns:adec="http://schemas.microsoft.com/office/drawing/2017/decorative" xmlns="" val="1"/>
                </a:ext>
              </a:extLst>
            </p:cNvPr>
            <p:cNvSpPr/>
            <p:nvPr/>
          </p:nvSpPr>
          <p:spPr>
            <a:xfrm>
              <a:off x="3934653" y="4766828"/>
              <a:ext cx="4331626" cy="320400"/>
            </a:xfrm>
            <a:prstGeom prst="rect">
              <a:avLst/>
            </a:prstGeom>
            <a:solidFill>
              <a:sysClr val="window" lastClr="FFFFFF"/>
            </a:solidFill>
            <a:ln w="28575" cap="flat" cmpd="sng" algn="ctr">
              <a:solidFill>
                <a:srgbClr val="CC0099"/>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ea"/>
                  <a:cs typeface="Calibri" panose="020F0502020204030204" pitchFamily="34" charset="0"/>
                </a:rPr>
                <a:t>Mieszkania treningowe</a:t>
              </a:r>
            </a:p>
          </p:txBody>
        </p:sp>
        <p:cxnSp>
          <p:nvCxnSpPr>
            <p:cNvPr id="10" name="Łącznik prosty 9">
              <a:extLst>
                <a:ext uri="{FF2B5EF4-FFF2-40B4-BE49-F238E27FC236}">
                  <a16:creationId xmlns:a16="http://schemas.microsoft.com/office/drawing/2014/main" id="{5E845191-7C43-4AC8-A0FC-D9D2DAC509D9}"/>
                </a:ext>
                <a:ext uri="{C183D7F6-B498-43B3-948B-1728B52AA6E4}">
                  <adec:decorative xmlns:adec="http://schemas.microsoft.com/office/drawing/2017/decorative" xmlns="" val="1"/>
                </a:ext>
              </a:extLst>
            </p:cNvPr>
            <p:cNvCxnSpPr>
              <a:cxnSpLocks/>
            </p:cNvCxnSpPr>
            <p:nvPr/>
          </p:nvCxnSpPr>
          <p:spPr>
            <a:xfrm>
              <a:off x="8342923" y="741025"/>
              <a:ext cx="0" cy="4680000"/>
            </a:xfrm>
            <a:prstGeom prst="line">
              <a:avLst/>
            </a:prstGeom>
            <a:noFill/>
            <a:ln w="3175" cap="flat" cmpd="sng" algn="ctr">
              <a:solidFill>
                <a:sysClr val="window" lastClr="FFFFFF">
                  <a:lumMod val="50000"/>
                </a:sysClr>
              </a:solidFill>
              <a:prstDash val="solid"/>
            </a:ln>
            <a:effectLst/>
          </p:spPr>
        </p:cxnSp>
        <p:cxnSp>
          <p:nvCxnSpPr>
            <p:cNvPr id="11" name="Łącznik prosty 10">
              <a:extLst>
                <a:ext uri="{FF2B5EF4-FFF2-40B4-BE49-F238E27FC236}">
                  <a16:creationId xmlns:a16="http://schemas.microsoft.com/office/drawing/2014/main" id="{E3B915F7-CA99-424C-AF3F-193322888ACA}"/>
                </a:ext>
                <a:ext uri="{C183D7F6-B498-43B3-948B-1728B52AA6E4}">
                  <adec:decorative xmlns:adec="http://schemas.microsoft.com/office/drawing/2017/decorative" xmlns="" val="1"/>
                </a:ext>
              </a:extLst>
            </p:cNvPr>
            <p:cNvCxnSpPr>
              <a:cxnSpLocks/>
            </p:cNvCxnSpPr>
            <p:nvPr/>
          </p:nvCxnSpPr>
          <p:spPr>
            <a:xfrm>
              <a:off x="6100466" y="741025"/>
              <a:ext cx="0" cy="4680000"/>
            </a:xfrm>
            <a:prstGeom prst="line">
              <a:avLst/>
            </a:prstGeom>
            <a:noFill/>
            <a:ln w="3175" cap="flat" cmpd="sng" algn="ctr">
              <a:solidFill>
                <a:sysClr val="window" lastClr="FFFFFF">
                  <a:lumMod val="50000"/>
                </a:sysClr>
              </a:solidFill>
              <a:prstDash val="solid"/>
            </a:ln>
            <a:effectLst/>
          </p:spPr>
        </p:cxnSp>
        <p:sp>
          <p:nvSpPr>
            <p:cNvPr id="12" name="Dowolny kształt: kształt 11">
              <a:extLst>
                <a:ext uri="{FF2B5EF4-FFF2-40B4-BE49-F238E27FC236}">
                  <a16:creationId xmlns:a16="http://schemas.microsoft.com/office/drawing/2014/main" id="{B754D45E-23FF-4280-AFB5-6FD251545616}"/>
                </a:ext>
                <a:ext uri="{C183D7F6-B498-43B3-948B-1728B52AA6E4}">
                  <adec:decorative xmlns:adec="http://schemas.microsoft.com/office/drawing/2017/decorative" xmlns="" val="1"/>
                </a:ext>
              </a:extLst>
            </p:cNvPr>
            <p:cNvSpPr/>
            <p:nvPr/>
          </p:nvSpPr>
          <p:spPr>
            <a:xfrm>
              <a:off x="1686679" y="675846"/>
              <a:ext cx="2112706" cy="651600"/>
            </a:xfrm>
            <a:custGeom>
              <a:avLst/>
              <a:gdLst>
                <a:gd name="connsiteX0" fmla="*/ 0 w 1857374"/>
                <a:gd name="connsiteY0" fmla="*/ 0 h 1141920"/>
                <a:gd name="connsiteX1" fmla="*/ 1857374 w 1857374"/>
                <a:gd name="connsiteY1" fmla="*/ 0 h 1141920"/>
                <a:gd name="connsiteX2" fmla="*/ 1857374 w 1857374"/>
                <a:gd name="connsiteY2" fmla="*/ 1141920 h 1141920"/>
                <a:gd name="connsiteX3" fmla="*/ 0 w 1857374"/>
                <a:gd name="connsiteY3" fmla="*/ 1141920 h 1141920"/>
                <a:gd name="connsiteX4" fmla="*/ 0 w 1857374"/>
                <a:gd name="connsiteY4" fmla="*/ 0 h 1141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74" h="1141920">
                  <a:moveTo>
                    <a:pt x="0" y="0"/>
                  </a:moveTo>
                  <a:lnTo>
                    <a:pt x="1857374" y="0"/>
                  </a:lnTo>
                  <a:lnTo>
                    <a:pt x="1857374" y="1141920"/>
                  </a:lnTo>
                  <a:lnTo>
                    <a:pt x="0" y="1141920"/>
                  </a:lnTo>
                  <a:lnTo>
                    <a:pt x="0" y="0"/>
                  </a:lnTo>
                  <a:close/>
                </a:path>
              </a:pathLst>
            </a:custGeom>
            <a:solidFill>
              <a:srgbClr val="004B88"/>
            </a:solidFill>
            <a:ln w="25400" cap="flat" cmpd="sng" algn="ctr">
              <a:solidFill>
                <a:srgbClr val="004B88"/>
              </a:solidFill>
              <a:prstDash val="solid"/>
            </a:ln>
            <a:effectLst/>
          </p:spPr>
          <p:txBody>
            <a:bodyPr spcFirstLastPara="0" vert="horz" wrap="square" lIns="64008" tIns="64008" rIns="85344" bIns="96012" numCol="1" spcCol="1270" anchor="ctr" anchorCtr="0">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r>
                <a:rPr kumimoji="0" lang="pl-PL" sz="1200" b="1" i="0" u="none" strike="noStrike" kern="0" cap="none" spc="0" normalizeH="0" baseline="0" noProof="0" dirty="0">
                  <a:ln>
                    <a:noFill/>
                  </a:ln>
                  <a:solidFill>
                    <a:prstClr val="white"/>
                  </a:solidFill>
                  <a:effectLst/>
                  <a:uLnTx/>
                  <a:uFillTx/>
                  <a:ea typeface="+mn-ea"/>
                  <a:cs typeface="Calibri" panose="020F0502020204030204" pitchFamily="34" charset="0"/>
                </a:rPr>
                <a:t>Grupa I: Osoby w spektrum autyzmu </a:t>
              </a:r>
            </a:p>
          </p:txBody>
        </p:sp>
        <p:sp>
          <p:nvSpPr>
            <p:cNvPr id="13" name="Dowolny kształt: kształt 12">
              <a:extLst>
                <a:ext uri="{FF2B5EF4-FFF2-40B4-BE49-F238E27FC236}">
                  <a16:creationId xmlns:a16="http://schemas.microsoft.com/office/drawing/2014/main" id="{4BE47188-9292-4A0F-8859-B1BC4E181EEC}"/>
                </a:ext>
                <a:ext uri="{C183D7F6-B498-43B3-948B-1728B52AA6E4}">
                  <adec:decorative xmlns:adec="http://schemas.microsoft.com/office/drawing/2017/decorative" xmlns="" val="1"/>
                </a:ext>
              </a:extLst>
            </p:cNvPr>
            <p:cNvSpPr/>
            <p:nvPr/>
          </p:nvSpPr>
          <p:spPr>
            <a:xfrm>
              <a:off x="3927682" y="675845"/>
              <a:ext cx="2112707" cy="651171"/>
            </a:xfrm>
            <a:custGeom>
              <a:avLst/>
              <a:gdLst>
                <a:gd name="connsiteX0" fmla="*/ 0 w 1857374"/>
                <a:gd name="connsiteY0" fmla="*/ 0 h 1141920"/>
                <a:gd name="connsiteX1" fmla="*/ 1857374 w 1857374"/>
                <a:gd name="connsiteY1" fmla="*/ 0 h 1141920"/>
                <a:gd name="connsiteX2" fmla="*/ 1857374 w 1857374"/>
                <a:gd name="connsiteY2" fmla="*/ 1141920 h 1141920"/>
                <a:gd name="connsiteX3" fmla="*/ 0 w 1857374"/>
                <a:gd name="connsiteY3" fmla="*/ 1141920 h 1141920"/>
                <a:gd name="connsiteX4" fmla="*/ 0 w 1857374"/>
                <a:gd name="connsiteY4" fmla="*/ 0 h 1141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74" h="1141920">
                  <a:moveTo>
                    <a:pt x="0" y="0"/>
                  </a:moveTo>
                  <a:lnTo>
                    <a:pt x="1857374" y="0"/>
                  </a:lnTo>
                  <a:lnTo>
                    <a:pt x="1857374" y="1141920"/>
                  </a:lnTo>
                  <a:lnTo>
                    <a:pt x="0" y="1141920"/>
                  </a:lnTo>
                  <a:lnTo>
                    <a:pt x="0" y="0"/>
                  </a:lnTo>
                  <a:close/>
                </a:path>
              </a:pathLst>
            </a:custGeom>
            <a:solidFill>
              <a:srgbClr val="004B88"/>
            </a:solidFill>
            <a:ln w="25400" cap="flat" cmpd="sng" algn="ctr">
              <a:solidFill>
                <a:srgbClr val="004B88"/>
              </a:solidFill>
              <a:prstDash val="solid"/>
            </a:ln>
            <a:effectLst/>
          </p:spPr>
          <p:txBody>
            <a:bodyPr spcFirstLastPara="0" vert="horz" wrap="square" lIns="64008" tIns="64008" rIns="85344" bIns="96012" numCol="1" spcCol="1270" anchor="ctr" anchorCtr="0">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r>
                <a:rPr kumimoji="0" lang="pl-PL" sz="1200" b="1" i="0" u="none" strike="noStrike" kern="0" cap="none" spc="0" normalizeH="0" baseline="0" noProof="0" dirty="0">
                  <a:ln>
                    <a:noFill/>
                  </a:ln>
                  <a:solidFill>
                    <a:prstClr val="white"/>
                  </a:solidFill>
                  <a:effectLst/>
                  <a:uLnTx/>
                  <a:uFillTx/>
                  <a:ea typeface="+mn-ea"/>
                  <a:cs typeface="Calibri" panose="020F0502020204030204" pitchFamily="34" charset="0"/>
                </a:rPr>
                <a:t>Grupa II: Osoby z niepełnosprawnością fizyczną, ale sprawne intelektualnie</a:t>
              </a:r>
            </a:p>
          </p:txBody>
        </p:sp>
        <p:sp>
          <p:nvSpPr>
            <p:cNvPr id="14" name="Dowolny kształt: kształt 13">
              <a:extLst>
                <a:ext uri="{FF2B5EF4-FFF2-40B4-BE49-F238E27FC236}">
                  <a16:creationId xmlns:a16="http://schemas.microsoft.com/office/drawing/2014/main" id="{8F452E62-7670-40DC-AC91-3FFECBEB961C}"/>
                </a:ext>
                <a:ext uri="{C183D7F6-B498-43B3-948B-1728B52AA6E4}">
                  <adec:decorative xmlns:adec="http://schemas.microsoft.com/office/drawing/2017/decorative" xmlns="" val="1"/>
                </a:ext>
              </a:extLst>
            </p:cNvPr>
            <p:cNvSpPr/>
            <p:nvPr/>
          </p:nvSpPr>
          <p:spPr>
            <a:xfrm>
              <a:off x="6159977" y="675846"/>
              <a:ext cx="2112707" cy="651600"/>
            </a:xfrm>
            <a:custGeom>
              <a:avLst/>
              <a:gdLst>
                <a:gd name="connsiteX0" fmla="*/ 0 w 1857374"/>
                <a:gd name="connsiteY0" fmla="*/ 0 h 1141920"/>
                <a:gd name="connsiteX1" fmla="*/ 1857374 w 1857374"/>
                <a:gd name="connsiteY1" fmla="*/ 0 h 1141920"/>
                <a:gd name="connsiteX2" fmla="*/ 1857374 w 1857374"/>
                <a:gd name="connsiteY2" fmla="*/ 1141920 h 1141920"/>
                <a:gd name="connsiteX3" fmla="*/ 0 w 1857374"/>
                <a:gd name="connsiteY3" fmla="*/ 1141920 h 1141920"/>
                <a:gd name="connsiteX4" fmla="*/ 0 w 1857374"/>
                <a:gd name="connsiteY4" fmla="*/ 0 h 1141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74" h="1141920">
                  <a:moveTo>
                    <a:pt x="0" y="0"/>
                  </a:moveTo>
                  <a:lnTo>
                    <a:pt x="1857374" y="0"/>
                  </a:lnTo>
                  <a:lnTo>
                    <a:pt x="1857374" y="1141920"/>
                  </a:lnTo>
                  <a:lnTo>
                    <a:pt x="0" y="1141920"/>
                  </a:lnTo>
                  <a:lnTo>
                    <a:pt x="0" y="0"/>
                  </a:lnTo>
                  <a:close/>
                </a:path>
              </a:pathLst>
            </a:custGeom>
            <a:solidFill>
              <a:srgbClr val="004B88"/>
            </a:solidFill>
            <a:ln w="25400" cap="flat" cmpd="sng" algn="ctr">
              <a:solidFill>
                <a:srgbClr val="004B88"/>
              </a:solidFill>
              <a:prstDash val="solid"/>
            </a:ln>
            <a:effectLst/>
          </p:spPr>
          <p:txBody>
            <a:bodyPr spcFirstLastPara="0" vert="horz" wrap="square" lIns="64008" tIns="64008" rIns="85344" bIns="96012" numCol="1" spcCol="1270" anchor="ctr" anchorCtr="0">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r>
                <a:rPr kumimoji="0" lang="pl-PL" sz="1200" b="1" i="0" u="none" strike="noStrike" kern="0" cap="none" spc="0" normalizeH="0" baseline="0" noProof="0">
                  <a:ln>
                    <a:noFill/>
                  </a:ln>
                  <a:solidFill>
                    <a:prstClr val="white"/>
                  </a:solidFill>
                  <a:effectLst/>
                  <a:uLnTx/>
                  <a:uFillTx/>
                  <a:ea typeface="+mn-ea"/>
                  <a:cs typeface="Calibri" panose="020F0502020204030204" pitchFamily="34" charset="0"/>
                </a:rPr>
                <a:t>Grupa III: Inny typ niepełnosprawności i stopień niesamodzielności </a:t>
              </a:r>
            </a:p>
          </p:txBody>
        </p:sp>
        <p:sp>
          <p:nvSpPr>
            <p:cNvPr id="15" name="Dowolny kształt: kształt 14">
              <a:extLst>
                <a:ext uri="{FF2B5EF4-FFF2-40B4-BE49-F238E27FC236}">
                  <a16:creationId xmlns:a16="http://schemas.microsoft.com/office/drawing/2014/main" id="{5BE2B99D-6FC0-4111-BD6F-86E442C00BA0}"/>
                </a:ext>
                <a:ext uri="{C183D7F6-B498-43B3-948B-1728B52AA6E4}">
                  <adec:decorative xmlns:adec="http://schemas.microsoft.com/office/drawing/2017/decorative" xmlns="" val="1"/>
                </a:ext>
              </a:extLst>
            </p:cNvPr>
            <p:cNvSpPr/>
            <p:nvPr/>
          </p:nvSpPr>
          <p:spPr>
            <a:xfrm>
              <a:off x="8409691" y="675846"/>
              <a:ext cx="2112707" cy="651600"/>
            </a:xfrm>
            <a:custGeom>
              <a:avLst/>
              <a:gdLst>
                <a:gd name="connsiteX0" fmla="*/ 0 w 1857374"/>
                <a:gd name="connsiteY0" fmla="*/ 0 h 1141920"/>
                <a:gd name="connsiteX1" fmla="*/ 1857374 w 1857374"/>
                <a:gd name="connsiteY1" fmla="*/ 0 h 1141920"/>
                <a:gd name="connsiteX2" fmla="*/ 1857374 w 1857374"/>
                <a:gd name="connsiteY2" fmla="*/ 1141920 h 1141920"/>
                <a:gd name="connsiteX3" fmla="*/ 0 w 1857374"/>
                <a:gd name="connsiteY3" fmla="*/ 1141920 h 1141920"/>
                <a:gd name="connsiteX4" fmla="*/ 0 w 1857374"/>
                <a:gd name="connsiteY4" fmla="*/ 0 h 1141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74" h="1141920">
                  <a:moveTo>
                    <a:pt x="0" y="0"/>
                  </a:moveTo>
                  <a:lnTo>
                    <a:pt x="1857374" y="0"/>
                  </a:lnTo>
                  <a:lnTo>
                    <a:pt x="1857374" y="1141920"/>
                  </a:lnTo>
                  <a:lnTo>
                    <a:pt x="0" y="1141920"/>
                  </a:lnTo>
                  <a:lnTo>
                    <a:pt x="0" y="0"/>
                  </a:lnTo>
                  <a:close/>
                </a:path>
              </a:pathLst>
            </a:custGeom>
            <a:solidFill>
              <a:srgbClr val="004B88"/>
            </a:solidFill>
            <a:ln w="25400" cap="flat" cmpd="sng" algn="ctr">
              <a:solidFill>
                <a:srgbClr val="004B88"/>
              </a:solidFill>
              <a:prstDash val="solid"/>
            </a:ln>
            <a:effectLst/>
          </p:spPr>
          <p:txBody>
            <a:bodyPr spcFirstLastPara="0" vert="horz" wrap="square" lIns="64008" tIns="64008" rIns="85344" bIns="96012" numCol="1" spcCol="1270" anchor="ctr" anchorCtr="0">
              <a:noAutofit/>
            </a:bodyPr>
            <a:lstStyle/>
            <a:p>
              <a:pPr marL="0" marR="0" lvl="0" indent="0" algn="ctr" defTabSz="914400" eaLnBrk="1" fontAlgn="ctr" latinLnBrk="0" hangingPunct="1">
                <a:lnSpc>
                  <a:spcPct val="100000"/>
                </a:lnSpc>
                <a:spcBef>
                  <a:spcPts val="0"/>
                </a:spcBef>
                <a:spcAft>
                  <a:spcPts val="0"/>
                </a:spcAft>
                <a:buClrTx/>
                <a:buSzTx/>
                <a:buFontTx/>
                <a:buNone/>
                <a:tabLst/>
                <a:defRPr/>
              </a:pPr>
              <a:r>
                <a:rPr kumimoji="0" lang="pl-PL" sz="1200" b="1" i="0" u="none" strike="noStrike" kern="0" cap="none" spc="0" normalizeH="0" baseline="0" noProof="0" dirty="0">
                  <a:ln>
                    <a:noFill/>
                  </a:ln>
                  <a:solidFill>
                    <a:prstClr val="white"/>
                  </a:solidFill>
                  <a:effectLst/>
                  <a:uLnTx/>
                  <a:uFillTx/>
                  <a:ea typeface="+mn-ea"/>
                  <a:cs typeface="Calibri" panose="020F0502020204030204" pitchFamily="34" charset="0"/>
                </a:rPr>
                <a:t>Grupa IV: Nieformalni opiekunowie osób z niepełnosprawnościami  </a:t>
              </a:r>
            </a:p>
          </p:txBody>
        </p:sp>
        <p:sp>
          <p:nvSpPr>
            <p:cNvPr id="16" name="Prostokąt 15">
              <a:extLst>
                <a:ext uri="{FF2B5EF4-FFF2-40B4-BE49-F238E27FC236}">
                  <a16:creationId xmlns:a16="http://schemas.microsoft.com/office/drawing/2014/main" id="{BB4428B3-BA69-487B-95F3-F7157D4E2CF3}"/>
                </a:ext>
                <a:ext uri="{C183D7F6-B498-43B3-948B-1728B52AA6E4}">
                  <adec:decorative xmlns:adec="http://schemas.microsoft.com/office/drawing/2017/decorative" xmlns="" val="1"/>
                </a:ext>
              </a:extLst>
            </p:cNvPr>
            <p:cNvSpPr/>
            <p:nvPr/>
          </p:nvSpPr>
          <p:spPr>
            <a:xfrm>
              <a:off x="1686674" y="5090130"/>
              <a:ext cx="2112706" cy="320400"/>
            </a:xfrm>
            <a:prstGeom prst="rect">
              <a:avLst/>
            </a:prstGeom>
            <a:solidFill>
              <a:sysClr val="window" lastClr="FFFFFF"/>
            </a:solidFill>
            <a:ln w="28575" cap="flat" cmpd="sng" algn="ctr">
              <a:solidFill>
                <a:srgbClr val="004B8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ea"/>
                  <a:cs typeface="Calibri" panose="020F0502020204030204" pitchFamily="34" charset="0"/>
                </a:rPr>
                <a:t>Mieszkania chronione</a:t>
              </a:r>
            </a:p>
          </p:txBody>
        </p:sp>
        <p:sp>
          <p:nvSpPr>
            <p:cNvPr id="17" name="Prostokąt 16">
              <a:extLst>
                <a:ext uri="{FF2B5EF4-FFF2-40B4-BE49-F238E27FC236}">
                  <a16:creationId xmlns:a16="http://schemas.microsoft.com/office/drawing/2014/main" id="{AC86F72C-9C67-4887-8610-8EC47FF8D72B}"/>
                </a:ext>
                <a:ext uri="{C183D7F6-B498-43B3-948B-1728B52AA6E4}">
                  <adec:decorative xmlns:adec="http://schemas.microsoft.com/office/drawing/2017/decorative" xmlns="" val="1"/>
                </a:ext>
              </a:extLst>
            </p:cNvPr>
            <p:cNvSpPr/>
            <p:nvPr/>
          </p:nvSpPr>
          <p:spPr>
            <a:xfrm>
              <a:off x="1686677" y="1820089"/>
              <a:ext cx="2112707" cy="320400"/>
            </a:xfrm>
            <a:prstGeom prst="rect">
              <a:avLst/>
            </a:prstGeom>
            <a:solidFill>
              <a:sysClr val="window" lastClr="FFFFFF"/>
            </a:solidFill>
            <a:ln w="28575" cap="flat" cmpd="sng" algn="ctr">
              <a:solidFill>
                <a:srgbClr val="48AA48">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ea"/>
                  <a:cs typeface="Calibri" panose="020F0502020204030204" pitchFamily="34" charset="0"/>
                </a:rPr>
                <a:t>Aktywizacja zawodowa </a:t>
              </a:r>
            </a:p>
          </p:txBody>
        </p:sp>
        <p:sp>
          <p:nvSpPr>
            <p:cNvPr id="18" name="Prostokąt 17">
              <a:extLst>
                <a:ext uri="{FF2B5EF4-FFF2-40B4-BE49-F238E27FC236}">
                  <a16:creationId xmlns:a16="http://schemas.microsoft.com/office/drawing/2014/main" id="{0EEB9028-5D6D-4CA2-B4B7-00E728240B0E}"/>
                </a:ext>
                <a:ext uri="{C183D7F6-B498-43B3-948B-1728B52AA6E4}">
                  <adec:decorative xmlns:adec="http://schemas.microsoft.com/office/drawing/2017/decorative" xmlns="" val="1"/>
                </a:ext>
              </a:extLst>
            </p:cNvPr>
            <p:cNvSpPr/>
            <p:nvPr/>
          </p:nvSpPr>
          <p:spPr>
            <a:xfrm>
              <a:off x="3916634" y="1820089"/>
              <a:ext cx="6589482" cy="320400"/>
            </a:xfrm>
            <a:prstGeom prst="rect">
              <a:avLst/>
            </a:prstGeom>
            <a:solidFill>
              <a:sysClr val="window" lastClr="FFFFFF"/>
            </a:solidFill>
            <a:ln w="28575" cap="flat" cmpd="sng" algn="ctr">
              <a:solidFill>
                <a:srgbClr val="48AA48">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ea"/>
                  <a:cs typeface="Calibri" panose="020F0502020204030204" pitchFamily="34" charset="0"/>
                </a:rPr>
                <a:t>Usługi opiekuńcze </a:t>
              </a:r>
            </a:p>
          </p:txBody>
        </p:sp>
        <p:sp>
          <p:nvSpPr>
            <p:cNvPr id="19" name="Prostokąt 18">
              <a:extLst>
                <a:ext uri="{FF2B5EF4-FFF2-40B4-BE49-F238E27FC236}">
                  <a16:creationId xmlns:a16="http://schemas.microsoft.com/office/drawing/2014/main" id="{F227BC25-B4DF-4F6A-A37C-B2A2CCCA010C}"/>
                </a:ext>
                <a:ext uri="{C183D7F6-B498-43B3-948B-1728B52AA6E4}">
                  <adec:decorative xmlns:adec="http://schemas.microsoft.com/office/drawing/2017/decorative" xmlns="" val="1"/>
                </a:ext>
              </a:extLst>
            </p:cNvPr>
            <p:cNvSpPr/>
            <p:nvPr/>
          </p:nvSpPr>
          <p:spPr>
            <a:xfrm>
              <a:off x="1686676" y="2212729"/>
              <a:ext cx="2112707" cy="405880"/>
            </a:xfrm>
            <a:prstGeom prst="rect">
              <a:avLst/>
            </a:prstGeom>
            <a:solidFill>
              <a:sysClr val="window" lastClr="FFFFFF"/>
            </a:solidFill>
            <a:ln w="28575" cap="flat" cmpd="sng" algn="ctr">
              <a:solidFill>
                <a:srgbClr val="48AA48">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ea"/>
                  <a:cs typeface="Calibri" panose="020F0502020204030204" pitchFamily="34" charset="0"/>
                </a:rPr>
                <a:t>Trening umiejętności społecznych </a:t>
              </a:r>
            </a:p>
          </p:txBody>
        </p:sp>
        <p:sp>
          <p:nvSpPr>
            <p:cNvPr id="20" name="Prostokąt 19">
              <a:extLst>
                <a:ext uri="{FF2B5EF4-FFF2-40B4-BE49-F238E27FC236}">
                  <a16:creationId xmlns:a16="http://schemas.microsoft.com/office/drawing/2014/main" id="{9F1CD680-5B2B-40BF-9A7F-0E44FE2C4CB5}"/>
                </a:ext>
                <a:ext uri="{C183D7F6-B498-43B3-948B-1728B52AA6E4}">
                  <adec:decorative xmlns:adec="http://schemas.microsoft.com/office/drawing/2017/decorative" xmlns="" val="1"/>
                </a:ext>
              </a:extLst>
            </p:cNvPr>
            <p:cNvSpPr/>
            <p:nvPr/>
          </p:nvSpPr>
          <p:spPr>
            <a:xfrm>
              <a:off x="1686675" y="2691175"/>
              <a:ext cx="2112707" cy="320400"/>
            </a:xfrm>
            <a:prstGeom prst="rect">
              <a:avLst/>
            </a:prstGeom>
            <a:solidFill>
              <a:sysClr val="window" lastClr="FFFFFF"/>
            </a:solidFill>
            <a:ln w="28575" cap="flat" cmpd="sng" algn="ctr">
              <a:solidFill>
                <a:srgbClr val="48AA48">
                  <a:lumMod val="75000"/>
                </a:srgbClr>
              </a:solidFill>
              <a:prstDash val="solid"/>
            </a:ln>
            <a:effectLst/>
          </p:spPr>
          <p:txBody>
            <a:bodyPr lIns="91440" tIns="45720" rIns="91440" bIns="457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ea"/>
                  <a:cs typeface="Calibri" panose="020F0502020204030204" pitchFamily="34" charset="0"/>
                </a:rPr>
                <a:t>Zajęcia klubowe </a:t>
              </a:r>
              <a:endParaRPr kumimoji="0" lang="pl-PL" sz="1400" b="0" i="0" u="none" strike="sngStrike" kern="0" cap="none" spc="0" normalizeH="0" baseline="0" noProof="0" dirty="0">
                <a:ln>
                  <a:noFill/>
                </a:ln>
                <a:solidFill>
                  <a:srgbClr val="0F0F0F"/>
                </a:solidFill>
                <a:effectLst/>
                <a:highlight>
                  <a:srgbClr val="FFFF00"/>
                </a:highlight>
                <a:uLnTx/>
                <a:uFillTx/>
                <a:ea typeface="+mn-ea"/>
                <a:cs typeface="Calibri" panose="020F0502020204030204" pitchFamily="34" charset="0"/>
              </a:endParaRPr>
            </a:p>
          </p:txBody>
        </p:sp>
        <p:sp>
          <p:nvSpPr>
            <p:cNvPr id="21" name="Prostokąt 20">
              <a:extLst>
                <a:ext uri="{FF2B5EF4-FFF2-40B4-BE49-F238E27FC236}">
                  <a16:creationId xmlns:a16="http://schemas.microsoft.com/office/drawing/2014/main" id="{5CFDF977-57B9-4642-8E1A-C30B1D3CC2C2}"/>
                </a:ext>
                <a:ext uri="{C183D7F6-B498-43B3-948B-1728B52AA6E4}">
                  <adec:decorative xmlns:adec="http://schemas.microsoft.com/office/drawing/2017/decorative" xmlns="" val="1"/>
                </a:ext>
              </a:extLst>
            </p:cNvPr>
            <p:cNvSpPr/>
            <p:nvPr/>
          </p:nvSpPr>
          <p:spPr>
            <a:xfrm>
              <a:off x="1686673" y="3085030"/>
              <a:ext cx="2112707" cy="320400"/>
            </a:xfrm>
            <a:prstGeom prst="rect">
              <a:avLst/>
            </a:prstGeom>
            <a:solidFill>
              <a:sysClr val="window" lastClr="FFFFFF"/>
            </a:solidFill>
            <a:ln w="28575" cap="flat" cmpd="sng" algn="ctr">
              <a:solidFill>
                <a:srgbClr val="48AA48">
                  <a:lumMod val="75000"/>
                </a:srgbClr>
              </a:solidFill>
              <a:prstDash val="solid"/>
            </a:ln>
            <a:effectLst/>
          </p:spPr>
          <p:txBody>
            <a:bodyPr lIns="91440" tIns="45720" rIns="91440" bIns="457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lt"/>
                  <a:cs typeface="Calibri" panose="020F0502020204030204" pitchFamily="34" charset="0"/>
                </a:rPr>
                <a:t>Turnusy rehabilitacyjne</a:t>
              </a:r>
            </a:p>
          </p:txBody>
        </p:sp>
        <p:sp>
          <p:nvSpPr>
            <p:cNvPr id="22" name="Prostokąt 21">
              <a:extLst>
                <a:ext uri="{FF2B5EF4-FFF2-40B4-BE49-F238E27FC236}">
                  <a16:creationId xmlns:a16="http://schemas.microsoft.com/office/drawing/2014/main" id="{A1944887-6643-4362-8C12-5D4A8545A602}"/>
                </a:ext>
                <a:ext uri="{C183D7F6-B498-43B3-948B-1728B52AA6E4}">
                  <adec:decorative xmlns:adec="http://schemas.microsoft.com/office/drawing/2017/decorative" xmlns="" val="1"/>
                </a:ext>
              </a:extLst>
            </p:cNvPr>
            <p:cNvSpPr/>
            <p:nvPr/>
          </p:nvSpPr>
          <p:spPr>
            <a:xfrm>
              <a:off x="3934653" y="3870307"/>
              <a:ext cx="2112707" cy="408753"/>
            </a:xfrm>
            <a:prstGeom prst="rect">
              <a:avLst/>
            </a:prstGeom>
            <a:solidFill>
              <a:sysClr val="window" lastClr="FFFFFF"/>
            </a:solidFill>
            <a:ln w="28575" cap="flat" cmpd="sng" algn="ctr">
              <a:solidFill>
                <a:srgbClr val="CC0099"/>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ea"/>
                  <a:cs typeface="Calibri" panose="020F0502020204030204" pitchFamily="34" charset="0"/>
                </a:rPr>
                <a:t>Rehabilitacja i aktywizacja zawodowa </a:t>
              </a:r>
            </a:p>
          </p:txBody>
        </p:sp>
        <p:sp>
          <p:nvSpPr>
            <p:cNvPr id="23" name="Prostokąt 22">
              <a:extLst>
                <a:ext uri="{FF2B5EF4-FFF2-40B4-BE49-F238E27FC236}">
                  <a16:creationId xmlns:a16="http://schemas.microsoft.com/office/drawing/2014/main" id="{78B9C1CB-312D-4B54-A319-3FF16338ADCE}"/>
                </a:ext>
                <a:ext uri="{C183D7F6-B498-43B3-948B-1728B52AA6E4}">
                  <adec:decorative xmlns:adec="http://schemas.microsoft.com/office/drawing/2017/decorative" xmlns="" val="1"/>
                </a:ext>
              </a:extLst>
            </p:cNvPr>
            <p:cNvSpPr/>
            <p:nvPr/>
          </p:nvSpPr>
          <p:spPr>
            <a:xfrm>
              <a:off x="3927682" y="4368167"/>
              <a:ext cx="4345002" cy="320400"/>
            </a:xfrm>
            <a:prstGeom prst="rect">
              <a:avLst/>
            </a:prstGeom>
            <a:solidFill>
              <a:sysClr val="window" lastClr="FFFFFF"/>
            </a:solidFill>
            <a:ln w="28575" cap="flat" cmpd="sng" algn="ctr">
              <a:solidFill>
                <a:srgbClr val="CC0099"/>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ea"/>
                  <a:cs typeface="Calibri" panose="020F0502020204030204" pitchFamily="34" charset="0"/>
                </a:rPr>
                <a:t>Turnusy rehabilitacyjne</a:t>
              </a:r>
            </a:p>
          </p:txBody>
        </p:sp>
        <p:sp>
          <p:nvSpPr>
            <p:cNvPr id="24" name="Prostokąt 23">
              <a:extLst>
                <a:ext uri="{FF2B5EF4-FFF2-40B4-BE49-F238E27FC236}">
                  <a16:creationId xmlns:a16="http://schemas.microsoft.com/office/drawing/2014/main" id="{F30C6902-5B47-4AB8-AAB1-FE565E8E4862}"/>
                </a:ext>
                <a:ext uri="{C183D7F6-B498-43B3-948B-1728B52AA6E4}">
                  <adec:decorative xmlns:adec="http://schemas.microsoft.com/office/drawing/2017/decorative" xmlns="" val="1"/>
                </a:ext>
              </a:extLst>
            </p:cNvPr>
            <p:cNvSpPr/>
            <p:nvPr/>
          </p:nvSpPr>
          <p:spPr>
            <a:xfrm>
              <a:off x="8409692" y="5090130"/>
              <a:ext cx="2112706" cy="320400"/>
            </a:xfrm>
            <a:prstGeom prst="rect">
              <a:avLst/>
            </a:prstGeom>
            <a:solidFill>
              <a:sysClr val="window" lastClr="FFFFFF"/>
            </a:solidFill>
            <a:ln w="28575" cap="flat" cmpd="sng" algn="ctr">
              <a:solidFill>
                <a:srgbClr val="004B8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ea"/>
                  <a:cs typeface="Calibri" panose="020F0502020204030204" pitchFamily="34" charset="0"/>
                </a:rPr>
                <a:t>Program dofinansowań </a:t>
              </a:r>
            </a:p>
          </p:txBody>
        </p:sp>
        <p:cxnSp>
          <p:nvCxnSpPr>
            <p:cNvPr id="25" name="Łącznik prosty 24">
              <a:extLst>
                <a:ext uri="{FF2B5EF4-FFF2-40B4-BE49-F238E27FC236}">
                  <a16:creationId xmlns:a16="http://schemas.microsoft.com/office/drawing/2014/main" id="{3FF6320F-3523-4981-B50B-805631415623}"/>
                </a:ext>
                <a:ext uri="{C183D7F6-B498-43B3-948B-1728B52AA6E4}">
                  <adec:decorative xmlns:adec="http://schemas.microsoft.com/office/drawing/2017/decorative" xmlns="" val="1"/>
                </a:ext>
              </a:extLst>
            </p:cNvPr>
            <p:cNvCxnSpPr>
              <a:cxnSpLocks/>
            </p:cNvCxnSpPr>
            <p:nvPr/>
          </p:nvCxnSpPr>
          <p:spPr>
            <a:xfrm>
              <a:off x="3858009" y="749734"/>
              <a:ext cx="0" cy="4680000"/>
            </a:xfrm>
            <a:prstGeom prst="line">
              <a:avLst/>
            </a:prstGeom>
            <a:noFill/>
            <a:ln w="3175" cap="flat" cmpd="sng" algn="ctr">
              <a:solidFill>
                <a:sysClr val="window" lastClr="FFFFFF">
                  <a:lumMod val="50000"/>
                </a:sysClr>
              </a:solidFill>
              <a:prstDash val="solid"/>
            </a:ln>
            <a:effectLst/>
          </p:spPr>
        </p:cxnSp>
        <p:grpSp>
          <p:nvGrpSpPr>
            <p:cNvPr id="26" name="Grupa 25">
              <a:extLst>
                <a:ext uri="{FF2B5EF4-FFF2-40B4-BE49-F238E27FC236}">
                  <a16:creationId xmlns:a16="http://schemas.microsoft.com/office/drawing/2014/main" id="{D68CC90D-EE8E-4400-8CE0-C3017C6ABE7C}"/>
                </a:ext>
              </a:extLst>
            </p:cNvPr>
            <p:cNvGrpSpPr/>
            <p:nvPr/>
          </p:nvGrpSpPr>
          <p:grpSpPr>
            <a:xfrm>
              <a:off x="1649730" y="5488064"/>
              <a:ext cx="8516748" cy="569836"/>
              <a:chOff x="227634" y="5903563"/>
              <a:chExt cx="8516748" cy="569836"/>
            </a:xfrm>
          </p:grpSpPr>
          <p:sp>
            <p:nvSpPr>
              <p:cNvPr id="27" name="Owal 26">
                <a:extLst>
                  <a:ext uri="{FF2B5EF4-FFF2-40B4-BE49-F238E27FC236}">
                    <a16:creationId xmlns:a16="http://schemas.microsoft.com/office/drawing/2014/main" id="{D67156E0-199B-4980-ACEC-D8B1CF0669F2}"/>
                  </a:ext>
                  <a:ext uri="{C183D7F6-B498-43B3-948B-1728B52AA6E4}">
                    <adec:decorative xmlns:adec="http://schemas.microsoft.com/office/drawing/2017/decorative" xmlns="" val="1"/>
                  </a:ext>
                </a:extLst>
              </p:cNvPr>
              <p:cNvSpPr/>
              <p:nvPr/>
            </p:nvSpPr>
            <p:spPr>
              <a:xfrm>
                <a:off x="227634" y="6265423"/>
                <a:ext cx="134828" cy="126648"/>
              </a:xfrm>
              <a:prstGeom prst="ellipse">
                <a:avLst/>
              </a:prstGeom>
              <a:solidFill>
                <a:srgbClr val="CC0099"/>
              </a:solidFill>
              <a:ln w="25400" cap="flat" cmpd="sng" algn="ctr">
                <a:solidFill>
                  <a:srgbClr val="CC0099"/>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l-PL" sz="1200" b="0" i="0" u="none" strike="noStrike" kern="0" cap="none" spc="0" normalizeH="0" baseline="0" noProof="0">
                  <a:ln>
                    <a:noFill/>
                  </a:ln>
                  <a:solidFill>
                    <a:srgbClr val="0F0F0F"/>
                  </a:solidFill>
                  <a:effectLst/>
                  <a:uLnTx/>
                  <a:uFillTx/>
                  <a:ea typeface="+mn-ea"/>
                  <a:cs typeface="Calibri" panose="020F0502020204030204" pitchFamily="34" charset="0"/>
                </a:endParaRPr>
              </a:p>
            </p:txBody>
          </p:sp>
          <p:sp>
            <p:nvSpPr>
              <p:cNvPr id="28" name="pole tekstowe 27">
                <a:extLst>
                  <a:ext uri="{FF2B5EF4-FFF2-40B4-BE49-F238E27FC236}">
                    <a16:creationId xmlns:a16="http://schemas.microsoft.com/office/drawing/2014/main" id="{2AC70696-757B-4214-8EAB-D7E8C7311351}"/>
                  </a:ext>
                  <a:ext uri="{C183D7F6-B498-43B3-948B-1728B52AA6E4}">
                    <adec:decorative xmlns:adec="http://schemas.microsoft.com/office/drawing/2017/decorative" xmlns="" val="1"/>
                  </a:ext>
                </a:extLst>
              </p:cNvPr>
              <p:cNvSpPr txBox="1"/>
              <p:nvPr/>
            </p:nvSpPr>
            <p:spPr>
              <a:xfrm>
                <a:off x="399612" y="6196400"/>
                <a:ext cx="8245623"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200" b="0" i="0" u="none" strike="noStrike" kern="0" cap="none" spc="0" normalizeH="0" baseline="0" noProof="0" dirty="0">
                    <a:ln>
                      <a:noFill/>
                    </a:ln>
                    <a:solidFill>
                      <a:srgbClr val="0F0F0F"/>
                    </a:solidFill>
                    <a:effectLst/>
                    <a:uLnTx/>
                    <a:uFillTx/>
                    <a:cs typeface="Calibri" panose="020F0502020204030204" pitchFamily="34" charset="0"/>
                  </a:rPr>
                  <a:t>Rzadziej wykorzystywane formy wsparcia</a:t>
                </a:r>
              </a:p>
            </p:txBody>
          </p:sp>
          <p:sp>
            <p:nvSpPr>
              <p:cNvPr id="29" name="Owal 28">
                <a:extLst>
                  <a:ext uri="{FF2B5EF4-FFF2-40B4-BE49-F238E27FC236}">
                    <a16:creationId xmlns:a16="http://schemas.microsoft.com/office/drawing/2014/main" id="{35AA5395-D685-4BD7-A14F-2F54071D319A}"/>
                  </a:ext>
                  <a:ext uri="{C183D7F6-B498-43B3-948B-1728B52AA6E4}">
                    <adec:decorative xmlns:adec="http://schemas.microsoft.com/office/drawing/2017/decorative" xmlns="" val="1"/>
                  </a:ext>
                </a:extLst>
              </p:cNvPr>
              <p:cNvSpPr/>
              <p:nvPr/>
            </p:nvSpPr>
            <p:spPr>
              <a:xfrm>
                <a:off x="227634" y="5970046"/>
                <a:ext cx="134828" cy="126648"/>
              </a:xfrm>
              <a:prstGeom prst="ellipse">
                <a:avLst/>
              </a:prstGeom>
              <a:solidFill>
                <a:srgbClr val="48AA48">
                  <a:lumMod val="50000"/>
                </a:srgbClr>
              </a:solidFill>
              <a:ln w="25400" cap="flat" cmpd="sng" algn="ctr">
                <a:solidFill>
                  <a:srgbClr val="48AA48">
                    <a:lumMod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l-PL" sz="1200" b="0" i="0" u="none" strike="noStrike" kern="0" cap="none" spc="0" normalizeH="0" baseline="0" noProof="0">
                  <a:ln>
                    <a:noFill/>
                  </a:ln>
                  <a:solidFill>
                    <a:srgbClr val="0F0F0F"/>
                  </a:solidFill>
                  <a:effectLst/>
                  <a:uLnTx/>
                  <a:uFillTx/>
                  <a:ea typeface="+mn-ea"/>
                  <a:cs typeface="Calibri" panose="020F0502020204030204" pitchFamily="34" charset="0"/>
                </a:endParaRPr>
              </a:p>
            </p:txBody>
          </p:sp>
          <p:sp>
            <p:nvSpPr>
              <p:cNvPr id="30" name="pole tekstowe 29">
                <a:extLst>
                  <a:ext uri="{FF2B5EF4-FFF2-40B4-BE49-F238E27FC236}">
                    <a16:creationId xmlns:a16="http://schemas.microsoft.com/office/drawing/2014/main" id="{16D05E56-ABCB-4F3B-9E08-88101208FB22}"/>
                  </a:ext>
                  <a:ext uri="{C183D7F6-B498-43B3-948B-1728B52AA6E4}">
                    <adec:decorative xmlns:adec="http://schemas.microsoft.com/office/drawing/2017/decorative" xmlns="" val="1"/>
                  </a:ext>
                </a:extLst>
              </p:cNvPr>
              <p:cNvSpPr txBox="1"/>
              <p:nvPr/>
            </p:nvSpPr>
            <p:spPr>
              <a:xfrm>
                <a:off x="397045" y="5905617"/>
                <a:ext cx="8347337"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200" b="0" i="0" u="none" strike="noStrike" kern="0" cap="none" spc="0" normalizeH="0" baseline="0" noProof="0" dirty="0">
                    <a:ln>
                      <a:noFill/>
                    </a:ln>
                    <a:solidFill>
                      <a:srgbClr val="0F0F0F"/>
                    </a:solidFill>
                    <a:effectLst/>
                    <a:uLnTx/>
                    <a:uFillTx/>
                    <a:cs typeface="Calibri" panose="020F0502020204030204" pitchFamily="34" charset="0"/>
                  </a:rPr>
                  <a:t>Najczęściej wykorzystywane formy wsparcia</a:t>
                </a:r>
              </a:p>
            </p:txBody>
          </p:sp>
          <p:sp>
            <p:nvSpPr>
              <p:cNvPr id="31" name="pole tekstowe 30">
                <a:extLst>
                  <a:ext uri="{FF2B5EF4-FFF2-40B4-BE49-F238E27FC236}">
                    <a16:creationId xmlns:a16="http://schemas.microsoft.com/office/drawing/2014/main" id="{A97F33A1-96EC-4FCE-A132-044DF26B29B9}"/>
                  </a:ext>
                  <a:ext uri="{C183D7F6-B498-43B3-948B-1728B52AA6E4}">
                    <adec:decorative xmlns:adec="http://schemas.microsoft.com/office/drawing/2017/decorative" xmlns="" val="1"/>
                  </a:ext>
                </a:extLst>
              </p:cNvPr>
              <p:cNvSpPr txBox="1"/>
              <p:nvPr/>
            </p:nvSpPr>
            <p:spPr>
              <a:xfrm>
                <a:off x="4019330" y="5903563"/>
                <a:ext cx="3718894"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1200" b="0" i="0" u="none" strike="noStrike" kern="0" cap="none" spc="0" normalizeH="0" baseline="0" noProof="0" dirty="0">
                    <a:ln>
                      <a:noFill/>
                    </a:ln>
                    <a:solidFill>
                      <a:srgbClr val="0F0F0F"/>
                    </a:solidFill>
                    <a:effectLst/>
                    <a:uLnTx/>
                    <a:uFillTx/>
                    <a:cs typeface="Calibri" panose="020F0502020204030204" pitchFamily="34" charset="0"/>
                  </a:rPr>
                  <a:t>Sporadycznie wykorzystywane formy wsparcia</a:t>
                </a:r>
              </a:p>
            </p:txBody>
          </p:sp>
          <p:sp>
            <p:nvSpPr>
              <p:cNvPr id="32" name="Owal 31">
                <a:extLst>
                  <a:ext uri="{FF2B5EF4-FFF2-40B4-BE49-F238E27FC236}">
                    <a16:creationId xmlns:a16="http://schemas.microsoft.com/office/drawing/2014/main" id="{FBA3435D-69EA-4B4B-8188-F9DD07527C96}"/>
                  </a:ext>
                  <a:ext uri="{C183D7F6-B498-43B3-948B-1728B52AA6E4}">
                    <adec:decorative xmlns:adec="http://schemas.microsoft.com/office/drawing/2017/decorative" xmlns="" val="1"/>
                  </a:ext>
                </a:extLst>
              </p:cNvPr>
              <p:cNvSpPr/>
              <p:nvPr/>
            </p:nvSpPr>
            <p:spPr>
              <a:xfrm>
                <a:off x="227640" y="6266631"/>
                <a:ext cx="134828" cy="126648"/>
              </a:xfrm>
              <a:prstGeom prst="ellipse">
                <a:avLst/>
              </a:prstGeom>
              <a:solidFill>
                <a:srgbClr val="CC0099"/>
              </a:solidFill>
              <a:ln w="25400" cap="flat" cmpd="sng" algn="ctr">
                <a:solidFill>
                  <a:srgbClr val="CC0099"/>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l-PL" sz="1200" b="0" i="0" u="none" strike="noStrike" kern="0" cap="none" spc="0" normalizeH="0" baseline="0" noProof="0">
                  <a:ln>
                    <a:noFill/>
                  </a:ln>
                  <a:solidFill>
                    <a:srgbClr val="0F0F0F"/>
                  </a:solidFill>
                  <a:effectLst/>
                  <a:uLnTx/>
                  <a:uFillTx/>
                  <a:ea typeface="+mn-ea"/>
                  <a:cs typeface="Calibri" panose="020F0502020204030204" pitchFamily="34" charset="0"/>
                </a:endParaRPr>
              </a:p>
            </p:txBody>
          </p:sp>
          <p:sp>
            <p:nvSpPr>
              <p:cNvPr id="33" name="Owal 32">
                <a:extLst>
                  <a:ext uri="{FF2B5EF4-FFF2-40B4-BE49-F238E27FC236}">
                    <a16:creationId xmlns:a16="http://schemas.microsoft.com/office/drawing/2014/main" id="{FF825FC4-5DA8-489F-B005-B4C9CBE02C00}"/>
                  </a:ext>
                  <a:ext uri="{C183D7F6-B498-43B3-948B-1728B52AA6E4}">
                    <adec:decorative xmlns:adec="http://schemas.microsoft.com/office/drawing/2017/decorative" xmlns="" val="1"/>
                  </a:ext>
                </a:extLst>
              </p:cNvPr>
              <p:cNvSpPr/>
              <p:nvPr/>
            </p:nvSpPr>
            <p:spPr>
              <a:xfrm>
                <a:off x="227640" y="5971254"/>
                <a:ext cx="134828" cy="126648"/>
              </a:xfrm>
              <a:prstGeom prst="ellipse">
                <a:avLst/>
              </a:prstGeom>
              <a:solidFill>
                <a:srgbClr val="48AA48">
                  <a:lumMod val="50000"/>
                </a:srgbClr>
              </a:solidFill>
              <a:ln w="25400" cap="flat" cmpd="sng" algn="ctr">
                <a:solidFill>
                  <a:srgbClr val="48AA48">
                    <a:lumMod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l-PL" sz="1200" b="0" i="0" u="none" strike="noStrike" kern="0" cap="none" spc="0" normalizeH="0" baseline="0" noProof="0">
                  <a:ln>
                    <a:noFill/>
                  </a:ln>
                  <a:solidFill>
                    <a:srgbClr val="0F0F0F"/>
                  </a:solidFill>
                  <a:effectLst/>
                  <a:uLnTx/>
                  <a:uFillTx/>
                  <a:ea typeface="+mn-ea"/>
                  <a:cs typeface="Calibri" panose="020F0502020204030204" pitchFamily="34" charset="0"/>
                </a:endParaRPr>
              </a:p>
            </p:txBody>
          </p:sp>
          <p:sp>
            <p:nvSpPr>
              <p:cNvPr id="34" name="Owal 33">
                <a:extLst>
                  <a:ext uri="{FF2B5EF4-FFF2-40B4-BE49-F238E27FC236}">
                    <a16:creationId xmlns:a16="http://schemas.microsoft.com/office/drawing/2014/main" id="{E6153D53-7B3C-401B-840E-54CBD9D1F2AC}"/>
                  </a:ext>
                  <a:ext uri="{C183D7F6-B498-43B3-948B-1728B52AA6E4}">
                    <adec:decorative xmlns:adec="http://schemas.microsoft.com/office/drawing/2017/decorative" xmlns="" val="1"/>
                  </a:ext>
                </a:extLst>
              </p:cNvPr>
              <p:cNvSpPr/>
              <p:nvPr/>
            </p:nvSpPr>
            <p:spPr>
              <a:xfrm>
                <a:off x="3854243" y="5936668"/>
                <a:ext cx="134828" cy="126648"/>
              </a:xfrm>
              <a:prstGeom prst="ellipse">
                <a:avLst/>
              </a:prstGeom>
              <a:solidFill>
                <a:srgbClr val="004B88"/>
              </a:solidFill>
              <a:ln w="25400" cap="flat" cmpd="sng" algn="ctr">
                <a:solidFill>
                  <a:srgbClr val="004B88"/>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pl-PL" sz="1200" b="0" i="0" u="none" strike="noStrike" kern="0" cap="none" spc="0" normalizeH="0" baseline="0" noProof="0">
                  <a:ln>
                    <a:noFill/>
                  </a:ln>
                  <a:solidFill>
                    <a:srgbClr val="0F0F0F"/>
                  </a:solidFill>
                  <a:effectLst/>
                  <a:uLnTx/>
                  <a:uFillTx/>
                  <a:ea typeface="+mn-ea"/>
                  <a:cs typeface="Calibri" panose="020F0502020204030204" pitchFamily="34" charset="0"/>
                </a:endParaRPr>
              </a:p>
            </p:txBody>
          </p:sp>
        </p:grpSp>
        <p:sp>
          <p:nvSpPr>
            <p:cNvPr id="35" name="Prostokąt 34">
              <a:extLst>
                <a:ext uri="{FF2B5EF4-FFF2-40B4-BE49-F238E27FC236}">
                  <a16:creationId xmlns:a16="http://schemas.microsoft.com/office/drawing/2014/main" id="{4AFE2970-BEFA-4941-9DEA-D0A6A4C0F21C}"/>
                </a:ext>
                <a:ext uri="{C183D7F6-B498-43B3-948B-1728B52AA6E4}">
                  <adec:decorative xmlns:adec="http://schemas.microsoft.com/office/drawing/2017/decorative" xmlns="" val="1"/>
                </a:ext>
              </a:extLst>
            </p:cNvPr>
            <p:cNvSpPr/>
            <p:nvPr/>
          </p:nvSpPr>
          <p:spPr>
            <a:xfrm>
              <a:off x="1686673" y="3478761"/>
              <a:ext cx="8827015" cy="320400"/>
            </a:xfrm>
            <a:prstGeom prst="rect">
              <a:avLst/>
            </a:prstGeom>
            <a:solidFill>
              <a:sysClr val="window" lastClr="FFFFFF"/>
            </a:solidFill>
            <a:ln w="28575" cap="flat" cmpd="sng" algn="ctr">
              <a:solidFill>
                <a:srgbClr val="CC0099"/>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ea"/>
                  <a:cs typeface="Calibri" panose="020F0502020204030204" pitchFamily="34" charset="0"/>
                </a:rPr>
                <a:t>Specjalistyczny transport</a:t>
              </a:r>
            </a:p>
          </p:txBody>
        </p:sp>
        <p:sp>
          <p:nvSpPr>
            <p:cNvPr id="36" name="Prostokąt 35">
              <a:extLst>
                <a:ext uri="{FF2B5EF4-FFF2-40B4-BE49-F238E27FC236}">
                  <a16:creationId xmlns:a16="http://schemas.microsoft.com/office/drawing/2014/main" id="{591E9091-6896-45B3-9B42-2EB841556641}"/>
                </a:ext>
                <a:ext uri="{C183D7F6-B498-43B3-948B-1728B52AA6E4}">
                  <adec:decorative xmlns:adec="http://schemas.microsoft.com/office/drawing/2017/decorative" xmlns="" val="1"/>
                </a:ext>
              </a:extLst>
            </p:cNvPr>
            <p:cNvSpPr/>
            <p:nvPr/>
          </p:nvSpPr>
          <p:spPr>
            <a:xfrm>
              <a:off x="1686673" y="1414828"/>
              <a:ext cx="8830491" cy="320400"/>
            </a:xfrm>
            <a:prstGeom prst="rect">
              <a:avLst/>
            </a:prstGeom>
            <a:solidFill>
              <a:sysClr val="window" lastClr="FFFFFF"/>
            </a:solidFill>
            <a:ln w="28575" cap="flat" cmpd="sng" algn="ctr">
              <a:solidFill>
                <a:srgbClr val="48AA48">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1400" b="0" i="0" u="none" strike="noStrike" kern="0" cap="none" spc="0" normalizeH="0" baseline="0" noProof="0" dirty="0">
                  <a:ln>
                    <a:noFill/>
                  </a:ln>
                  <a:solidFill>
                    <a:srgbClr val="0F0F0F"/>
                  </a:solidFill>
                  <a:effectLst/>
                  <a:uLnTx/>
                  <a:uFillTx/>
                  <a:ea typeface="+mn-ea"/>
                  <a:cs typeface="Calibri" panose="020F0502020204030204" pitchFamily="34" charset="0"/>
                </a:rPr>
                <a:t>Asystent osoby z niepełnosprawnościami </a:t>
              </a:r>
            </a:p>
          </p:txBody>
        </p:sp>
      </p:grpSp>
      <p:sp>
        <p:nvSpPr>
          <p:cNvPr id="6" name="Prostokąt 5">
            <a:extLst>
              <a:ext uri="{FF2B5EF4-FFF2-40B4-BE49-F238E27FC236}">
                <a16:creationId xmlns:a16="http://schemas.microsoft.com/office/drawing/2014/main" id="{9701EC5B-1395-401D-AF38-3A52A193C25A}"/>
              </a:ext>
            </a:extLst>
          </p:cNvPr>
          <p:cNvSpPr/>
          <p:nvPr/>
        </p:nvSpPr>
        <p:spPr>
          <a:xfrm>
            <a:off x="1573531" y="5881395"/>
            <a:ext cx="9343286"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a:t>
            </a:r>
            <a:r>
              <a:rPr lang="pl-PL" sz="1200" dirty="0">
                <a:latin typeface="Calibri" panose="020F0502020204030204" pitchFamily="34" charset="0"/>
                <a:cs typeface="Tahoma" panose="020B0604030504040204" pitchFamily="34" charset="0"/>
              </a:rPr>
              <a:t>Raport z badania jakościowego: Badanie potrzeb osób z niepełnosprawnościami oraz ich nieformalnych opiekunów, PBS Sp. z o.o., 2021</a:t>
            </a:r>
          </a:p>
        </p:txBody>
      </p:sp>
      <p:sp>
        <p:nvSpPr>
          <p:cNvPr id="4" name="Symbol zastępczy numeru slajdu 3">
            <a:extLst>
              <a:ext uri="{FF2B5EF4-FFF2-40B4-BE49-F238E27FC236}">
                <a16:creationId xmlns:a16="http://schemas.microsoft.com/office/drawing/2014/main" id="{6D3E1972-BF21-439D-9468-9DF5682380F0}"/>
              </a:ext>
            </a:extLst>
          </p:cNvPr>
          <p:cNvSpPr>
            <a:spLocks noGrp="1"/>
          </p:cNvSpPr>
          <p:nvPr>
            <p:ph type="sldNum" sz="quarter" idx="12"/>
          </p:nvPr>
        </p:nvSpPr>
        <p:spPr/>
        <p:txBody>
          <a:bodyPr/>
          <a:lstStyle/>
          <a:p>
            <a:fld id="{AB3CF912-5D29-446E-B947-C95F3C2F9F27}" type="slidenum">
              <a:rPr lang="pl-PL" smtClean="0"/>
              <a:t>19</a:t>
            </a:fld>
            <a:endParaRPr lang="pl-PL"/>
          </a:p>
        </p:txBody>
      </p:sp>
    </p:spTree>
    <p:extLst>
      <p:ext uri="{BB962C8B-B14F-4D97-AF65-F5344CB8AC3E}">
        <p14:creationId xmlns:p14="http://schemas.microsoft.com/office/powerpoint/2010/main" val="517028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806EBADE-73C3-4499-80FF-8BDC5EEB66E8}"/>
              </a:ext>
              <a:ext uri="{C183D7F6-B498-43B3-948B-1728B52AA6E4}">
                <adec:decorative xmlns:adec="http://schemas.microsoft.com/office/drawing/2017/decorative" xmlns="" val="1"/>
              </a:ext>
            </a:extLst>
          </p:cNvPr>
          <p:cNvPicPr>
            <a:picLocks noChangeAspect="1"/>
          </p:cNvPicPr>
          <p:nvPr/>
        </p:nvPicPr>
        <p:blipFill rotWithShape="1">
          <a:blip r:embed="rId2"/>
          <a:srcRect l="40297" t="9417" b="9866"/>
          <a:stretch/>
        </p:blipFill>
        <p:spPr>
          <a:xfrm>
            <a:off x="0" y="0"/>
            <a:ext cx="3360556" cy="6858000"/>
          </a:xfrm>
          <a:prstGeom prst="rect">
            <a:avLst/>
          </a:prstGeom>
        </p:spPr>
      </p:pic>
      <p:sp>
        <p:nvSpPr>
          <p:cNvPr id="2" name="Tytuł 1"/>
          <p:cNvSpPr>
            <a:spLocks noGrp="1"/>
          </p:cNvSpPr>
          <p:nvPr>
            <p:ph type="title"/>
          </p:nvPr>
        </p:nvSpPr>
        <p:spPr>
          <a:xfrm>
            <a:off x="561474" y="2197591"/>
            <a:ext cx="2322095" cy="579901"/>
          </a:xfrm>
        </p:spPr>
        <p:txBody>
          <a:bodyPr>
            <a:normAutofit/>
          </a:bodyPr>
          <a:lstStyle/>
          <a:p>
            <a:r>
              <a:rPr lang="pl-PL" sz="2800" dirty="0">
                <a:solidFill>
                  <a:schemeClr val="bg1"/>
                </a:solidFill>
              </a:rPr>
              <a:t>Spis treści</a:t>
            </a:r>
          </a:p>
        </p:txBody>
      </p:sp>
      <p:sp>
        <p:nvSpPr>
          <p:cNvPr id="6" name="pole tekstowe 5">
            <a:extLst>
              <a:ext uri="{FF2B5EF4-FFF2-40B4-BE49-F238E27FC236}">
                <a16:creationId xmlns:a16="http://schemas.microsoft.com/office/drawing/2014/main" id="{2B1CC904-6105-43C7-8FC6-E766AF043053}"/>
              </a:ext>
            </a:extLst>
          </p:cNvPr>
          <p:cNvSpPr txBox="1"/>
          <p:nvPr/>
        </p:nvSpPr>
        <p:spPr>
          <a:xfrm>
            <a:off x="4142791" y="1175657"/>
            <a:ext cx="4961102" cy="3913892"/>
          </a:xfrm>
          <a:prstGeom prst="rect">
            <a:avLst/>
          </a:prstGeom>
          <a:noFill/>
        </p:spPr>
        <p:txBody>
          <a:bodyPr wrap="none" rtlCol="0">
            <a:spAutoFit/>
          </a:bodyPr>
          <a:lstStyle/>
          <a:p>
            <a:pPr marL="285750" indent="-285750">
              <a:lnSpc>
                <a:spcPct val="125000"/>
              </a:lnSpc>
              <a:spcBef>
                <a:spcPts val="0"/>
              </a:spcBef>
              <a:spcAft>
                <a:spcPts val="1200"/>
              </a:spcAft>
              <a:buFont typeface="Arial" panose="020B0604020202020204" pitchFamily="34" charset="0"/>
              <a:buChar char="•"/>
            </a:pPr>
            <a:r>
              <a:rPr lang="pl-PL" dirty="0"/>
              <a:t>Niepełnosprawność w Warszawie</a:t>
            </a:r>
          </a:p>
          <a:p>
            <a:pPr marL="285750" indent="-285750">
              <a:lnSpc>
                <a:spcPct val="125000"/>
              </a:lnSpc>
              <a:spcBef>
                <a:spcPts val="0"/>
              </a:spcBef>
              <a:spcAft>
                <a:spcPts val="1200"/>
              </a:spcAft>
              <a:buFont typeface="Arial" panose="020B0604020202020204" pitchFamily="34" charset="0"/>
              <a:buChar char="•"/>
            </a:pPr>
            <a:r>
              <a:rPr lang="pl-PL" dirty="0"/>
              <a:t>Wsparcie osób z niepełnosprawnościami</a:t>
            </a:r>
          </a:p>
          <a:p>
            <a:pPr marL="285750" indent="-285750">
              <a:lnSpc>
                <a:spcPct val="125000"/>
              </a:lnSpc>
              <a:spcBef>
                <a:spcPts val="0"/>
              </a:spcBef>
              <a:spcAft>
                <a:spcPts val="1200"/>
              </a:spcAft>
              <a:buFont typeface="Arial" panose="020B0604020202020204" pitchFamily="34" charset="0"/>
              <a:buChar char="•"/>
            </a:pPr>
            <a:r>
              <a:rPr lang="pl-PL" dirty="0"/>
              <a:t>Wsparcie opiekunek i opiekunów nieformalnych</a:t>
            </a:r>
          </a:p>
          <a:p>
            <a:pPr marL="285750" indent="-285750">
              <a:lnSpc>
                <a:spcPct val="125000"/>
              </a:lnSpc>
              <a:spcBef>
                <a:spcPts val="0"/>
              </a:spcBef>
              <a:spcAft>
                <a:spcPts val="1200"/>
              </a:spcAft>
              <a:buFont typeface="Arial" panose="020B0604020202020204" pitchFamily="34" charset="0"/>
              <a:buChar char="•"/>
            </a:pPr>
            <a:r>
              <a:rPr lang="pl-PL" dirty="0"/>
              <a:t>Opieka zdrowotna</a:t>
            </a:r>
          </a:p>
          <a:p>
            <a:pPr marL="285750" indent="-285750">
              <a:lnSpc>
                <a:spcPct val="125000"/>
              </a:lnSpc>
              <a:spcBef>
                <a:spcPts val="0"/>
              </a:spcBef>
              <a:spcAft>
                <a:spcPts val="1200"/>
              </a:spcAft>
              <a:buFont typeface="Arial" panose="020B0604020202020204" pitchFamily="34" charset="0"/>
              <a:buChar char="•"/>
            </a:pPr>
            <a:r>
              <a:rPr lang="pl-PL" dirty="0"/>
              <a:t>Wykształcenie i aktywizacja zawodowa</a:t>
            </a:r>
          </a:p>
          <a:p>
            <a:pPr marL="285750" indent="-285750">
              <a:lnSpc>
                <a:spcPct val="125000"/>
              </a:lnSpc>
              <a:spcBef>
                <a:spcPts val="0"/>
              </a:spcBef>
              <a:spcAft>
                <a:spcPts val="1200"/>
              </a:spcAft>
              <a:buFont typeface="Arial" panose="020B0604020202020204" pitchFamily="34" charset="0"/>
              <a:buChar char="•"/>
            </a:pPr>
            <a:r>
              <a:rPr lang="pl-PL" dirty="0"/>
              <a:t>Dostępność i mobilność</a:t>
            </a:r>
          </a:p>
          <a:p>
            <a:pPr marL="285750" indent="-285750">
              <a:lnSpc>
                <a:spcPct val="125000"/>
              </a:lnSpc>
              <a:spcBef>
                <a:spcPts val="0"/>
              </a:spcBef>
              <a:spcAft>
                <a:spcPts val="1200"/>
              </a:spcAft>
              <a:buFont typeface="Arial" panose="020B0604020202020204" pitchFamily="34" charset="0"/>
              <a:buChar char="•"/>
            </a:pPr>
            <a:r>
              <a:rPr lang="pl-PL" dirty="0"/>
              <a:t>Otoczenie osób z niepełnosprawnościami</a:t>
            </a:r>
          </a:p>
          <a:p>
            <a:pPr marL="285750" indent="-285750">
              <a:lnSpc>
                <a:spcPct val="125000"/>
              </a:lnSpc>
              <a:spcBef>
                <a:spcPts val="0"/>
              </a:spcBef>
              <a:spcAft>
                <a:spcPts val="1200"/>
              </a:spcAft>
              <a:buFont typeface="Arial" panose="020B0604020202020204" pitchFamily="34" charset="0"/>
              <a:buChar char="•"/>
            </a:pPr>
            <a:r>
              <a:rPr lang="pl-PL" dirty="0"/>
              <a:t>Informacja o wsparciu</a:t>
            </a:r>
          </a:p>
        </p:txBody>
      </p:sp>
      <p:sp>
        <p:nvSpPr>
          <p:cNvPr id="4" name="Symbol zastępczy numeru slajdu 3">
            <a:extLst>
              <a:ext uri="{FF2B5EF4-FFF2-40B4-BE49-F238E27FC236}">
                <a16:creationId xmlns:a16="http://schemas.microsoft.com/office/drawing/2014/main" id="{7128527C-04F6-4C2C-9E11-554A20180E74}"/>
              </a:ext>
            </a:extLst>
          </p:cNvPr>
          <p:cNvSpPr>
            <a:spLocks noGrp="1"/>
          </p:cNvSpPr>
          <p:nvPr>
            <p:ph type="sldNum" sz="quarter" idx="12"/>
          </p:nvPr>
        </p:nvSpPr>
        <p:spPr/>
        <p:txBody>
          <a:bodyPr/>
          <a:lstStyle/>
          <a:p>
            <a:fld id="{AB3CF912-5D29-446E-B947-C95F3C2F9F27}" type="slidenum">
              <a:rPr lang="pl-PL" smtClean="0"/>
              <a:t>2</a:t>
            </a:fld>
            <a:endParaRPr lang="pl-PL"/>
          </a:p>
        </p:txBody>
      </p:sp>
    </p:spTree>
    <p:extLst>
      <p:ext uri="{BB962C8B-B14F-4D97-AF65-F5344CB8AC3E}">
        <p14:creationId xmlns:p14="http://schemas.microsoft.com/office/powerpoint/2010/main" val="3467693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a:extLst>
              <a:ext uri="{FF2B5EF4-FFF2-40B4-BE49-F238E27FC236}">
                <a16:creationId xmlns:a16="http://schemas.microsoft.com/office/drawing/2014/main" id="{BB20469C-2C45-47DB-9D79-C8C01FF77B84}"/>
              </a:ext>
            </a:extLst>
          </p:cNvPr>
          <p:cNvSpPr>
            <a:spLocks noGrp="1"/>
          </p:cNvSpPr>
          <p:nvPr>
            <p:ph type="title"/>
          </p:nvPr>
        </p:nvSpPr>
        <p:spPr>
          <a:xfrm>
            <a:off x="863016" y="820244"/>
            <a:ext cx="11191337" cy="579901"/>
          </a:xfrm>
        </p:spPr>
        <p:txBody>
          <a:bodyPr>
            <a:normAutofit/>
          </a:bodyPr>
          <a:lstStyle/>
          <a:p>
            <a:r>
              <a:rPr lang="pl-PL" sz="2800" b="0" i="0" dirty="0">
                <a:solidFill>
                  <a:srgbClr val="000000"/>
                </a:solidFill>
                <a:effectLst/>
                <a:latin typeface="Calibri" panose="020F0502020204030204" pitchFamily="34" charset="0"/>
              </a:rPr>
              <a:t>Najczęściej wykorzystywane elementy oferty (3 z 3)</a:t>
            </a:r>
            <a:endParaRPr lang="pl-PL" sz="2800" b="0" dirty="0">
              <a:latin typeface="+mn-lt"/>
            </a:endParaRPr>
          </a:p>
        </p:txBody>
      </p:sp>
      <p:sp>
        <p:nvSpPr>
          <p:cNvPr id="3" name="pole tekstowe 2">
            <a:extLst>
              <a:ext uri="{FF2B5EF4-FFF2-40B4-BE49-F238E27FC236}">
                <a16:creationId xmlns:a16="http://schemas.microsoft.com/office/drawing/2014/main" id="{591C7BDF-4811-41B3-9249-A7D04BBEAD78}"/>
              </a:ext>
            </a:extLst>
          </p:cNvPr>
          <p:cNvSpPr txBox="1"/>
          <p:nvPr/>
        </p:nvSpPr>
        <p:spPr>
          <a:xfrm>
            <a:off x="876300" y="1343894"/>
            <a:ext cx="10272437" cy="3925947"/>
          </a:xfrm>
          <a:prstGeom prst="rect">
            <a:avLst/>
          </a:prstGeom>
          <a:noFill/>
        </p:spPr>
        <p:txBody>
          <a:bodyPr wrap="square" rtlCol="0">
            <a:spAutoFit/>
          </a:bodyPr>
          <a:lstStyle/>
          <a:p>
            <a:pPr>
              <a:lnSpc>
                <a:spcPct val="120000"/>
              </a:lnSpc>
              <a:spcAft>
                <a:spcPts val="600"/>
              </a:spcAft>
            </a:pPr>
            <a:r>
              <a:rPr lang="pl-PL" sz="1600" dirty="0"/>
              <a:t>Najczęściej wykorzystywaną przez wszystkie grupy badanych osób z niepełnosprawnościami formą wsparcia jest asystent osoby z niepełnosprawnością. Dzięki nim osoby te czują się pewniej i bezpieczniej.</a:t>
            </a:r>
          </a:p>
          <a:p>
            <a:pPr>
              <a:lnSpc>
                <a:spcPct val="120000"/>
              </a:lnSpc>
              <a:spcAft>
                <a:spcPts val="600"/>
              </a:spcAft>
            </a:pPr>
            <a:r>
              <a:rPr lang="pl-PL" sz="1600" dirty="0"/>
              <a:t> Usługi opiekuńcze są również często wykorzystywaną formą wsparcia przez osoby z niepełnosprawnością fizyczną, ale sprawne intelektualnie, osoby z innego typu niepełnosprawnościami i stopniem niesamodzielności, jak również opiekunów nieformalnych. Z tej formy wsparcia nie korzystają często osoby w spektrum autyzmu.</a:t>
            </a:r>
          </a:p>
          <a:p>
            <a:pPr>
              <a:lnSpc>
                <a:spcPct val="120000"/>
              </a:lnSpc>
              <a:spcAft>
                <a:spcPts val="600"/>
              </a:spcAft>
            </a:pPr>
            <a:r>
              <a:rPr lang="pl-PL" sz="1600" dirty="0"/>
              <a:t>Wsparcie w zakresie codziennego dbania o higienę, jak również własny dom, robienie zakupów jest badanym potrzebne niezależnie od stopnia niepełnosprawności.</a:t>
            </a:r>
          </a:p>
          <a:p>
            <a:pPr>
              <a:lnSpc>
                <a:spcPct val="120000"/>
              </a:lnSpc>
              <a:spcAft>
                <a:spcPts val="600"/>
              </a:spcAft>
            </a:pPr>
            <a:r>
              <a:rPr lang="pl-PL" sz="1600" dirty="0"/>
              <a:t>Osoby w spektrum autyzmu równie często korzystają z aktywizacji zawodowej, treningu umiejętności społecznych, zajęć klubowych i turnusów rehabilitacyjnych.  Wszystkie te elementy oferty pomocowej zaspokajają potrzebę kontaktu z innymi osobami i przygotowują osobę w spektrum autyzmu do samodzielnego funkcjonowania w życiu codziennym i społecznym.</a:t>
            </a:r>
          </a:p>
          <a:p>
            <a:pPr>
              <a:lnSpc>
                <a:spcPct val="120000"/>
              </a:lnSpc>
              <a:spcAft>
                <a:spcPts val="600"/>
              </a:spcAft>
            </a:pPr>
            <a:r>
              <a:rPr lang="pl-PL" sz="1600" dirty="0"/>
              <a:t>Osoby ze wszystkich badanych grup osób z niepełnosprawnościami rzadziej korzystają ze specjalistycznego transportu na rzecz własnego środka transportu lub przemieszczania się komunikacją miejską. </a:t>
            </a:r>
          </a:p>
        </p:txBody>
      </p:sp>
      <p:sp>
        <p:nvSpPr>
          <p:cNvPr id="4" name="Schemat blokowy: łącznik 3">
            <a:extLst>
              <a:ext uri="{FF2B5EF4-FFF2-40B4-BE49-F238E27FC236}">
                <a16:creationId xmlns:a16="http://schemas.microsoft.com/office/drawing/2014/main" id="{3A22FC75-8E64-4E7A-AC72-321C81A57E5D}"/>
              </a:ext>
              <a:ext uri="{C183D7F6-B498-43B3-948B-1728B52AA6E4}">
                <adec:decorative xmlns:adec="http://schemas.microsoft.com/office/drawing/2017/decorative" xmlns="" val="1"/>
              </a:ext>
            </a:extLst>
          </p:cNvPr>
          <p:cNvSpPr/>
          <p:nvPr/>
        </p:nvSpPr>
        <p:spPr>
          <a:xfrm>
            <a:off x="10248659" y="5144267"/>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 name="Schemat blokowy: łącznik 4">
            <a:extLst>
              <a:ext uri="{FF2B5EF4-FFF2-40B4-BE49-F238E27FC236}">
                <a16:creationId xmlns:a16="http://schemas.microsoft.com/office/drawing/2014/main" id="{C69F6811-C40D-4772-93DE-366C6BFBC6FD}"/>
              </a:ext>
              <a:ext uri="{C183D7F6-B498-43B3-948B-1728B52AA6E4}">
                <adec:decorative xmlns:adec="http://schemas.microsoft.com/office/drawing/2017/decorative" xmlns="" val="1"/>
              </a:ext>
            </a:extLst>
          </p:cNvPr>
          <p:cNvSpPr/>
          <p:nvPr/>
        </p:nvSpPr>
        <p:spPr>
          <a:xfrm>
            <a:off x="11135114" y="4771023"/>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Prostokąt 9">
            <a:extLst>
              <a:ext uri="{FF2B5EF4-FFF2-40B4-BE49-F238E27FC236}">
                <a16:creationId xmlns:a16="http://schemas.microsoft.com/office/drawing/2014/main" id="{54A26154-08A7-499F-806B-13202DA06EB4}"/>
              </a:ext>
            </a:extLst>
          </p:cNvPr>
          <p:cNvSpPr/>
          <p:nvPr/>
        </p:nvSpPr>
        <p:spPr>
          <a:xfrm>
            <a:off x="862677" y="5684267"/>
            <a:ext cx="9144405"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a:t>
            </a:r>
            <a:r>
              <a:rPr lang="pl-PL" sz="1200" dirty="0">
                <a:latin typeface="Calibri" panose="020F0502020204030204" pitchFamily="34" charset="0"/>
                <a:cs typeface="Tahoma" panose="020B0604030504040204" pitchFamily="34" charset="0"/>
              </a:rPr>
              <a:t>Raport z badania jakościowego: Badanie potrzeb osób z niepełnosprawnościami oraz ich nieformalnych opiekunów, PBS Sp. z o.o., 2021</a:t>
            </a:r>
          </a:p>
        </p:txBody>
      </p:sp>
      <p:sp>
        <p:nvSpPr>
          <p:cNvPr id="2" name="Symbol zastępczy numeru slajdu 1">
            <a:extLst>
              <a:ext uri="{FF2B5EF4-FFF2-40B4-BE49-F238E27FC236}">
                <a16:creationId xmlns:a16="http://schemas.microsoft.com/office/drawing/2014/main" id="{08203CC8-0CE4-4913-A94F-6BF2A9D7F19E}"/>
              </a:ext>
            </a:extLst>
          </p:cNvPr>
          <p:cNvSpPr>
            <a:spLocks noGrp="1"/>
          </p:cNvSpPr>
          <p:nvPr>
            <p:ph type="sldNum" sz="quarter" idx="12"/>
          </p:nvPr>
        </p:nvSpPr>
        <p:spPr/>
        <p:txBody>
          <a:bodyPr/>
          <a:lstStyle/>
          <a:p>
            <a:fld id="{AB3CF912-5D29-446E-B947-C95F3C2F9F27}" type="slidenum">
              <a:rPr lang="pl-PL" smtClean="0"/>
              <a:t>20</a:t>
            </a:fld>
            <a:endParaRPr lang="pl-PL"/>
          </a:p>
        </p:txBody>
      </p:sp>
    </p:spTree>
    <p:extLst>
      <p:ext uri="{BB962C8B-B14F-4D97-AF65-F5344CB8AC3E}">
        <p14:creationId xmlns:p14="http://schemas.microsoft.com/office/powerpoint/2010/main" val="1832888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1915" y="422382"/>
            <a:ext cx="10515600" cy="1325563"/>
          </a:xfrm>
        </p:spPr>
        <p:txBody>
          <a:bodyPr>
            <a:normAutofit/>
          </a:bodyPr>
          <a:lstStyle/>
          <a:p>
            <a:r>
              <a:rPr lang="pl-PL" sz="2800" dirty="0">
                <a:latin typeface="+mn-lt"/>
              </a:rPr>
              <a:t>Pomoc w codziennym funkcjonowaniu (slajd 1 z 3)</a:t>
            </a:r>
          </a:p>
        </p:txBody>
      </p:sp>
      <p:sp>
        <p:nvSpPr>
          <p:cNvPr id="4" name="Rectangle 2"/>
          <p:cNvSpPr>
            <a:spLocks noChangeArrowheads="1"/>
          </p:cNvSpPr>
          <p:nvPr/>
        </p:nvSpPr>
        <p:spPr bwMode="auto">
          <a:xfrm>
            <a:off x="965275" y="1344073"/>
            <a:ext cx="94038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dirty="0">
                <a:ln>
                  <a:noFill/>
                </a:ln>
                <a:effectLst/>
                <a:latin typeface="Calibri" panose="020F0502020204030204" pitchFamily="34" charset="0"/>
                <a:ea typeface="Lucida Sans Unicode" panose="020B0602030504020204" pitchFamily="34" charset="0"/>
                <a:cs typeface="Calibri" panose="020F0502020204030204" pitchFamily="34" charset="0"/>
              </a:rPr>
              <a:t>Potrzeby osób z niepełnosprawnościami powyżej 16. roku życia w zakresie świadczeń pomocowych w podziale na wiek (%).</a:t>
            </a:r>
            <a:endParaRPr kumimoji="0" lang="pl-PL" altLang="pl-PL" sz="2800" b="0" i="0" u="none" strike="noStrike" cap="none" normalizeH="0" baseline="0" dirty="0">
              <a:ln>
                <a:noFill/>
              </a:ln>
              <a:effectLst/>
              <a:latin typeface="Arial" panose="020B0604020202020204" pitchFamily="34" charset="0"/>
            </a:endParaRPr>
          </a:p>
        </p:txBody>
      </p:sp>
      <p:graphicFrame>
        <p:nvGraphicFramePr>
          <p:cNvPr id="13" name="Wykres 12" descr="Wykres przedstawia potrzeby osób z niepełnosprawnościami powyżej 16 roku życia w zakresie świadczeń pomocowych. Wyniki, dane w procentach: Pomoc finansowa : wiek 16-44 (n=158) - wynik 30, wiek 45-64 (n=359) - wynik 26, wiek powyżej 64 (n=833) - wynik 25;&#10;Podstawowe usługi opiekuńcze : wiek 16-44 (n=158) - wynik 5, wiek 45-64 (n=359) - wynik 11, wiek powyżej 64 (n=833) - wynik 21;&#10;Terapia usprawniająca : wiek 16-44 (n=158) - wynik 14, wiek 45-64 (n=359) - wynik 8, wiek powyżej 64 (n=833) - wynik 7;&#10;Pomoc w formie gotowych posiłków : wiek 16-44 (n=158) - wynik 2, wiek 45-64 (n=359) - wynik 5, wiek powyżej 64 (n=833) - wynik 9;&#10;Specjalistyczne usługi opiekuńcze : wiek 16-44 (n=158) - wynik 4, wiek 45-64 (n=359) - wynik 4, wiek powyżej 64 (n=833) - wynik 8;&#10;Pomoc rzeczowa : wiek 16-44 (n=158) - wynik 9, wiek 45-64 (n=359) - wynik 5, wiek powyżej 64 (n=833) - wynik 5;&#10;Pomoc prawna : wiek 16-44 (n=158) - wynik 7, wiek 45-64 (n=359) - wynik 4, wiek powyżej 64 (n=833) - wynik 3;&#10;Środki higieniczne, opatrunkowe : wiek 16-44 (n=158) - wynik 6, wiek 45-64 (n=359) - wynik 2, wiek powyżej 64 (n=833) - wynik 3.&#10;Nie wiem, trudno powiedzieć : wiek 0-44 (n=158) - wynik 10, wiek 45-64 (n=359) - wynik 4, wiek 65-79 (n=584) - wynik 5, wiek 80+ (n=249) - wynik 3.&#10;">
            <a:extLst>
              <a:ext uri="{FF2B5EF4-FFF2-40B4-BE49-F238E27FC236}">
                <a16:creationId xmlns:a16="http://schemas.microsoft.com/office/drawing/2014/main" id="{B251EEA4-E37E-4E80-9137-5EF680496542}"/>
              </a:ext>
            </a:extLst>
          </p:cNvPr>
          <p:cNvGraphicFramePr/>
          <p:nvPr>
            <p:extLst>
              <p:ext uri="{D42A27DB-BD31-4B8C-83A1-F6EECF244321}">
                <p14:modId xmlns:p14="http://schemas.microsoft.com/office/powerpoint/2010/main" val="2106997499"/>
              </p:ext>
            </p:extLst>
          </p:nvPr>
        </p:nvGraphicFramePr>
        <p:xfrm>
          <a:off x="-1618" y="1477088"/>
          <a:ext cx="9887918" cy="4009908"/>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3"/>
          <p:cNvSpPr>
            <a:spLocks noChangeArrowheads="1"/>
          </p:cNvSpPr>
          <p:nvPr/>
        </p:nvSpPr>
        <p:spPr bwMode="auto">
          <a:xfrm>
            <a:off x="1091685" y="5519520"/>
            <a:ext cx="49545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0" dirty="0">
                <a:ln>
                  <a:noFill/>
                </a:ln>
                <a:effectLst/>
                <a:latin typeface="Calibri" panose="020F0502020204030204" pitchFamily="34" charset="0"/>
                <a:ea typeface="Lucida Sans Unicode" panose="020B0602030504020204" pitchFamily="34" charset="0"/>
                <a:cs typeface="Tahoma" panose="020B0604030504040204" pitchFamily="34" charset="0"/>
              </a:rPr>
              <a:t>Próba: osoby z niepełnosprawnościami powyżej 16. roku życia (n =  1350).</a:t>
            </a:r>
            <a:endParaRPr kumimoji="0" lang="pl-PL" altLang="pl-PL" sz="1800" b="0" i="0" u="none" strike="noStrike" cap="none" normalizeH="0" baseline="0" dirty="0">
              <a:ln>
                <a:noFill/>
              </a:ln>
              <a:effectLst/>
              <a:latin typeface="Arial" panose="020B0604020202020204" pitchFamily="34" charset="0"/>
            </a:endParaRPr>
          </a:p>
        </p:txBody>
      </p:sp>
      <p:sp>
        <p:nvSpPr>
          <p:cNvPr id="12" name="Prostokąt 11"/>
          <p:cNvSpPr/>
          <p:nvPr/>
        </p:nvSpPr>
        <p:spPr>
          <a:xfrm>
            <a:off x="1082350" y="5696700"/>
            <a:ext cx="7277879"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5" name="Symbol zastępczy numeru slajdu 4">
            <a:extLst>
              <a:ext uri="{FF2B5EF4-FFF2-40B4-BE49-F238E27FC236}">
                <a16:creationId xmlns:a16="http://schemas.microsoft.com/office/drawing/2014/main" id="{AC21F561-C73A-4CB9-BA74-C8F234D34838}"/>
              </a:ext>
            </a:extLst>
          </p:cNvPr>
          <p:cNvSpPr>
            <a:spLocks noGrp="1"/>
          </p:cNvSpPr>
          <p:nvPr>
            <p:ph type="sldNum" sz="quarter" idx="12"/>
          </p:nvPr>
        </p:nvSpPr>
        <p:spPr/>
        <p:txBody>
          <a:bodyPr/>
          <a:lstStyle/>
          <a:p>
            <a:fld id="{AB3CF912-5D29-446E-B947-C95F3C2F9F27}" type="slidenum">
              <a:rPr lang="pl-PL" smtClean="0"/>
              <a:t>21</a:t>
            </a:fld>
            <a:endParaRPr lang="pl-PL"/>
          </a:p>
        </p:txBody>
      </p:sp>
    </p:spTree>
    <p:extLst>
      <p:ext uri="{BB962C8B-B14F-4D97-AF65-F5344CB8AC3E}">
        <p14:creationId xmlns:p14="http://schemas.microsoft.com/office/powerpoint/2010/main" val="3523768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1">
            <a:extLst>
              <a:ext uri="{FF2B5EF4-FFF2-40B4-BE49-F238E27FC236}">
                <a16:creationId xmlns:a16="http://schemas.microsoft.com/office/drawing/2014/main" id="{006BB213-E5FD-4D4E-BC65-8E00FB5E8ACA}"/>
              </a:ext>
            </a:extLst>
          </p:cNvPr>
          <p:cNvSpPr>
            <a:spLocks noGrp="1"/>
          </p:cNvSpPr>
          <p:nvPr>
            <p:ph type="title"/>
          </p:nvPr>
        </p:nvSpPr>
        <p:spPr>
          <a:xfrm>
            <a:off x="981064" y="398481"/>
            <a:ext cx="10515600" cy="1325563"/>
          </a:xfrm>
        </p:spPr>
        <p:txBody>
          <a:bodyPr>
            <a:normAutofit/>
          </a:bodyPr>
          <a:lstStyle/>
          <a:p>
            <a:r>
              <a:rPr lang="pl-PL" sz="2800" b="0" dirty="0">
                <a:latin typeface="+mn-lt"/>
              </a:rPr>
              <a:t>Pomoc w codziennym funkcjonowaniu </a:t>
            </a:r>
            <a:r>
              <a:rPr lang="pl-PL" sz="2800" dirty="0">
                <a:latin typeface="+mn-lt"/>
              </a:rPr>
              <a:t> </a:t>
            </a:r>
            <a:r>
              <a:rPr lang="pl-PL" sz="2800" b="0" dirty="0">
                <a:latin typeface="+mn-lt"/>
              </a:rPr>
              <a:t>(slajd 2 z 3)</a:t>
            </a:r>
          </a:p>
        </p:txBody>
      </p:sp>
      <p:sp>
        <p:nvSpPr>
          <p:cNvPr id="13" name="Rectangle 2">
            <a:extLst>
              <a:ext uri="{FF2B5EF4-FFF2-40B4-BE49-F238E27FC236}">
                <a16:creationId xmlns:a16="http://schemas.microsoft.com/office/drawing/2014/main" id="{7585AB51-C753-4C04-8821-0900C76813F6}"/>
              </a:ext>
            </a:extLst>
          </p:cNvPr>
          <p:cNvSpPr>
            <a:spLocks noChangeArrowheads="1"/>
          </p:cNvSpPr>
          <p:nvPr/>
        </p:nvSpPr>
        <p:spPr bwMode="auto">
          <a:xfrm>
            <a:off x="999725" y="1312955"/>
            <a:ext cx="116072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dirty="0">
                <a:ln>
                  <a:noFill/>
                </a:ln>
                <a:effectLst/>
                <a:latin typeface="Calibri" panose="020F0502020204030204" pitchFamily="34" charset="0"/>
                <a:ea typeface="Lucida Sans Unicode" panose="020B0602030504020204" pitchFamily="34" charset="0"/>
                <a:cs typeface="Calibri" panose="020F0502020204030204" pitchFamily="34" charset="0"/>
              </a:rPr>
              <a:t>Potrzeby osób z niepełnosprawnościami poniżej 16. roku życia w zakresie świadczeń pomocowych (%)</a:t>
            </a:r>
            <a:endParaRPr kumimoji="0" lang="pl-PL" altLang="pl-PL" sz="2800" b="0" i="0" u="none" strike="noStrike" cap="none" normalizeH="0" baseline="0" dirty="0">
              <a:ln>
                <a:noFill/>
              </a:ln>
              <a:effectLst/>
              <a:latin typeface="Arial" panose="020B0604020202020204" pitchFamily="34" charset="0"/>
            </a:endParaRPr>
          </a:p>
        </p:txBody>
      </p:sp>
      <p:graphicFrame>
        <p:nvGraphicFramePr>
          <p:cNvPr id="7" name="Wykres 6" descr="Wykres przedstawia potrzeby osób z niepełnosprawnościami poniżej 16 roku życia w zakresie świadczeń pomocowych. Dane w procentach.&#10;Terapia usprawniająca : wynik - 32,&#10;Pomoc finansowa : wynik - 21,&#10;Pomoc w formie gotowych posiłków : wynik - 8,&#10;Specjalistyczne usługi opiekuńcze : wynik - 7,&#10;Środki higieniczne, opatrunkowe : wynik - 7,&#10;Podstawowe usługi opiekuńcze : wynik - 4,&#10;Pomoc rzeczowa : wynik - 4,&#10;Pomoc prawna : wynik - 3."/>
          <p:cNvGraphicFramePr/>
          <p:nvPr>
            <p:extLst>
              <p:ext uri="{D42A27DB-BD31-4B8C-83A1-F6EECF244321}">
                <p14:modId xmlns:p14="http://schemas.microsoft.com/office/powerpoint/2010/main" val="3840675503"/>
              </p:ext>
            </p:extLst>
          </p:nvPr>
        </p:nvGraphicFramePr>
        <p:xfrm>
          <a:off x="1266571" y="1361388"/>
          <a:ext cx="9452229" cy="4110725"/>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6"/>
          <p:cNvSpPr>
            <a:spLocks noChangeArrowheads="1"/>
          </p:cNvSpPr>
          <p:nvPr/>
        </p:nvSpPr>
        <p:spPr bwMode="auto">
          <a:xfrm>
            <a:off x="1186874" y="5487415"/>
            <a:ext cx="579988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0" dirty="0">
                <a:ln>
                  <a:noFill/>
                </a:ln>
                <a:effectLst/>
                <a:latin typeface="Calibri" panose="020F0502020204030204" pitchFamily="34" charset="0"/>
                <a:ea typeface="Lucida Sans Unicode" panose="020B0602030504020204" pitchFamily="34" charset="0"/>
                <a:cs typeface="Tahoma" panose="020B0604030504040204" pitchFamily="34" charset="0"/>
              </a:rPr>
              <a:t>Próba: osoby z niepełnosprawnościami poniżej 16. roku życia (n = 122).</a:t>
            </a:r>
            <a:endParaRPr kumimoji="0" lang="pl-PL" altLang="pl-PL" sz="1800" b="0" i="0" u="none" strike="noStrike" cap="none" normalizeH="0" baseline="0" dirty="0">
              <a:ln>
                <a:noFill/>
              </a:ln>
              <a:effectLst/>
              <a:latin typeface="Arial" panose="020B0604020202020204" pitchFamily="34" charset="0"/>
            </a:endParaRPr>
          </a:p>
        </p:txBody>
      </p:sp>
      <p:sp>
        <p:nvSpPr>
          <p:cNvPr id="12" name="Prostokąt 11"/>
          <p:cNvSpPr/>
          <p:nvPr/>
        </p:nvSpPr>
        <p:spPr>
          <a:xfrm>
            <a:off x="1176326" y="5699489"/>
            <a:ext cx="7124712"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2" name="Symbol zastępczy numeru slajdu 1">
            <a:extLst>
              <a:ext uri="{FF2B5EF4-FFF2-40B4-BE49-F238E27FC236}">
                <a16:creationId xmlns:a16="http://schemas.microsoft.com/office/drawing/2014/main" id="{96EE5228-05CF-4281-A563-9286843429C7}"/>
              </a:ext>
            </a:extLst>
          </p:cNvPr>
          <p:cNvSpPr>
            <a:spLocks noGrp="1"/>
          </p:cNvSpPr>
          <p:nvPr>
            <p:ph type="sldNum" sz="quarter" idx="12"/>
          </p:nvPr>
        </p:nvSpPr>
        <p:spPr/>
        <p:txBody>
          <a:bodyPr/>
          <a:lstStyle/>
          <a:p>
            <a:fld id="{AB3CF912-5D29-446E-B947-C95F3C2F9F27}" type="slidenum">
              <a:rPr lang="pl-PL" smtClean="0"/>
              <a:t>22</a:t>
            </a:fld>
            <a:endParaRPr lang="pl-PL"/>
          </a:p>
        </p:txBody>
      </p:sp>
    </p:spTree>
    <p:extLst>
      <p:ext uri="{BB962C8B-B14F-4D97-AF65-F5344CB8AC3E}">
        <p14:creationId xmlns:p14="http://schemas.microsoft.com/office/powerpoint/2010/main" val="3591927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851756" y="770721"/>
            <a:ext cx="10515600" cy="579901"/>
          </a:xfrm>
        </p:spPr>
        <p:txBody>
          <a:bodyPr>
            <a:normAutofit/>
          </a:bodyPr>
          <a:lstStyle/>
          <a:p>
            <a:r>
              <a:rPr lang="pl-PL" sz="2800" b="0" dirty="0">
                <a:latin typeface="+mn-lt"/>
              </a:rPr>
              <a:t>Pomoc w codziennym funkcjonowaniu (slajd 3 z 3)</a:t>
            </a:r>
          </a:p>
        </p:txBody>
      </p:sp>
      <p:sp>
        <p:nvSpPr>
          <p:cNvPr id="5" name="pole tekstowe 4">
            <a:extLst>
              <a:ext uri="{FF2B5EF4-FFF2-40B4-BE49-F238E27FC236}">
                <a16:creationId xmlns:a16="http://schemas.microsoft.com/office/drawing/2014/main" id="{007B9F0C-735E-483A-90E3-106F9BFC490C}"/>
              </a:ext>
            </a:extLst>
          </p:cNvPr>
          <p:cNvSpPr txBox="1"/>
          <p:nvPr/>
        </p:nvSpPr>
        <p:spPr>
          <a:xfrm>
            <a:off x="863443" y="1348669"/>
            <a:ext cx="10090696" cy="4019562"/>
          </a:xfrm>
          <a:prstGeom prst="rect">
            <a:avLst/>
          </a:prstGeom>
          <a:noFill/>
        </p:spPr>
        <p:txBody>
          <a:bodyPr wrap="square" rtlCol="0">
            <a:spAutoFit/>
          </a:bodyPr>
          <a:lstStyle/>
          <a:p>
            <a:pPr>
              <a:lnSpc>
                <a:spcPct val="105000"/>
              </a:lnSpc>
              <a:spcAft>
                <a:spcPts val="600"/>
              </a:spcAft>
            </a:pPr>
            <a:r>
              <a:rPr lang="pl-PL" sz="1600" dirty="0"/>
              <a:t>Dla osób z niepełnosprawnościami w wieku 16 lat i więcej ważna jest pomoc finansowa oraz podstawowe usługi, opiekuńcze. Osoby ze znacznym stopniem niepełnosprawności i ich opiekunowie najczęściej korzystali z usług opiekuńczych i wsparcia asystentów. Dzięki nim czuli się pewniej i bezpieczniej. Osoby poniżej 16 roku życia najbardziej potrzebują terapii usprawniającej oraz  pomocy finansowej.</a:t>
            </a:r>
          </a:p>
          <a:p>
            <a:pPr lvl="0">
              <a:lnSpc>
                <a:spcPct val="105000"/>
              </a:lnSpc>
              <a:spcAft>
                <a:spcPts val="600"/>
              </a:spcAft>
            </a:pPr>
            <a:r>
              <a:rPr lang="pl-PL" sz="1600" dirty="0"/>
              <a:t>Pomocy potrzebuje 72% osób z niepełnosprawnością biologiczną i 55% osób z orzeczeniem. 96% osób deklarujących potrzebę pomocy twierdzi, że ją otrzymuje i jest ona dla nich wystarczająca. </a:t>
            </a:r>
          </a:p>
          <a:p>
            <a:pPr fontAlgn="ctr">
              <a:lnSpc>
                <a:spcPct val="105000"/>
              </a:lnSpc>
              <a:spcAft>
                <a:spcPts val="600"/>
              </a:spcAft>
            </a:pPr>
            <a:r>
              <a:rPr lang="pl-PL" sz="1600" dirty="0"/>
              <a:t>Gdyby była taka możliwość, to chcieliby korzystać z usług w większym wymiarze godzin. Rotacja asystentów osoby z niepełnosprawnością, jest dla tych osób trudnością. Stały asystent może poznać nawyki osoby z niepełnosprawnością i lepiej reagować na jej indywidualne potrzeby. Osoba z niepełnosprawnością i jej opiekun potrzebują poczuć się bardziej komfortowo i darzą asystenta zaufaniem. </a:t>
            </a:r>
          </a:p>
          <a:p>
            <a:pPr fontAlgn="ctr">
              <a:lnSpc>
                <a:spcPct val="105000"/>
              </a:lnSpc>
              <a:spcAft>
                <a:spcPts val="600"/>
              </a:spcAft>
            </a:pPr>
            <a:r>
              <a:rPr lang="pl-PL" sz="1600" dirty="0"/>
              <a:t>Usługi opiekuńcze są jedną z najczęściej wykorzystywanych form wsparcia. Opiekunowie szczególnie cenią sobie pomoc w zakresie codziennego dbania o higienę osoby z niepełnosprawnością. </a:t>
            </a:r>
          </a:p>
          <a:p>
            <a:pPr fontAlgn="ctr">
              <a:lnSpc>
                <a:spcPct val="105000"/>
              </a:lnSpc>
              <a:spcAft>
                <a:spcPts val="600"/>
              </a:spcAft>
            </a:pPr>
            <a:r>
              <a:rPr lang="pl-PL" sz="1600" dirty="0"/>
              <a:t>Powstały standardy świadczenia usług opiekuńczych i asystenta osoby z niepełnosprawnością. Dzięki temu we wszystkich dzielnicach jakość i zakres usług są podobne.</a:t>
            </a:r>
          </a:p>
        </p:txBody>
      </p:sp>
      <p:sp>
        <p:nvSpPr>
          <p:cNvPr id="10" name="Schemat blokowy: łącznik 9">
            <a:extLst>
              <a:ext uri="{FF2B5EF4-FFF2-40B4-BE49-F238E27FC236}">
                <a16:creationId xmlns:a16="http://schemas.microsoft.com/office/drawing/2014/main" id="{65CBF516-C3B1-424E-8346-DB09E2521F6C}"/>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1" name="Schemat blokowy: łącznik 10">
            <a:extLst>
              <a:ext uri="{FF2B5EF4-FFF2-40B4-BE49-F238E27FC236}">
                <a16:creationId xmlns:a16="http://schemas.microsoft.com/office/drawing/2014/main" id="{FE6BFB10-D026-46F2-B887-FA6A54471C2C}"/>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 name="Prostokąt 6">
            <a:extLst>
              <a:ext uri="{FF2B5EF4-FFF2-40B4-BE49-F238E27FC236}">
                <a16:creationId xmlns:a16="http://schemas.microsoft.com/office/drawing/2014/main" id="{039F44DA-E905-450F-AD5F-750C4E0AEF4E}"/>
              </a:ext>
            </a:extLst>
          </p:cNvPr>
          <p:cNvSpPr/>
          <p:nvPr/>
        </p:nvSpPr>
        <p:spPr>
          <a:xfrm>
            <a:off x="882103" y="5501693"/>
            <a:ext cx="9479541" cy="461665"/>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p>
          <a:p>
            <a:r>
              <a:rPr lang="pl-PL" sz="1200" dirty="0">
                <a:latin typeface="Calibri" panose="020F0502020204030204" pitchFamily="34" charset="0"/>
                <a:cs typeface="Tahoma" panose="020B0604030504040204" pitchFamily="34" charset="0"/>
              </a:rPr>
              <a:t>	Raport z badania jakościowego: Badanie potrzeb osób z niepełnosprawnościami oraz ich nieformalnych opiekunów, PBS Sp. z o.o., 2021</a:t>
            </a:r>
          </a:p>
        </p:txBody>
      </p:sp>
      <p:sp>
        <p:nvSpPr>
          <p:cNvPr id="2" name="Symbol zastępczy numeru slajdu 1">
            <a:extLst>
              <a:ext uri="{FF2B5EF4-FFF2-40B4-BE49-F238E27FC236}">
                <a16:creationId xmlns:a16="http://schemas.microsoft.com/office/drawing/2014/main" id="{A5586EC9-9A8A-4B8D-8B2E-C8255F49D86A}"/>
              </a:ext>
            </a:extLst>
          </p:cNvPr>
          <p:cNvSpPr>
            <a:spLocks noGrp="1"/>
          </p:cNvSpPr>
          <p:nvPr>
            <p:ph type="sldNum" sz="quarter" idx="12"/>
          </p:nvPr>
        </p:nvSpPr>
        <p:spPr/>
        <p:txBody>
          <a:bodyPr/>
          <a:lstStyle/>
          <a:p>
            <a:fld id="{AB3CF912-5D29-446E-B947-C95F3C2F9F27}" type="slidenum">
              <a:rPr lang="pl-PL" smtClean="0"/>
              <a:t>23</a:t>
            </a:fld>
            <a:endParaRPr lang="pl-PL"/>
          </a:p>
        </p:txBody>
      </p:sp>
    </p:spTree>
    <p:extLst>
      <p:ext uri="{BB962C8B-B14F-4D97-AF65-F5344CB8AC3E}">
        <p14:creationId xmlns:p14="http://schemas.microsoft.com/office/powerpoint/2010/main" val="1246136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Obraz 13">
            <a:extLst>
              <a:ext uri="{FF2B5EF4-FFF2-40B4-BE49-F238E27FC236}">
                <a16:creationId xmlns:a16="http://schemas.microsoft.com/office/drawing/2014/main" id="{7F022409-3633-40F3-BB63-6C311AED53A4}"/>
              </a:ext>
              <a:ext uri="{C183D7F6-B498-43B3-948B-1728B52AA6E4}">
                <adec:decorative xmlns:adec="http://schemas.microsoft.com/office/drawing/2017/decorative" xmlns="" val="1"/>
              </a:ext>
            </a:extLst>
          </p:cNvPr>
          <p:cNvPicPr>
            <a:picLocks noChangeAspect="1"/>
          </p:cNvPicPr>
          <p:nvPr/>
        </p:nvPicPr>
        <p:blipFill rotWithShape="1">
          <a:blip r:embed="rId2"/>
          <a:srcRect l="40297" t="9417" b="9866"/>
          <a:stretch/>
        </p:blipFill>
        <p:spPr>
          <a:xfrm flipH="1">
            <a:off x="8826696" y="0"/>
            <a:ext cx="3360556" cy="6858000"/>
          </a:xfrm>
          <a:prstGeom prst="rect">
            <a:avLst/>
          </a:prstGeom>
        </p:spPr>
      </p:pic>
      <p:sp>
        <p:nvSpPr>
          <p:cNvPr id="2" name="Tytuł 1">
            <a:extLst>
              <a:ext uri="{FF2B5EF4-FFF2-40B4-BE49-F238E27FC236}">
                <a16:creationId xmlns:a16="http://schemas.microsoft.com/office/drawing/2014/main" id="{B2C74C26-C500-4904-95CC-E5DBBD6FF363}"/>
              </a:ext>
            </a:extLst>
          </p:cNvPr>
          <p:cNvSpPr>
            <a:spLocks noGrp="1"/>
          </p:cNvSpPr>
          <p:nvPr>
            <p:ph type="title"/>
          </p:nvPr>
        </p:nvSpPr>
        <p:spPr>
          <a:xfrm>
            <a:off x="7886545" y="5406780"/>
            <a:ext cx="1880302" cy="1325563"/>
          </a:xfrm>
        </p:spPr>
        <p:txBody>
          <a:bodyPr/>
          <a:lstStyle/>
          <a:p>
            <a:r>
              <a:rPr lang="pl-PL" dirty="0">
                <a:solidFill>
                  <a:schemeClr val="bg1"/>
                </a:solidFill>
              </a:rPr>
              <a:t>cytat</a:t>
            </a:r>
          </a:p>
        </p:txBody>
      </p:sp>
      <p:sp>
        <p:nvSpPr>
          <p:cNvPr id="15" name="Prostokąt 14">
            <a:extLst>
              <a:ext uri="{FF2B5EF4-FFF2-40B4-BE49-F238E27FC236}">
                <a16:creationId xmlns:a16="http://schemas.microsoft.com/office/drawing/2014/main" id="{8A3553D2-392A-4751-B2A1-B1082C21475C}"/>
              </a:ext>
            </a:extLst>
          </p:cNvPr>
          <p:cNvSpPr/>
          <p:nvPr/>
        </p:nvSpPr>
        <p:spPr>
          <a:xfrm>
            <a:off x="1518442" y="741788"/>
            <a:ext cx="6804464" cy="5304454"/>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444500">
              <a:spcAft>
                <a:spcPts val="1800"/>
              </a:spcAft>
            </a:pPr>
            <a:r>
              <a:rPr lang="pl-PL" sz="2000" dirty="0">
                <a:solidFill>
                  <a:schemeClr val="tx1"/>
                </a:solidFill>
                <a:latin typeface="Calibri" panose="020F0502020204030204" pitchFamily="34" charset="0"/>
                <a:cs typeface="Calibri" panose="020F0502020204030204" pitchFamily="34" charset="0"/>
              </a:rPr>
              <a:t>To jest dobra asystentura. Tak jak właśnie z przykładu sprzed kilku lat, jak syn miał tego asystenta, były to stałe dni, były to stałe godziny, fajnie sobie życie poukładał. Planował, na następny dzień, na następny tydzień, wypady sobie robili, gdzieś do centrum handlowego, zawsze sobie porozmawiał bez mojego udziału. To było i było super rozwiązanie. (…)</a:t>
            </a:r>
          </a:p>
          <a:p>
            <a:pPr marL="444500">
              <a:spcAft>
                <a:spcPts val="1800"/>
              </a:spcAft>
            </a:pPr>
            <a:r>
              <a:rPr lang="pl-PL" sz="2000" dirty="0">
                <a:solidFill>
                  <a:schemeClr val="tx1"/>
                </a:solidFill>
                <a:latin typeface="Calibri" panose="020F0502020204030204" pitchFamily="34" charset="0"/>
                <a:cs typeface="Calibri" panose="020F0502020204030204" pitchFamily="34" charset="0"/>
              </a:rPr>
              <a:t>Na pewno ważna jest dla niego opieka, bo jest niesamodzielny w czynnościach dnia codziennego. No pomoc, asystent, która jest potrzebna, której nie ma, której on potrzebuje. Takie wsparcie w życiu codziennym. bo ja nie jestem w stanie tak wszystkiego sama ogarnąć. Czasem jest potrzebna osoba trzecia, taka do wsparcia, nawet chociażby jak syn pisze bloga, bo on tak troszeczkę się angażuje w pisanie na co ja nie mam tyle czasu po prostu, brakuje mi na to [Gr 3, M, lat 34] </a:t>
            </a:r>
          </a:p>
        </p:txBody>
      </p:sp>
      <p:grpSp>
        <p:nvGrpSpPr>
          <p:cNvPr id="7" name="Grupa 6">
            <a:extLst>
              <a:ext uri="{FF2B5EF4-FFF2-40B4-BE49-F238E27FC236}">
                <a16:creationId xmlns:a16="http://schemas.microsoft.com/office/drawing/2014/main" id="{598AB094-3983-4A9D-B6D5-5D88D300D92F}"/>
              </a:ext>
              <a:ext uri="{C183D7F6-B498-43B3-948B-1728B52AA6E4}">
                <adec:decorative xmlns:adec="http://schemas.microsoft.com/office/drawing/2017/decorative" xmlns="" val="1"/>
              </a:ext>
            </a:extLst>
          </p:cNvPr>
          <p:cNvGrpSpPr/>
          <p:nvPr/>
        </p:nvGrpSpPr>
        <p:grpSpPr>
          <a:xfrm>
            <a:off x="1510865" y="924294"/>
            <a:ext cx="352640" cy="359296"/>
            <a:chOff x="6625083" y="2133600"/>
            <a:chExt cx="450850" cy="431800"/>
          </a:xfrm>
        </p:grpSpPr>
        <p:sp>
          <p:nvSpPr>
            <p:cNvPr id="8" name="Freeform 13">
              <a:extLst>
                <a:ext uri="{FF2B5EF4-FFF2-40B4-BE49-F238E27FC236}">
                  <a16:creationId xmlns:a16="http://schemas.microsoft.com/office/drawing/2014/main" id="{FB2C6AE0-91ED-4EC6-AD26-A4DC68EE58E9}"/>
                </a:ext>
                <a:ext uri="{C183D7F6-B498-43B3-948B-1728B52AA6E4}">
                  <adec:decorative xmlns:adec="http://schemas.microsoft.com/office/drawing/2017/decorative" xmlns="" val="1"/>
                </a:ext>
              </a:extLst>
            </p:cNvPr>
            <p:cNvSpPr>
              <a:spLocks/>
            </p:cNvSpPr>
            <p:nvPr/>
          </p:nvSpPr>
          <p:spPr bwMode="auto">
            <a:xfrm>
              <a:off x="6882258" y="2133600"/>
              <a:ext cx="193675" cy="431800"/>
            </a:xfrm>
            <a:custGeom>
              <a:avLst/>
              <a:gdLst>
                <a:gd name="T0" fmla="*/ 0 w 366"/>
                <a:gd name="T1" fmla="*/ 0 h 816"/>
                <a:gd name="T2" fmla="*/ 366 w 366"/>
                <a:gd name="T3" fmla="*/ 0 h 816"/>
                <a:gd name="T4" fmla="*/ 366 w 366"/>
                <a:gd name="T5" fmla="*/ 201 h 816"/>
                <a:gd name="T6" fmla="*/ 366 w 366"/>
                <a:gd name="T7" fmla="*/ 201 h 816"/>
                <a:gd name="T8" fmla="*/ 365 w 366"/>
                <a:gd name="T9" fmla="*/ 248 h 816"/>
                <a:gd name="T10" fmla="*/ 363 w 366"/>
                <a:gd name="T11" fmla="*/ 294 h 816"/>
                <a:gd name="T12" fmla="*/ 359 w 366"/>
                <a:gd name="T13" fmla="*/ 338 h 816"/>
                <a:gd name="T14" fmla="*/ 354 w 366"/>
                <a:gd name="T15" fmla="*/ 379 h 816"/>
                <a:gd name="T16" fmla="*/ 347 w 366"/>
                <a:gd name="T17" fmla="*/ 421 h 816"/>
                <a:gd name="T18" fmla="*/ 339 w 366"/>
                <a:gd name="T19" fmla="*/ 459 h 816"/>
                <a:gd name="T20" fmla="*/ 329 w 366"/>
                <a:gd name="T21" fmla="*/ 496 h 816"/>
                <a:gd name="T22" fmla="*/ 319 w 366"/>
                <a:gd name="T23" fmla="*/ 533 h 816"/>
                <a:gd name="T24" fmla="*/ 319 w 366"/>
                <a:gd name="T25" fmla="*/ 533 h 816"/>
                <a:gd name="T26" fmla="*/ 306 w 366"/>
                <a:gd name="T27" fmla="*/ 567 h 816"/>
                <a:gd name="T28" fmla="*/ 291 w 366"/>
                <a:gd name="T29" fmla="*/ 602 h 816"/>
                <a:gd name="T30" fmla="*/ 275 w 366"/>
                <a:gd name="T31" fmla="*/ 637 h 816"/>
                <a:gd name="T32" fmla="*/ 255 w 366"/>
                <a:gd name="T33" fmla="*/ 673 h 816"/>
                <a:gd name="T34" fmla="*/ 233 w 366"/>
                <a:gd name="T35" fmla="*/ 708 h 816"/>
                <a:gd name="T36" fmla="*/ 211 w 366"/>
                <a:gd name="T37" fmla="*/ 744 h 816"/>
                <a:gd name="T38" fmla="*/ 186 w 366"/>
                <a:gd name="T39" fmla="*/ 781 h 816"/>
                <a:gd name="T40" fmla="*/ 158 w 366"/>
                <a:gd name="T41" fmla="*/ 816 h 816"/>
                <a:gd name="T42" fmla="*/ 18 w 366"/>
                <a:gd name="T43" fmla="*/ 705 h 816"/>
                <a:gd name="T44" fmla="*/ 18 w 366"/>
                <a:gd name="T45" fmla="*/ 705 h 816"/>
                <a:gd name="T46" fmla="*/ 43 w 366"/>
                <a:gd name="T47" fmla="*/ 667 h 816"/>
                <a:gd name="T48" fmla="*/ 64 w 366"/>
                <a:gd name="T49" fmla="*/ 632 h 816"/>
                <a:gd name="T50" fmla="*/ 83 w 366"/>
                <a:gd name="T51" fmla="*/ 598 h 816"/>
                <a:gd name="T52" fmla="*/ 96 w 366"/>
                <a:gd name="T53" fmla="*/ 568 h 816"/>
                <a:gd name="T54" fmla="*/ 96 w 366"/>
                <a:gd name="T55" fmla="*/ 568 h 816"/>
                <a:gd name="T56" fmla="*/ 110 w 366"/>
                <a:gd name="T57" fmla="*/ 537 h 816"/>
                <a:gd name="T58" fmla="*/ 121 w 366"/>
                <a:gd name="T59" fmla="*/ 502 h 816"/>
                <a:gd name="T60" fmla="*/ 135 w 366"/>
                <a:gd name="T61" fmla="*/ 462 h 816"/>
                <a:gd name="T62" fmla="*/ 146 w 366"/>
                <a:gd name="T63" fmla="*/ 416 h 816"/>
                <a:gd name="T64" fmla="*/ 0 w 366"/>
                <a:gd name="T65" fmla="*/ 416 h 816"/>
                <a:gd name="T66" fmla="*/ 0 w 366"/>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6" h="816">
                  <a:moveTo>
                    <a:pt x="0" y="0"/>
                  </a:moveTo>
                  <a:lnTo>
                    <a:pt x="366" y="0"/>
                  </a:lnTo>
                  <a:lnTo>
                    <a:pt x="366" y="201"/>
                  </a:lnTo>
                  <a:lnTo>
                    <a:pt x="366" y="201"/>
                  </a:lnTo>
                  <a:lnTo>
                    <a:pt x="365" y="248"/>
                  </a:lnTo>
                  <a:lnTo>
                    <a:pt x="363" y="294"/>
                  </a:lnTo>
                  <a:lnTo>
                    <a:pt x="359" y="338"/>
                  </a:lnTo>
                  <a:lnTo>
                    <a:pt x="354" y="379"/>
                  </a:lnTo>
                  <a:lnTo>
                    <a:pt x="347" y="421"/>
                  </a:lnTo>
                  <a:lnTo>
                    <a:pt x="339" y="459"/>
                  </a:lnTo>
                  <a:lnTo>
                    <a:pt x="329" y="496"/>
                  </a:lnTo>
                  <a:lnTo>
                    <a:pt x="319" y="533"/>
                  </a:lnTo>
                  <a:lnTo>
                    <a:pt x="319" y="533"/>
                  </a:lnTo>
                  <a:lnTo>
                    <a:pt x="306" y="567"/>
                  </a:lnTo>
                  <a:lnTo>
                    <a:pt x="291" y="602"/>
                  </a:lnTo>
                  <a:lnTo>
                    <a:pt x="275" y="637"/>
                  </a:lnTo>
                  <a:lnTo>
                    <a:pt x="255" y="673"/>
                  </a:lnTo>
                  <a:lnTo>
                    <a:pt x="233" y="708"/>
                  </a:lnTo>
                  <a:lnTo>
                    <a:pt x="211" y="744"/>
                  </a:lnTo>
                  <a:lnTo>
                    <a:pt x="186" y="781"/>
                  </a:lnTo>
                  <a:lnTo>
                    <a:pt x="158" y="816"/>
                  </a:lnTo>
                  <a:lnTo>
                    <a:pt x="18" y="705"/>
                  </a:lnTo>
                  <a:lnTo>
                    <a:pt x="18" y="705"/>
                  </a:lnTo>
                  <a:lnTo>
                    <a:pt x="43" y="667"/>
                  </a:lnTo>
                  <a:lnTo>
                    <a:pt x="64" y="632"/>
                  </a:lnTo>
                  <a:lnTo>
                    <a:pt x="83" y="598"/>
                  </a:lnTo>
                  <a:lnTo>
                    <a:pt x="96" y="568"/>
                  </a:lnTo>
                  <a:lnTo>
                    <a:pt x="96" y="568"/>
                  </a:lnTo>
                  <a:lnTo>
                    <a:pt x="110" y="537"/>
                  </a:lnTo>
                  <a:lnTo>
                    <a:pt x="121" y="502"/>
                  </a:lnTo>
                  <a:lnTo>
                    <a:pt x="135" y="462"/>
                  </a:lnTo>
                  <a:lnTo>
                    <a:pt x="146" y="416"/>
                  </a:lnTo>
                  <a:lnTo>
                    <a:pt x="0" y="416"/>
                  </a:lnTo>
                  <a:lnTo>
                    <a:pt x="0" y="0"/>
                  </a:lnTo>
                  <a:close/>
                </a:path>
              </a:pathLst>
            </a:custGeom>
            <a:noFill/>
            <a:ln w="3175">
              <a:solidFill>
                <a:schemeClr val="tx1">
                  <a:lumMod val="65000"/>
                  <a:lumOff val="3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sp>
          <p:nvSpPr>
            <p:cNvPr id="9" name="Freeform 14">
              <a:extLst>
                <a:ext uri="{FF2B5EF4-FFF2-40B4-BE49-F238E27FC236}">
                  <a16:creationId xmlns:a16="http://schemas.microsoft.com/office/drawing/2014/main" id="{985D1EAA-EC5C-4219-BB50-0C1B802D129B}"/>
                </a:ext>
                <a:ext uri="{C183D7F6-B498-43B3-948B-1728B52AA6E4}">
                  <adec:decorative xmlns:adec="http://schemas.microsoft.com/office/drawing/2017/decorative" xmlns="" val="1"/>
                </a:ext>
              </a:extLst>
            </p:cNvPr>
            <p:cNvSpPr>
              <a:spLocks/>
            </p:cNvSpPr>
            <p:nvPr/>
          </p:nvSpPr>
          <p:spPr bwMode="auto">
            <a:xfrm>
              <a:off x="6625083" y="2133600"/>
              <a:ext cx="193675" cy="431800"/>
            </a:xfrm>
            <a:custGeom>
              <a:avLst/>
              <a:gdLst>
                <a:gd name="T0" fmla="*/ 0 w 367"/>
                <a:gd name="T1" fmla="*/ 0 h 816"/>
                <a:gd name="T2" fmla="*/ 367 w 367"/>
                <a:gd name="T3" fmla="*/ 0 h 816"/>
                <a:gd name="T4" fmla="*/ 367 w 367"/>
                <a:gd name="T5" fmla="*/ 201 h 816"/>
                <a:gd name="T6" fmla="*/ 367 w 367"/>
                <a:gd name="T7" fmla="*/ 201 h 816"/>
                <a:gd name="T8" fmla="*/ 366 w 367"/>
                <a:gd name="T9" fmla="*/ 248 h 816"/>
                <a:gd name="T10" fmla="*/ 364 w 367"/>
                <a:gd name="T11" fmla="*/ 294 h 816"/>
                <a:gd name="T12" fmla="*/ 360 w 367"/>
                <a:gd name="T13" fmla="*/ 338 h 816"/>
                <a:gd name="T14" fmla="*/ 355 w 367"/>
                <a:gd name="T15" fmla="*/ 379 h 816"/>
                <a:gd name="T16" fmla="*/ 348 w 367"/>
                <a:gd name="T17" fmla="*/ 421 h 816"/>
                <a:gd name="T18" fmla="*/ 341 w 367"/>
                <a:gd name="T19" fmla="*/ 459 h 816"/>
                <a:gd name="T20" fmla="*/ 330 w 367"/>
                <a:gd name="T21" fmla="*/ 496 h 816"/>
                <a:gd name="T22" fmla="*/ 320 w 367"/>
                <a:gd name="T23" fmla="*/ 533 h 816"/>
                <a:gd name="T24" fmla="*/ 320 w 367"/>
                <a:gd name="T25" fmla="*/ 533 h 816"/>
                <a:gd name="T26" fmla="*/ 307 w 367"/>
                <a:gd name="T27" fmla="*/ 567 h 816"/>
                <a:gd name="T28" fmla="*/ 292 w 367"/>
                <a:gd name="T29" fmla="*/ 602 h 816"/>
                <a:gd name="T30" fmla="*/ 276 w 367"/>
                <a:gd name="T31" fmla="*/ 637 h 816"/>
                <a:gd name="T32" fmla="*/ 256 w 367"/>
                <a:gd name="T33" fmla="*/ 673 h 816"/>
                <a:gd name="T34" fmla="*/ 234 w 367"/>
                <a:gd name="T35" fmla="*/ 708 h 816"/>
                <a:gd name="T36" fmla="*/ 212 w 367"/>
                <a:gd name="T37" fmla="*/ 744 h 816"/>
                <a:gd name="T38" fmla="*/ 187 w 367"/>
                <a:gd name="T39" fmla="*/ 781 h 816"/>
                <a:gd name="T40" fmla="*/ 161 w 367"/>
                <a:gd name="T41" fmla="*/ 816 h 816"/>
                <a:gd name="T42" fmla="*/ 18 w 367"/>
                <a:gd name="T43" fmla="*/ 705 h 816"/>
                <a:gd name="T44" fmla="*/ 18 w 367"/>
                <a:gd name="T45" fmla="*/ 705 h 816"/>
                <a:gd name="T46" fmla="*/ 43 w 367"/>
                <a:gd name="T47" fmla="*/ 667 h 816"/>
                <a:gd name="T48" fmla="*/ 63 w 367"/>
                <a:gd name="T49" fmla="*/ 632 h 816"/>
                <a:gd name="T50" fmla="*/ 83 w 367"/>
                <a:gd name="T51" fmla="*/ 598 h 816"/>
                <a:gd name="T52" fmla="*/ 97 w 367"/>
                <a:gd name="T53" fmla="*/ 568 h 816"/>
                <a:gd name="T54" fmla="*/ 97 w 367"/>
                <a:gd name="T55" fmla="*/ 568 h 816"/>
                <a:gd name="T56" fmla="*/ 109 w 367"/>
                <a:gd name="T57" fmla="*/ 537 h 816"/>
                <a:gd name="T58" fmla="*/ 122 w 367"/>
                <a:gd name="T59" fmla="*/ 502 h 816"/>
                <a:gd name="T60" fmla="*/ 134 w 367"/>
                <a:gd name="T61" fmla="*/ 462 h 816"/>
                <a:gd name="T62" fmla="*/ 147 w 367"/>
                <a:gd name="T63" fmla="*/ 416 h 816"/>
                <a:gd name="T64" fmla="*/ 0 w 367"/>
                <a:gd name="T65" fmla="*/ 416 h 816"/>
                <a:gd name="T66" fmla="*/ 0 w 367"/>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7" h="816">
                  <a:moveTo>
                    <a:pt x="0" y="0"/>
                  </a:moveTo>
                  <a:lnTo>
                    <a:pt x="367" y="0"/>
                  </a:lnTo>
                  <a:lnTo>
                    <a:pt x="367" y="201"/>
                  </a:lnTo>
                  <a:lnTo>
                    <a:pt x="367" y="201"/>
                  </a:lnTo>
                  <a:lnTo>
                    <a:pt x="366" y="248"/>
                  </a:lnTo>
                  <a:lnTo>
                    <a:pt x="364" y="294"/>
                  </a:lnTo>
                  <a:lnTo>
                    <a:pt x="360" y="338"/>
                  </a:lnTo>
                  <a:lnTo>
                    <a:pt x="355" y="379"/>
                  </a:lnTo>
                  <a:lnTo>
                    <a:pt x="348" y="421"/>
                  </a:lnTo>
                  <a:lnTo>
                    <a:pt x="341" y="459"/>
                  </a:lnTo>
                  <a:lnTo>
                    <a:pt x="330" y="496"/>
                  </a:lnTo>
                  <a:lnTo>
                    <a:pt x="320" y="533"/>
                  </a:lnTo>
                  <a:lnTo>
                    <a:pt x="320" y="533"/>
                  </a:lnTo>
                  <a:lnTo>
                    <a:pt x="307" y="567"/>
                  </a:lnTo>
                  <a:lnTo>
                    <a:pt x="292" y="602"/>
                  </a:lnTo>
                  <a:lnTo>
                    <a:pt x="276" y="637"/>
                  </a:lnTo>
                  <a:lnTo>
                    <a:pt x="256" y="673"/>
                  </a:lnTo>
                  <a:lnTo>
                    <a:pt x="234" y="708"/>
                  </a:lnTo>
                  <a:lnTo>
                    <a:pt x="212" y="744"/>
                  </a:lnTo>
                  <a:lnTo>
                    <a:pt x="187" y="781"/>
                  </a:lnTo>
                  <a:lnTo>
                    <a:pt x="161" y="816"/>
                  </a:lnTo>
                  <a:lnTo>
                    <a:pt x="18" y="705"/>
                  </a:lnTo>
                  <a:lnTo>
                    <a:pt x="18" y="705"/>
                  </a:lnTo>
                  <a:lnTo>
                    <a:pt x="43" y="667"/>
                  </a:lnTo>
                  <a:lnTo>
                    <a:pt x="63" y="632"/>
                  </a:lnTo>
                  <a:lnTo>
                    <a:pt x="83" y="598"/>
                  </a:lnTo>
                  <a:lnTo>
                    <a:pt x="97" y="568"/>
                  </a:lnTo>
                  <a:lnTo>
                    <a:pt x="97" y="568"/>
                  </a:lnTo>
                  <a:lnTo>
                    <a:pt x="109" y="537"/>
                  </a:lnTo>
                  <a:lnTo>
                    <a:pt x="122" y="502"/>
                  </a:lnTo>
                  <a:lnTo>
                    <a:pt x="134" y="462"/>
                  </a:lnTo>
                  <a:lnTo>
                    <a:pt x="147" y="416"/>
                  </a:lnTo>
                  <a:lnTo>
                    <a:pt x="0" y="416"/>
                  </a:lnTo>
                  <a:lnTo>
                    <a:pt x="0" y="0"/>
                  </a:lnTo>
                  <a:close/>
                </a:path>
              </a:pathLst>
            </a:custGeom>
            <a:noFill/>
            <a:ln w="3175">
              <a:solidFill>
                <a:schemeClr val="tx1">
                  <a:lumMod val="75000"/>
                  <a:lumOff val="2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grpSp>
      <p:sp>
        <p:nvSpPr>
          <p:cNvPr id="3" name="Symbol zastępczy numeru slajdu 2">
            <a:extLst>
              <a:ext uri="{FF2B5EF4-FFF2-40B4-BE49-F238E27FC236}">
                <a16:creationId xmlns:a16="http://schemas.microsoft.com/office/drawing/2014/main" id="{B102970D-85DA-421F-9CEF-64BA206D8A70}"/>
              </a:ext>
            </a:extLst>
          </p:cNvPr>
          <p:cNvSpPr>
            <a:spLocks noGrp="1"/>
          </p:cNvSpPr>
          <p:nvPr>
            <p:ph type="sldNum" sz="quarter" idx="12"/>
          </p:nvPr>
        </p:nvSpPr>
        <p:spPr/>
        <p:txBody>
          <a:bodyPr/>
          <a:lstStyle/>
          <a:p>
            <a:fld id="{AB3CF912-5D29-446E-B947-C95F3C2F9F27}" type="slidenum">
              <a:rPr lang="pl-PL" smtClean="0">
                <a:solidFill>
                  <a:srgbClr val="C55A11"/>
                </a:solidFill>
              </a:rPr>
              <a:t>24</a:t>
            </a:fld>
            <a:endParaRPr lang="pl-PL" dirty="0">
              <a:solidFill>
                <a:srgbClr val="C55A11"/>
              </a:solidFill>
            </a:endParaRPr>
          </a:p>
        </p:txBody>
      </p:sp>
    </p:spTree>
    <p:extLst>
      <p:ext uri="{BB962C8B-B14F-4D97-AF65-F5344CB8AC3E}">
        <p14:creationId xmlns:p14="http://schemas.microsoft.com/office/powerpoint/2010/main" val="25168582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2844" y="392070"/>
            <a:ext cx="10515600" cy="1325563"/>
          </a:xfrm>
        </p:spPr>
        <p:txBody>
          <a:bodyPr>
            <a:normAutofit/>
          </a:bodyPr>
          <a:lstStyle/>
          <a:p>
            <a:r>
              <a:rPr lang="pl-PL" sz="2800" dirty="0">
                <a:latin typeface="+mn-lt"/>
              </a:rPr>
              <a:t>Aktywizacja społeczna (slajd 1 z 4)</a:t>
            </a:r>
          </a:p>
        </p:txBody>
      </p:sp>
      <p:sp>
        <p:nvSpPr>
          <p:cNvPr id="19" name="pole tekstowe 18"/>
          <p:cNvSpPr txBox="1"/>
          <p:nvPr/>
        </p:nvSpPr>
        <p:spPr>
          <a:xfrm>
            <a:off x="712117" y="1278729"/>
            <a:ext cx="10780746" cy="369332"/>
          </a:xfrm>
          <a:prstGeom prst="rect">
            <a:avLst/>
          </a:prstGeom>
          <a:noFill/>
        </p:spPr>
        <p:txBody>
          <a:bodyPr wrap="square" rtlCol="0">
            <a:spAutoFit/>
          </a:bodyPr>
          <a:lstStyle/>
          <a:p>
            <a:pPr algn="ctr"/>
            <a:r>
              <a:rPr lang="pl-PL" dirty="0"/>
              <a:t>Potrzeby osób z niepełnosprawnościami powyżej 16. roku życia w zakresie wsparcia i opieki środowiskowej </a:t>
            </a:r>
            <a:r>
              <a:rPr lang="pl-PL" altLang="pl-PL" dirty="0" bmk="_Toc520213988">
                <a:ea typeface="Lucida Sans Unicode" panose="020B0602030504020204" pitchFamily="34" charset="0"/>
                <a:cs typeface="Calibri" panose="020F0502020204030204" pitchFamily="34" charset="0"/>
              </a:rPr>
              <a:t>(%)</a:t>
            </a:r>
            <a:endParaRPr lang="pl-PL" dirty="0"/>
          </a:p>
        </p:txBody>
      </p:sp>
      <p:graphicFrame>
        <p:nvGraphicFramePr>
          <p:cNvPr id="9" name="Wykres 8" descr="Wykres pokazuje potrzeby osób z niepełnosprawnościami powyżej 16 roku życia w zakresie wsparcia i opieki środowiskowej. Dane w procentach.&#10;Miejsca spotkań i zajęcia służące zagospodarowaniu wolnego czasu : wiek 16-44 (n=158) - wynik 13, wiek 45-64 (n=359) - wynik 9, wiek powyżej 64 (n=833) - wynik 14; Dzienne ośrodki z zapewnioną odpowiednią opieką i aktywizacją : wiek 16-44 (n=158) - wynik 9, wiek 45-64 (n=359) - wynik 6, wiek wiek powyżej 64 (n=833) - wynik 8;&#10;Dostęp do warsztatów terapii zajęciowej : wiek 16-44 (n=158) - wynik 14, wiek 45-64 (n=359) - wynik 5, wiek powyżej 64 (n=833) - wynik 7;&#10;Towarzystwo np. w domu, na spacerze : wiek 16-44 (n=158) - wynik 2, wiek 45-64 (n=359) - wynik 2, wiek powyżej 64 (n=833) - wynik 9;&#10;Pomoc w nawiązaniu kontaktu z innymi osobami znajdującymi się w podobnej sytuacji : wiek 16-44 (n=158) - wynik 14, wiek 45-64 (n=359) - wynik 7, wiek powyżej 64 (n=833) - wynik 3;&#10;Dzienne, czasowe ośrodki z zapewnioną odpowiednią opieką : wiek 16-44 (n=158) - wynik 2, wiek 45-64 (n=359) - wynik 7, wiek powyżej 64 (n=833) - wynik 5;&#10;Całodobowe, czasowe ośrodki z zapewnioną odpowiednią opieką : wiek 16-44 (n=158) - wynik 3, wiek 45-64 (n=359) - wynik 6, wiek powyżej 64 (n=833) - wynik 4;&#10;Całodobowe ośrodki z zapewnioną odpowiednią opieką i aktywizacją : wiek 16-44 (n=158) - wynik 2, wiek 45-64 (n=359) - wynik 3, wiek powyżej 64 (n=833) - wynik 5;&#10;Opieka, wsparcie umożliwiające samodzielne zamieszkiwanie : wiek 16-44 (n=158) - wynik 3, wiek 45-64 (n=359) - wynik 4, wiek powyżej 64 (n=833) - wynik 4.&#10;Nie wiem, trudno powiedzieć : wiek 0-44 (n=158) - wynik 13, wiek 45-64 (n=359) - wynik 10, wiek 65-79 (n=584) - wynik 9, wiek 80+ (n=249) - wynik 8.">
            <a:extLst>
              <a:ext uri="{FF2B5EF4-FFF2-40B4-BE49-F238E27FC236}">
                <a16:creationId xmlns:a16="http://schemas.microsoft.com/office/drawing/2014/main" id="{CCEF6AA8-FEA6-448E-BC10-5FF81B2A6D39}"/>
              </a:ext>
            </a:extLst>
          </p:cNvPr>
          <p:cNvGraphicFramePr/>
          <p:nvPr>
            <p:extLst>
              <p:ext uri="{D42A27DB-BD31-4B8C-83A1-F6EECF244321}">
                <p14:modId xmlns:p14="http://schemas.microsoft.com/office/powerpoint/2010/main" val="266319580"/>
              </p:ext>
            </p:extLst>
          </p:nvPr>
        </p:nvGraphicFramePr>
        <p:xfrm>
          <a:off x="266708" y="1656272"/>
          <a:ext cx="11161736" cy="4206366"/>
        </p:xfrm>
        <a:graphic>
          <a:graphicData uri="http://schemas.openxmlformats.org/drawingml/2006/chart">
            <c:chart xmlns:c="http://schemas.openxmlformats.org/drawingml/2006/chart" xmlns:r="http://schemas.openxmlformats.org/officeDocument/2006/relationships" r:id="rId2"/>
          </a:graphicData>
        </a:graphic>
      </p:graphicFrame>
      <p:sp>
        <p:nvSpPr>
          <p:cNvPr id="27" name="Rectangle 3"/>
          <p:cNvSpPr>
            <a:spLocks noChangeArrowheads="1"/>
          </p:cNvSpPr>
          <p:nvPr/>
        </p:nvSpPr>
        <p:spPr bwMode="auto">
          <a:xfrm>
            <a:off x="908151" y="5498287"/>
            <a:ext cx="547960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0" dirty="0">
                <a:ln>
                  <a:noFill/>
                </a:ln>
                <a:effectLst/>
                <a:latin typeface="Calibri" panose="020F0502020204030204" pitchFamily="34" charset="0"/>
                <a:ea typeface="Lucida Sans Unicode" panose="020B0602030504020204" pitchFamily="34" charset="0"/>
                <a:cs typeface="Tahoma" panose="020B0604030504040204" pitchFamily="34" charset="0"/>
              </a:rPr>
              <a:t>Próba: osoby z niepełnosprawnościami powyżej 16. roku życia (n = 1 350).</a:t>
            </a:r>
            <a:endParaRPr kumimoji="0" lang="pl-PL" altLang="pl-PL" sz="1800" b="0" i="0" u="none" strike="noStrike" cap="none" normalizeH="0" baseline="0" dirty="0">
              <a:ln>
                <a:noFill/>
              </a:ln>
              <a:effectLst/>
              <a:latin typeface="Arial" panose="020B0604020202020204" pitchFamily="34" charset="0"/>
            </a:endParaRPr>
          </a:p>
        </p:txBody>
      </p:sp>
      <p:sp>
        <p:nvSpPr>
          <p:cNvPr id="28" name="Prostokąt 27"/>
          <p:cNvSpPr/>
          <p:nvPr/>
        </p:nvSpPr>
        <p:spPr>
          <a:xfrm>
            <a:off x="900105" y="5689552"/>
            <a:ext cx="7124222"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4" name="Symbol zastępczy numeru slajdu 3">
            <a:extLst>
              <a:ext uri="{FF2B5EF4-FFF2-40B4-BE49-F238E27FC236}">
                <a16:creationId xmlns:a16="http://schemas.microsoft.com/office/drawing/2014/main" id="{3513D67C-DB14-4A3E-BC4E-C1C7AF02D3D7}"/>
              </a:ext>
            </a:extLst>
          </p:cNvPr>
          <p:cNvSpPr>
            <a:spLocks noGrp="1"/>
          </p:cNvSpPr>
          <p:nvPr>
            <p:ph type="sldNum" sz="quarter" idx="12"/>
          </p:nvPr>
        </p:nvSpPr>
        <p:spPr/>
        <p:txBody>
          <a:bodyPr/>
          <a:lstStyle/>
          <a:p>
            <a:fld id="{AB3CF912-5D29-446E-B947-C95F3C2F9F27}" type="slidenum">
              <a:rPr lang="pl-PL" smtClean="0"/>
              <a:t>25</a:t>
            </a:fld>
            <a:endParaRPr lang="pl-PL"/>
          </a:p>
        </p:txBody>
      </p:sp>
    </p:spTree>
    <p:extLst>
      <p:ext uri="{BB962C8B-B14F-4D97-AF65-F5344CB8AC3E}">
        <p14:creationId xmlns:p14="http://schemas.microsoft.com/office/powerpoint/2010/main" val="35064325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02590A-7A61-4FA5-8A0A-67702CD5D0F8}"/>
              </a:ext>
            </a:extLst>
          </p:cNvPr>
          <p:cNvSpPr>
            <a:spLocks noGrp="1"/>
          </p:cNvSpPr>
          <p:nvPr>
            <p:ph type="title"/>
          </p:nvPr>
        </p:nvSpPr>
        <p:spPr>
          <a:xfrm>
            <a:off x="838201" y="380529"/>
            <a:ext cx="10515600" cy="1325563"/>
          </a:xfrm>
        </p:spPr>
        <p:txBody>
          <a:bodyPr>
            <a:normAutofit/>
          </a:bodyPr>
          <a:lstStyle/>
          <a:p>
            <a:r>
              <a:rPr lang="pl-PL" sz="2800" dirty="0">
                <a:latin typeface="+mn-lt"/>
              </a:rPr>
              <a:t>Aktywizacja społeczna (slajd 2 z 4)</a:t>
            </a:r>
          </a:p>
        </p:txBody>
      </p:sp>
      <p:sp>
        <p:nvSpPr>
          <p:cNvPr id="8" name="pole tekstowe 7">
            <a:extLst>
              <a:ext uri="{FF2B5EF4-FFF2-40B4-BE49-F238E27FC236}">
                <a16:creationId xmlns:a16="http://schemas.microsoft.com/office/drawing/2014/main" id="{65B639D5-8D61-4DE5-874B-392AF024C882}"/>
              </a:ext>
            </a:extLst>
          </p:cNvPr>
          <p:cNvSpPr txBox="1"/>
          <p:nvPr/>
        </p:nvSpPr>
        <p:spPr>
          <a:xfrm>
            <a:off x="838199" y="1320987"/>
            <a:ext cx="9634268" cy="4375557"/>
          </a:xfrm>
          <a:prstGeom prst="rect">
            <a:avLst/>
          </a:prstGeom>
          <a:noFill/>
        </p:spPr>
        <p:txBody>
          <a:bodyPr wrap="square" rtlCol="0">
            <a:spAutoFit/>
          </a:bodyPr>
          <a:lstStyle/>
          <a:p>
            <a:pPr>
              <a:lnSpc>
                <a:spcPct val="125000"/>
              </a:lnSpc>
              <a:spcAft>
                <a:spcPts val="12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Osoby z niepełnosprawnościami potrzebują bardziej różnorodnej oferty, aby mogły z niej czerpać w zależności od swoich indywidualnych preferencji i potrzeb. Miejsc spotkań i zajęć potrzebują osoby z niepełnosprawnościami narządu słuchu (potrzebę tę wskazało 21% osób z tej grupy). Osoby te wskazywały także często potrzebę dostępu do warsztatów terapii zajęciowej oraz możliwość spotkań i nawiązania kontaktów z osobami w podobnej sytuacji życiowej.</a:t>
            </a:r>
          </a:p>
          <a:p>
            <a:pPr>
              <a:lnSpc>
                <a:spcPct val="125000"/>
              </a:lnSpc>
              <a:spcAft>
                <a:spcPts val="1200"/>
              </a:spcAft>
            </a:pPr>
            <a:r>
              <a:rPr lang="pl-PL" sz="1800" dirty="0">
                <a:effectLst/>
                <a:latin typeface="Calibri" panose="020F0502020204030204" pitchFamily="34" charset="0"/>
                <a:ea typeface="Calibri" panose="020F0502020204030204" pitchFamily="34" charset="0"/>
                <a:cs typeface="Times New Roman" panose="02020603050405020304" pitchFamily="18" charset="0"/>
              </a:rPr>
              <a:t>Wszystkie elementy oferty pomocowej zaspokajają potrzebę kontaktu z innymi osobami i przygotowują osoby z niepełnosprawnościami do samodzielnego funkcjonowania w życiu codziennym i społecznym. Warszawa ma bogatą ofertę wspierającą usamodzielnienie się osób z niepełnosprawnościami. Dzięki współpracy z organizacjami pozarządowymi zwiększa się jej różnorodność. Widzą także potrzebę zwiększania różnorodności programów i miejsc, w których osoby z niepełnosprawnościami, w tym osoby w spektrum autyzmu, mogłyby uczyć się wchodzenia i podtrzymywania relacji oraz rozpoznawania emocji drugiej strony w bezpiecznej atmosferze.</a:t>
            </a:r>
          </a:p>
        </p:txBody>
      </p:sp>
      <p:sp>
        <p:nvSpPr>
          <p:cNvPr id="12" name="Schemat blokowy: łącznik 11">
            <a:extLst>
              <a:ext uri="{FF2B5EF4-FFF2-40B4-BE49-F238E27FC236}">
                <a16:creationId xmlns:a16="http://schemas.microsoft.com/office/drawing/2014/main" id="{FE5A585B-8E65-45AA-8C47-23C23D90A3FA}"/>
              </a:ext>
              <a:ext uri="{C183D7F6-B498-43B3-948B-1728B52AA6E4}">
                <adec:decorative xmlns:adec="http://schemas.microsoft.com/office/drawing/2017/decorative" xmlns="" val="1"/>
              </a:ext>
            </a:extLst>
          </p:cNvPr>
          <p:cNvSpPr/>
          <p:nvPr/>
        </p:nvSpPr>
        <p:spPr>
          <a:xfrm>
            <a:off x="10252135" y="5210330"/>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3" name="Schemat blokowy: łącznik 12">
            <a:extLst>
              <a:ext uri="{FF2B5EF4-FFF2-40B4-BE49-F238E27FC236}">
                <a16:creationId xmlns:a16="http://schemas.microsoft.com/office/drawing/2014/main" id="{8D2723A6-E428-4A03-B14C-27994D9F990A}"/>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Prostokąt 5">
            <a:extLst>
              <a:ext uri="{FF2B5EF4-FFF2-40B4-BE49-F238E27FC236}">
                <a16:creationId xmlns:a16="http://schemas.microsoft.com/office/drawing/2014/main" id="{C8E211EE-D93C-440D-BA96-1F0079859502}"/>
              </a:ext>
            </a:extLst>
          </p:cNvPr>
          <p:cNvSpPr/>
          <p:nvPr/>
        </p:nvSpPr>
        <p:spPr>
          <a:xfrm>
            <a:off x="825354" y="5668847"/>
            <a:ext cx="7268951"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a:extLst>
              <a:ext uri="{FF2B5EF4-FFF2-40B4-BE49-F238E27FC236}">
                <a16:creationId xmlns:a16="http://schemas.microsoft.com/office/drawing/2014/main" id="{EE78B4E8-81CC-42E1-9163-C743D23B6527}"/>
              </a:ext>
            </a:extLst>
          </p:cNvPr>
          <p:cNvSpPr>
            <a:spLocks noGrp="1"/>
          </p:cNvSpPr>
          <p:nvPr>
            <p:ph type="sldNum" sz="quarter" idx="12"/>
          </p:nvPr>
        </p:nvSpPr>
        <p:spPr/>
        <p:txBody>
          <a:bodyPr/>
          <a:lstStyle/>
          <a:p>
            <a:fld id="{AB3CF912-5D29-446E-B947-C95F3C2F9F27}" type="slidenum">
              <a:rPr lang="pl-PL" smtClean="0"/>
              <a:t>26</a:t>
            </a:fld>
            <a:endParaRPr lang="pl-PL"/>
          </a:p>
        </p:txBody>
      </p:sp>
    </p:spTree>
    <p:extLst>
      <p:ext uri="{BB962C8B-B14F-4D97-AF65-F5344CB8AC3E}">
        <p14:creationId xmlns:p14="http://schemas.microsoft.com/office/powerpoint/2010/main" val="27604059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a:extLst>
              <a:ext uri="{FF2B5EF4-FFF2-40B4-BE49-F238E27FC236}">
                <a16:creationId xmlns:a16="http://schemas.microsoft.com/office/drawing/2014/main" id="{72A928CC-83E6-476E-8A90-C43F92FE08FC}"/>
              </a:ext>
            </a:extLst>
          </p:cNvPr>
          <p:cNvSpPr>
            <a:spLocks noGrp="1"/>
          </p:cNvSpPr>
          <p:nvPr>
            <p:ph type="title"/>
          </p:nvPr>
        </p:nvSpPr>
        <p:spPr>
          <a:xfrm>
            <a:off x="945501" y="402445"/>
            <a:ext cx="10515600" cy="1325563"/>
          </a:xfrm>
        </p:spPr>
        <p:txBody>
          <a:bodyPr>
            <a:normAutofit/>
          </a:bodyPr>
          <a:lstStyle/>
          <a:p>
            <a:r>
              <a:rPr lang="pl-PL" sz="2800" b="0" dirty="0">
                <a:latin typeface="+mn-lt"/>
              </a:rPr>
              <a:t>Aktywizacja społeczna (slajd 3 z 4)</a:t>
            </a:r>
          </a:p>
        </p:txBody>
      </p:sp>
      <p:sp>
        <p:nvSpPr>
          <p:cNvPr id="19" name="pole tekstowe 18"/>
          <p:cNvSpPr txBox="1"/>
          <p:nvPr/>
        </p:nvSpPr>
        <p:spPr>
          <a:xfrm>
            <a:off x="927229" y="1349561"/>
            <a:ext cx="10087560" cy="646331"/>
          </a:xfrm>
          <a:prstGeom prst="rect">
            <a:avLst/>
          </a:prstGeom>
          <a:noFill/>
        </p:spPr>
        <p:txBody>
          <a:bodyPr wrap="square" rtlCol="0">
            <a:spAutoFit/>
          </a:bodyPr>
          <a:lstStyle/>
          <a:p>
            <a:r>
              <a:rPr lang="pl-PL" dirty="0"/>
              <a:t>Potrzeby osób z niepełnosprawnościami poniżej 16. roku życia w zakresie wsparcia i opieki środowiskowej </a:t>
            </a:r>
            <a:r>
              <a:rPr lang="pl-PL" altLang="pl-PL" dirty="0" bmk="_Toc520213988">
                <a:ea typeface="Lucida Sans Unicode" panose="020B0602030504020204" pitchFamily="34" charset="0"/>
                <a:cs typeface="Calibri" panose="020F0502020204030204" pitchFamily="34" charset="0"/>
              </a:rPr>
              <a:t> (w %)</a:t>
            </a:r>
            <a:endParaRPr lang="pl-PL" dirty="0"/>
          </a:p>
        </p:txBody>
      </p:sp>
      <p:graphicFrame>
        <p:nvGraphicFramePr>
          <p:cNvPr id="22" name="Wykres 21" descr="Wykres przedstawia potrzeby osób z niepełnosprawnością poniżej 16 roku życia w zakresie wsparcia i opieki środowiskowej. Dane w procentach.&#10;Miejsca spotkań i zajęcia służące zagospodarowaniu wolnego czasu : wynik - 27,&#10;Dzienne ośrodki z zapewnioną odpowiednią opieką i aktywizacją : wynik - 26,&#10;Całodobowe, czasowe ośrodki z zapewnioną odpowiednią opieką : wynik - 17."/>
          <p:cNvGraphicFramePr/>
          <p:nvPr>
            <p:extLst>
              <p:ext uri="{D42A27DB-BD31-4B8C-83A1-F6EECF244321}">
                <p14:modId xmlns:p14="http://schemas.microsoft.com/office/powerpoint/2010/main" val="2084860105"/>
              </p:ext>
            </p:extLst>
          </p:nvPr>
        </p:nvGraphicFramePr>
        <p:xfrm>
          <a:off x="983827" y="1964910"/>
          <a:ext cx="6383131" cy="3375108"/>
        </p:xfrm>
        <a:graphic>
          <a:graphicData uri="http://schemas.openxmlformats.org/drawingml/2006/chart">
            <c:chart xmlns:c="http://schemas.openxmlformats.org/drawingml/2006/chart" xmlns:r="http://schemas.openxmlformats.org/officeDocument/2006/relationships" r:id="rId2"/>
          </a:graphicData>
        </a:graphic>
      </p:graphicFrame>
      <p:sp>
        <p:nvSpPr>
          <p:cNvPr id="23" name="Rectangle 6"/>
          <p:cNvSpPr>
            <a:spLocks noChangeArrowheads="1"/>
          </p:cNvSpPr>
          <p:nvPr/>
        </p:nvSpPr>
        <p:spPr bwMode="auto">
          <a:xfrm>
            <a:off x="900000" y="5315107"/>
            <a:ext cx="49515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0" dirty="0">
                <a:ln>
                  <a:noFill/>
                </a:ln>
                <a:effectLst/>
                <a:latin typeface="Calibri" panose="020F0502020204030204" pitchFamily="34" charset="0"/>
                <a:ea typeface="Lucida Sans Unicode" panose="020B0602030504020204" pitchFamily="34" charset="0"/>
                <a:cs typeface="Tahoma" panose="020B0604030504040204" pitchFamily="34" charset="0"/>
              </a:rPr>
              <a:t>Próba: osoby z niepełnosprawnościami poniżej 16. roku życia (n = 122).</a:t>
            </a:r>
            <a:endParaRPr kumimoji="0" lang="pl-PL" altLang="pl-PL" sz="1800" b="0" i="0" u="none" strike="noStrike" cap="none" normalizeH="0" baseline="0" dirty="0">
              <a:ln>
                <a:noFill/>
              </a:ln>
              <a:effectLst/>
              <a:latin typeface="Arial" panose="020B0604020202020204" pitchFamily="34" charset="0"/>
            </a:endParaRPr>
          </a:p>
        </p:txBody>
      </p:sp>
      <p:sp>
        <p:nvSpPr>
          <p:cNvPr id="28" name="Prostokąt 27"/>
          <p:cNvSpPr/>
          <p:nvPr/>
        </p:nvSpPr>
        <p:spPr>
          <a:xfrm>
            <a:off x="915711" y="5562528"/>
            <a:ext cx="7318554"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p:cNvSpPr>
            <a:spLocks noGrp="1"/>
          </p:cNvSpPr>
          <p:nvPr>
            <p:ph type="sldNum" sz="quarter" idx="12"/>
          </p:nvPr>
        </p:nvSpPr>
        <p:spPr>
          <a:xfrm>
            <a:off x="9134958" y="6217009"/>
            <a:ext cx="2743200" cy="365125"/>
          </a:xfrm>
        </p:spPr>
        <p:txBody>
          <a:bodyPr/>
          <a:lstStyle/>
          <a:p>
            <a:fld id="{39550CA9-9353-41D9-8D19-9FC2E00B82E7}" type="slidenum">
              <a:rPr lang="pl-PL" smtClean="0"/>
              <a:pPr/>
              <a:t>27</a:t>
            </a:fld>
            <a:endParaRPr lang="pl-PL"/>
          </a:p>
        </p:txBody>
      </p:sp>
    </p:spTree>
    <p:extLst>
      <p:ext uri="{BB962C8B-B14F-4D97-AF65-F5344CB8AC3E}">
        <p14:creationId xmlns:p14="http://schemas.microsoft.com/office/powerpoint/2010/main" val="121987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a:extLst>
              <a:ext uri="{FF2B5EF4-FFF2-40B4-BE49-F238E27FC236}">
                <a16:creationId xmlns:a16="http://schemas.microsoft.com/office/drawing/2014/main" id="{9D1A2D40-5994-4D00-A942-EA6C750E01A4}"/>
              </a:ext>
            </a:extLst>
          </p:cNvPr>
          <p:cNvSpPr>
            <a:spLocks noGrp="1"/>
          </p:cNvSpPr>
          <p:nvPr>
            <p:ph type="title"/>
          </p:nvPr>
        </p:nvSpPr>
        <p:spPr>
          <a:xfrm>
            <a:off x="838200" y="365125"/>
            <a:ext cx="10515600" cy="1325563"/>
          </a:xfrm>
        </p:spPr>
        <p:txBody>
          <a:bodyPr>
            <a:normAutofit/>
          </a:bodyPr>
          <a:lstStyle/>
          <a:p>
            <a:r>
              <a:rPr lang="pl-PL" sz="2800" b="0" dirty="0">
                <a:latin typeface="+mn-lt"/>
              </a:rPr>
              <a:t>Aktywizacja społeczna (slajd 4 z 4)</a:t>
            </a:r>
          </a:p>
        </p:txBody>
      </p:sp>
      <p:sp>
        <p:nvSpPr>
          <p:cNvPr id="6" name="pole tekstowe 5">
            <a:extLst>
              <a:ext uri="{FF2B5EF4-FFF2-40B4-BE49-F238E27FC236}">
                <a16:creationId xmlns:a16="http://schemas.microsoft.com/office/drawing/2014/main" id="{1F4CB419-9737-45D8-B25C-B1B7AD1622EA}"/>
              </a:ext>
            </a:extLst>
          </p:cNvPr>
          <p:cNvSpPr txBox="1"/>
          <p:nvPr/>
        </p:nvSpPr>
        <p:spPr>
          <a:xfrm>
            <a:off x="838200" y="1379205"/>
            <a:ext cx="10235114" cy="2644314"/>
          </a:xfrm>
          <a:prstGeom prst="rect">
            <a:avLst/>
          </a:prstGeom>
          <a:noFill/>
        </p:spPr>
        <p:txBody>
          <a:bodyPr wrap="square" rtlCol="0">
            <a:spAutoFit/>
          </a:bodyPr>
          <a:lstStyle/>
          <a:p>
            <a:pPr>
              <a:lnSpc>
                <a:spcPct val="125000"/>
              </a:lnSpc>
              <a:spcAft>
                <a:spcPts val="1200"/>
              </a:spcAft>
            </a:pPr>
            <a:r>
              <a:rPr lang="pl-PL" dirty="0">
                <a:latin typeface="Calibri" panose="020F0502020204030204" pitchFamily="34" charset="0"/>
                <a:cs typeface="Times New Roman" panose="02020603050405020304" pitchFamily="18" charset="0"/>
              </a:rPr>
              <a:t>Potrzeby wskazywane przez osoby z niepełnosprawnościami do lat 16 dotyczą najczęściej działań zapewniających kontakty społeczne, aktywizację i zagospodarowanie czasu, opiekę w ciągu dnia. Dzieci są objęte wszechstronnymi działaniami w systemie edukacji, w tym w przedszkolach, szkołach oraz poradniach psychologiczno-pedagogicznych. </a:t>
            </a:r>
          </a:p>
          <a:p>
            <a:pPr>
              <a:lnSpc>
                <a:spcPct val="125000"/>
              </a:lnSpc>
              <a:spcAft>
                <a:spcPts val="1200"/>
              </a:spcAft>
            </a:pPr>
            <a:r>
              <a:rPr lang="pl-PL" dirty="0">
                <a:latin typeface="Calibri" panose="020F0502020204030204" pitchFamily="34" charset="0"/>
                <a:cs typeface="Times New Roman" panose="02020603050405020304" pitchFamily="18" charset="0"/>
              </a:rPr>
              <a:t>Zdaniem realizatorów Programu system wczesnego wspomagania rozwoju dziecka jest jednym z sukcesów poprzedniego Programu wsparcia na rzecz osób z niepełnosprawnościami. Są to kompleksowe działania na rzecz wspomagania rozwoju dzieci. </a:t>
            </a:r>
          </a:p>
        </p:txBody>
      </p:sp>
      <p:sp>
        <p:nvSpPr>
          <p:cNvPr id="4" name="Schemat blokowy: łącznik 3">
            <a:extLst>
              <a:ext uri="{FF2B5EF4-FFF2-40B4-BE49-F238E27FC236}">
                <a16:creationId xmlns:a16="http://schemas.microsoft.com/office/drawing/2014/main" id="{79A4520B-4865-478E-9AEE-7B5A43B74922}"/>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 name="Schemat blokowy: łącznik 4">
            <a:extLst>
              <a:ext uri="{FF2B5EF4-FFF2-40B4-BE49-F238E27FC236}">
                <a16:creationId xmlns:a16="http://schemas.microsoft.com/office/drawing/2014/main" id="{7B48FC03-7C24-40AF-8FB7-619E0AB56F7B}"/>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 name="Prostokąt 6">
            <a:extLst>
              <a:ext uri="{FF2B5EF4-FFF2-40B4-BE49-F238E27FC236}">
                <a16:creationId xmlns:a16="http://schemas.microsoft.com/office/drawing/2014/main" id="{02496294-9BEC-4501-98B3-68597ABB01E3}"/>
              </a:ext>
            </a:extLst>
          </p:cNvPr>
          <p:cNvSpPr/>
          <p:nvPr/>
        </p:nvSpPr>
        <p:spPr>
          <a:xfrm>
            <a:off x="838199" y="5309278"/>
            <a:ext cx="8674359" cy="646331"/>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p>
          <a:p>
            <a:r>
              <a:rPr lang="pl-PL" sz="1200" dirty="0">
                <a:latin typeface="Calibri" panose="020F0502020204030204" pitchFamily="34" charset="0"/>
                <a:cs typeface="Tahoma" panose="020B0604030504040204" pitchFamily="34" charset="0"/>
              </a:rPr>
              <a:t>	Ewaluacja Programu 2010-2020: Ewaluacja końcowa Warszawskiego Programu Działań na Rzecz Osób Niepełnosprawnych 	na lata 2010-2020, EU-CONSULT sp. z o.o., „</a:t>
            </a:r>
            <a:r>
              <a:rPr lang="pl-PL" sz="1200" dirty="0" err="1">
                <a:latin typeface="Calibri" panose="020F0502020204030204" pitchFamily="34" charset="0"/>
                <a:cs typeface="Tahoma" panose="020B0604030504040204" pitchFamily="34" charset="0"/>
              </a:rPr>
              <a:t>Utila</a:t>
            </a:r>
            <a:r>
              <a:rPr lang="pl-PL" sz="1200" dirty="0">
                <a:latin typeface="Calibri" panose="020F0502020204030204" pitchFamily="34" charset="0"/>
                <a:cs typeface="Tahoma" panose="020B0604030504040204" pitchFamily="34" charset="0"/>
              </a:rPr>
              <a:t>” sp. z o.o., 2021</a:t>
            </a:r>
          </a:p>
        </p:txBody>
      </p:sp>
      <p:sp>
        <p:nvSpPr>
          <p:cNvPr id="2" name="Symbol zastępczy numeru slajdu 1">
            <a:extLst>
              <a:ext uri="{FF2B5EF4-FFF2-40B4-BE49-F238E27FC236}">
                <a16:creationId xmlns:a16="http://schemas.microsoft.com/office/drawing/2014/main" id="{A8AC5B0E-0716-4448-98BF-3134311323DE}"/>
              </a:ext>
            </a:extLst>
          </p:cNvPr>
          <p:cNvSpPr>
            <a:spLocks noGrp="1"/>
          </p:cNvSpPr>
          <p:nvPr>
            <p:ph type="sldNum" sz="quarter" idx="12"/>
          </p:nvPr>
        </p:nvSpPr>
        <p:spPr/>
        <p:txBody>
          <a:bodyPr/>
          <a:lstStyle/>
          <a:p>
            <a:fld id="{AB3CF912-5D29-446E-B947-C95F3C2F9F27}" type="slidenum">
              <a:rPr lang="pl-PL" smtClean="0"/>
              <a:t>28</a:t>
            </a:fld>
            <a:endParaRPr lang="pl-PL"/>
          </a:p>
        </p:txBody>
      </p:sp>
    </p:spTree>
    <p:extLst>
      <p:ext uri="{BB962C8B-B14F-4D97-AF65-F5344CB8AC3E}">
        <p14:creationId xmlns:p14="http://schemas.microsoft.com/office/powerpoint/2010/main" val="2053218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Obraz 13">
            <a:extLst>
              <a:ext uri="{FF2B5EF4-FFF2-40B4-BE49-F238E27FC236}">
                <a16:creationId xmlns:a16="http://schemas.microsoft.com/office/drawing/2014/main" id="{7F022409-3633-40F3-BB63-6C311AED53A4}"/>
              </a:ext>
              <a:ext uri="{C183D7F6-B498-43B3-948B-1728B52AA6E4}">
                <adec:decorative xmlns:adec="http://schemas.microsoft.com/office/drawing/2017/decorative" xmlns="" val="1"/>
              </a:ext>
            </a:extLst>
          </p:cNvPr>
          <p:cNvPicPr>
            <a:picLocks noChangeAspect="1"/>
          </p:cNvPicPr>
          <p:nvPr/>
        </p:nvPicPr>
        <p:blipFill rotWithShape="1">
          <a:blip r:embed="rId2"/>
          <a:srcRect l="40297" t="9417" b="9866"/>
          <a:stretch/>
        </p:blipFill>
        <p:spPr>
          <a:xfrm flipH="1">
            <a:off x="8826696" y="0"/>
            <a:ext cx="3360556" cy="6858000"/>
          </a:xfrm>
          <a:prstGeom prst="rect">
            <a:avLst/>
          </a:prstGeom>
        </p:spPr>
      </p:pic>
      <p:sp>
        <p:nvSpPr>
          <p:cNvPr id="7" name="Tytuł 1">
            <a:extLst>
              <a:ext uri="{FF2B5EF4-FFF2-40B4-BE49-F238E27FC236}">
                <a16:creationId xmlns:a16="http://schemas.microsoft.com/office/drawing/2014/main" id="{56C52F27-EFF5-4798-91FF-64E3EA389ED7}"/>
              </a:ext>
            </a:extLst>
          </p:cNvPr>
          <p:cNvSpPr>
            <a:spLocks noGrp="1"/>
          </p:cNvSpPr>
          <p:nvPr>
            <p:ph type="title"/>
          </p:nvPr>
        </p:nvSpPr>
        <p:spPr>
          <a:xfrm>
            <a:off x="7886545" y="5406780"/>
            <a:ext cx="1880302" cy="1325563"/>
          </a:xfrm>
        </p:spPr>
        <p:txBody>
          <a:bodyPr/>
          <a:lstStyle/>
          <a:p>
            <a:r>
              <a:rPr lang="pl-PL" dirty="0">
                <a:solidFill>
                  <a:schemeClr val="bg1"/>
                </a:solidFill>
              </a:rPr>
              <a:t>cytat</a:t>
            </a:r>
          </a:p>
        </p:txBody>
      </p:sp>
      <p:sp>
        <p:nvSpPr>
          <p:cNvPr id="11" name="Prostokąt 10">
            <a:extLst>
              <a:ext uri="{FF2B5EF4-FFF2-40B4-BE49-F238E27FC236}">
                <a16:creationId xmlns:a16="http://schemas.microsoft.com/office/drawing/2014/main" id="{8FFA1250-B3B7-4090-B615-97BD2E1BE892}"/>
              </a:ext>
            </a:extLst>
          </p:cNvPr>
          <p:cNvSpPr/>
          <p:nvPr/>
        </p:nvSpPr>
        <p:spPr>
          <a:xfrm>
            <a:off x="1741129" y="1935441"/>
            <a:ext cx="6586794" cy="2089406"/>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nSpc>
                <a:spcPct val="125000"/>
              </a:lnSpc>
            </a:pPr>
            <a:r>
              <a:rPr lang="pl-PL" sz="2000" dirty="0">
                <a:solidFill>
                  <a:schemeClr val="tx1"/>
                </a:solidFill>
                <a:latin typeface="Calibri" panose="020F0502020204030204" pitchFamily="34" charset="0"/>
                <a:cs typeface="Calibri" panose="020F0502020204030204" pitchFamily="34" charset="0"/>
              </a:rPr>
              <a:t>To jest młody mężczyzna (…). On musi gdzieś wyjść, gdzieś się ruszyć, gdzieś tę energię wyładować. Nie może siedzieć w</a:t>
            </a:r>
            <a:r>
              <a:rPr lang="pl-PL" dirty="0"/>
              <a:t> </a:t>
            </a:r>
            <a:r>
              <a:rPr lang="pl-PL" sz="2000" dirty="0">
                <a:solidFill>
                  <a:schemeClr val="tx1"/>
                </a:solidFill>
                <a:latin typeface="Calibri" panose="020F0502020204030204" pitchFamily="34" charset="0"/>
                <a:cs typeface="Calibri" panose="020F0502020204030204" pitchFamily="34" charset="0"/>
              </a:rPr>
              <a:t>domu z dwójką emerytów. Więc to jest dramatyczna sytuacja, jeśli nie ma takich możliwości. [Gr 1, K, 65 lat]</a:t>
            </a:r>
          </a:p>
        </p:txBody>
      </p:sp>
      <p:grpSp>
        <p:nvGrpSpPr>
          <p:cNvPr id="15" name="Grupa 14">
            <a:extLst>
              <a:ext uri="{FF2B5EF4-FFF2-40B4-BE49-F238E27FC236}">
                <a16:creationId xmlns:a16="http://schemas.microsoft.com/office/drawing/2014/main" id="{0C6EE772-3AB2-4FBE-A6FB-DF9B0F04DE76}"/>
              </a:ext>
              <a:ext uri="{C183D7F6-B498-43B3-948B-1728B52AA6E4}">
                <adec:decorative xmlns:adec="http://schemas.microsoft.com/office/drawing/2017/decorative" xmlns="" val="1"/>
              </a:ext>
            </a:extLst>
          </p:cNvPr>
          <p:cNvGrpSpPr/>
          <p:nvPr/>
        </p:nvGrpSpPr>
        <p:grpSpPr>
          <a:xfrm>
            <a:off x="1338251" y="2333215"/>
            <a:ext cx="352640" cy="359296"/>
            <a:chOff x="6625083" y="2133600"/>
            <a:chExt cx="450850" cy="431800"/>
          </a:xfrm>
        </p:grpSpPr>
        <p:sp>
          <p:nvSpPr>
            <p:cNvPr id="16" name="Freeform 13">
              <a:extLst>
                <a:ext uri="{FF2B5EF4-FFF2-40B4-BE49-F238E27FC236}">
                  <a16:creationId xmlns:a16="http://schemas.microsoft.com/office/drawing/2014/main" id="{36076107-8B20-45E3-8E06-561056DD29F8}"/>
                </a:ext>
                <a:ext uri="{C183D7F6-B498-43B3-948B-1728B52AA6E4}">
                  <adec:decorative xmlns:adec="http://schemas.microsoft.com/office/drawing/2017/decorative" xmlns="" val="1"/>
                </a:ext>
              </a:extLst>
            </p:cNvPr>
            <p:cNvSpPr>
              <a:spLocks/>
            </p:cNvSpPr>
            <p:nvPr/>
          </p:nvSpPr>
          <p:spPr bwMode="auto">
            <a:xfrm>
              <a:off x="6882258" y="2133600"/>
              <a:ext cx="193675" cy="431800"/>
            </a:xfrm>
            <a:custGeom>
              <a:avLst/>
              <a:gdLst>
                <a:gd name="T0" fmla="*/ 0 w 366"/>
                <a:gd name="T1" fmla="*/ 0 h 816"/>
                <a:gd name="T2" fmla="*/ 366 w 366"/>
                <a:gd name="T3" fmla="*/ 0 h 816"/>
                <a:gd name="T4" fmla="*/ 366 w 366"/>
                <a:gd name="T5" fmla="*/ 201 h 816"/>
                <a:gd name="T6" fmla="*/ 366 w 366"/>
                <a:gd name="T7" fmla="*/ 201 h 816"/>
                <a:gd name="T8" fmla="*/ 365 w 366"/>
                <a:gd name="T9" fmla="*/ 248 h 816"/>
                <a:gd name="T10" fmla="*/ 363 w 366"/>
                <a:gd name="T11" fmla="*/ 294 h 816"/>
                <a:gd name="T12" fmla="*/ 359 w 366"/>
                <a:gd name="T13" fmla="*/ 338 h 816"/>
                <a:gd name="T14" fmla="*/ 354 w 366"/>
                <a:gd name="T15" fmla="*/ 379 h 816"/>
                <a:gd name="T16" fmla="*/ 347 w 366"/>
                <a:gd name="T17" fmla="*/ 421 h 816"/>
                <a:gd name="T18" fmla="*/ 339 w 366"/>
                <a:gd name="T19" fmla="*/ 459 h 816"/>
                <a:gd name="T20" fmla="*/ 329 w 366"/>
                <a:gd name="T21" fmla="*/ 496 h 816"/>
                <a:gd name="T22" fmla="*/ 319 w 366"/>
                <a:gd name="T23" fmla="*/ 533 h 816"/>
                <a:gd name="T24" fmla="*/ 319 w 366"/>
                <a:gd name="T25" fmla="*/ 533 h 816"/>
                <a:gd name="T26" fmla="*/ 306 w 366"/>
                <a:gd name="T27" fmla="*/ 567 h 816"/>
                <a:gd name="T28" fmla="*/ 291 w 366"/>
                <a:gd name="T29" fmla="*/ 602 h 816"/>
                <a:gd name="T30" fmla="*/ 275 w 366"/>
                <a:gd name="T31" fmla="*/ 637 h 816"/>
                <a:gd name="T32" fmla="*/ 255 w 366"/>
                <a:gd name="T33" fmla="*/ 673 h 816"/>
                <a:gd name="T34" fmla="*/ 233 w 366"/>
                <a:gd name="T35" fmla="*/ 708 h 816"/>
                <a:gd name="T36" fmla="*/ 211 w 366"/>
                <a:gd name="T37" fmla="*/ 744 h 816"/>
                <a:gd name="T38" fmla="*/ 186 w 366"/>
                <a:gd name="T39" fmla="*/ 781 h 816"/>
                <a:gd name="T40" fmla="*/ 158 w 366"/>
                <a:gd name="T41" fmla="*/ 816 h 816"/>
                <a:gd name="T42" fmla="*/ 18 w 366"/>
                <a:gd name="T43" fmla="*/ 705 h 816"/>
                <a:gd name="T44" fmla="*/ 18 w 366"/>
                <a:gd name="T45" fmla="*/ 705 h 816"/>
                <a:gd name="T46" fmla="*/ 43 w 366"/>
                <a:gd name="T47" fmla="*/ 667 h 816"/>
                <a:gd name="T48" fmla="*/ 64 w 366"/>
                <a:gd name="T49" fmla="*/ 632 h 816"/>
                <a:gd name="T50" fmla="*/ 83 w 366"/>
                <a:gd name="T51" fmla="*/ 598 h 816"/>
                <a:gd name="T52" fmla="*/ 96 w 366"/>
                <a:gd name="T53" fmla="*/ 568 h 816"/>
                <a:gd name="T54" fmla="*/ 96 w 366"/>
                <a:gd name="T55" fmla="*/ 568 h 816"/>
                <a:gd name="T56" fmla="*/ 110 w 366"/>
                <a:gd name="T57" fmla="*/ 537 h 816"/>
                <a:gd name="T58" fmla="*/ 121 w 366"/>
                <a:gd name="T59" fmla="*/ 502 h 816"/>
                <a:gd name="T60" fmla="*/ 135 w 366"/>
                <a:gd name="T61" fmla="*/ 462 h 816"/>
                <a:gd name="T62" fmla="*/ 146 w 366"/>
                <a:gd name="T63" fmla="*/ 416 h 816"/>
                <a:gd name="T64" fmla="*/ 0 w 366"/>
                <a:gd name="T65" fmla="*/ 416 h 816"/>
                <a:gd name="T66" fmla="*/ 0 w 366"/>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6" h="816">
                  <a:moveTo>
                    <a:pt x="0" y="0"/>
                  </a:moveTo>
                  <a:lnTo>
                    <a:pt x="366" y="0"/>
                  </a:lnTo>
                  <a:lnTo>
                    <a:pt x="366" y="201"/>
                  </a:lnTo>
                  <a:lnTo>
                    <a:pt x="366" y="201"/>
                  </a:lnTo>
                  <a:lnTo>
                    <a:pt x="365" y="248"/>
                  </a:lnTo>
                  <a:lnTo>
                    <a:pt x="363" y="294"/>
                  </a:lnTo>
                  <a:lnTo>
                    <a:pt x="359" y="338"/>
                  </a:lnTo>
                  <a:lnTo>
                    <a:pt x="354" y="379"/>
                  </a:lnTo>
                  <a:lnTo>
                    <a:pt x="347" y="421"/>
                  </a:lnTo>
                  <a:lnTo>
                    <a:pt x="339" y="459"/>
                  </a:lnTo>
                  <a:lnTo>
                    <a:pt x="329" y="496"/>
                  </a:lnTo>
                  <a:lnTo>
                    <a:pt x="319" y="533"/>
                  </a:lnTo>
                  <a:lnTo>
                    <a:pt x="319" y="533"/>
                  </a:lnTo>
                  <a:lnTo>
                    <a:pt x="306" y="567"/>
                  </a:lnTo>
                  <a:lnTo>
                    <a:pt x="291" y="602"/>
                  </a:lnTo>
                  <a:lnTo>
                    <a:pt x="275" y="637"/>
                  </a:lnTo>
                  <a:lnTo>
                    <a:pt x="255" y="673"/>
                  </a:lnTo>
                  <a:lnTo>
                    <a:pt x="233" y="708"/>
                  </a:lnTo>
                  <a:lnTo>
                    <a:pt x="211" y="744"/>
                  </a:lnTo>
                  <a:lnTo>
                    <a:pt x="186" y="781"/>
                  </a:lnTo>
                  <a:lnTo>
                    <a:pt x="158" y="816"/>
                  </a:lnTo>
                  <a:lnTo>
                    <a:pt x="18" y="705"/>
                  </a:lnTo>
                  <a:lnTo>
                    <a:pt x="18" y="705"/>
                  </a:lnTo>
                  <a:lnTo>
                    <a:pt x="43" y="667"/>
                  </a:lnTo>
                  <a:lnTo>
                    <a:pt x="64" y="632"/>
                  </a:lnTo>
                  <a:lnTo>
                    <a:pt x="83" y="598"/>
                  </a:lnTo>
                  <a:lnTo>
                    <a:pt x="96" y="568"/>
                  </a:lnTo>
                  <a:lnTo>
                    <a:pt x="96" y="568"/>
                  </a:lnTo>
                  <a:lnTo>
                    <a:pt x="110" y="537"/>
                  </a:lnTo>
                  <a:lnTo>
                    <a:pt x="121" y="502"/>
                  </a:lnTo>
                  <a:lnTo>
                    <a:pt x="135" y="462"/>
                  </a:lnTo>
                  <a:lnTo>
                    <a:pt x="146" y="416"/>
                  </a:lnTo>
                  <a:lnTo>
                    <a:pt x="0" y="416"/>
                  </a:lnTo>
                  <a:lnTo>
                    <a:pt x="0" y="0"/>
                  </a:lnTo>
                  <a:close/>
                </a:path>
              </a:pathLst>
            </a:custGeom>
            <a:noFill/>
            <a:ln w="3175">
              <a:solidFill>
                <a:schemeClr val="tx1">
                  <a:lumMod val="65000"/>
                  <a:lumOff val="3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sp>
          <p:nvSpPr>
            <p:cNvPr id="17" name="Freeform 14">
              <a:extLst>
                <a:ext uri="{FF2B5EF4-FFF2-40B4-BE49-F238E27FC236}">
                  <a16:creationId xmlns:a16="http://schemas.microsoft.com/office/drawing/2014/main" id="{41D6A5AB-D118-4677-86AD-E20B5CFB2995}"/>
                </a:ext>
                <a:ext uri="{C183D7F6-B498-43B3-948B-1728B52AA6E4}">
                  <adec:decorative xmlns:adec="http://schemas.microsoft.com/office/drawing/2017/decorative" xmlns="" val="1"/>
                </a:ext>
              </a:extLst>
            </p:cNvPr>
            <p:cNvSpPr>
              <a:spLocks/>
            </p:cNvSpPr>
            <p:nvPr/>
          </p:nvSpPr>
          <p:spPr bwMode="auto">
            <a:xfrm>
              <a:off x="6625083" y="2133600"/>
              <a:ext cx="193675" cy="431800"/>
            </a:xfrm>
            <a:custGeom>
              <a:avLst/>
              <a:gdLst>
                <a:gd name="T0" fmla="*/ 0 w 367"/>
                <a:gd name="T1" fmla="*/ 0 h 816"/>
                <a:gd name="T2" fmla="*/ 367 w 367"/>
                <a:gd name="T3" fmla="*/ 0 h 816"/>
                <a:gd name="T4" fmla="*/ 367 w 367"/>
                <a:gd name="T5" fmla="*/ 201 h 816"/>
                <a:gd name="T6" fmla="*/ 367 w 367"/>
                <a:gd name="T7" fmla="*/ 201 h 816"/>
                <a:gd name="T8" fmla="*/ 366 w 367"/>
                <a:gd name="T9" fmla="*/ 248 h 816"/>
                <a:gd name="T10" fmla="*/ 364 w 367"/>
                <a:gd name="T11" fmla="*/ 294 h 816"/>
                <a:gd name="T12" fmla="*/ 360 w 367"/>
                <a:gd name="T13" fmla="*/ 338 h 816"/>
                <a:gd name="T14" fmla="*/ 355 w 367"/>
                <a:gd name="T15" fmla="*/ 379 h 816"/>
                <a:gd name="T16" fmla="*/ 348 w 367"/>
                <a:gd name="T17" fmla="*/ 421 h 816"/>
                <a:gd name="T18" fmla="*/ 341 w 367"/>
                <a:gd name="T19" fmla="*/ 459 h 816"/>
                <a:gd name="T20" fmla="*/ 330 w 367"/>
                <a:gd name="T21" fmla="*/ 496 h 816"/>
                <a:gd name="T22" fmla="*/ 320 w 367"/>
                <a:gd name="T23" fmla="*/ 533 h 816"/>
                <a:gd name="T24" fmla="*/ 320 w 367"/>
                <a:gd name="T25" fmla="*/ 533 h 816"/>
                <a:gd name="T26" fmla="*/ 307 w 367"/>
                <a:gd name="T27" fmla="*/ 567 h 816"/>
                <a:gd name="T28" fmla="*/ 292 w 367"/>
                <a:gd name="T29" fmla="*/ 602 h 816"/>
                <a:gd name="T30" fmla="*/ 276 w 367"/>
                <a:gd name="T31" fmla="*/ 637 h 816"/>
                <a:gd name="T32" fmla="*/ 256 w 367"/>
                <a:gd name="T33" fmla="*/ 673 h 816"/>
                <a:gd name="T34" fmla="*/ 234 w 367"/>
                <a:gd name="T35" fmla="*/ 708 h 816"/>
                <a:gd name="T36" fmla="*/ 212 w 367"/>
                <a:gd name="T37" fmla="*/ 744 h 816"/>
                <a:gd name="T38" fmla="*/ 187 w 367"/>
                <a:gd name="T39" fmla="*/ 781 h 816"/>
                <a:gd name="T40" fmla="*/ 161 w 367"/>
                <a:gd name="T41" fmla="*/ 816 h 816"/>
                <a:gd name="T42" fmla="*/ 18 w 367"/>
                <a:gd name="T43" fmla="*/ 705 h 816"/>
                <a:gd name="T44" fmla="*/ 18 w 367"/>
                <a:gd name="T45" fmla="*/ 705 h 816"/>
                <a:gd name="T46" fmla="*/ 43 w 367"/>
                <a:gd name="T47" fmla="*/ 667 h 816"/>
                <a:gd name="T48" fmla="*/ 63 w 367"/>
                <a:gd name="T49" fmla="*/ 632 h 816"/>
                <a:gd name="T50" fmla="*/ 83 w 367"/>
                <a:gd name="T51" fmla="*/ 598 h 816"/>
                <a:gd name="T52" fmla="*/ 97 w 367"/>
                <a:gd name="T53" fmla="*/ 568 h 816"/>
                <a:gd name="T54" fmla="*/ 97 w 367"/>
                <a:gd name="T55" fmla="*/ 568 h 816"/>
                <a:gd name="T56" fmla="*/ 109 w 367"/>
                <a:gd name="T57" fmla="*/ 537 h 816"/>
                <a:gd name="T58" fmla="*/ 122 w 367"/>
                <a:gd name="T59" fmla="*/ 502 h 816"/>
                <a:gd name="T60" fmla="*/ 134 w 367"/>
                <a:gd name="T61" fmla="*/ 462 h 816"/>
                <a:gd name="T62" fmla="*/ 147 w 367"/>
                <a:gd name="T63" fmla="*/ 416 h 816"/>
                <a:gd name="T64" fmla="*/ 0 w 367"/>
                <a:gd name="T65" fmla="*/ 416 h 816"/>
                <a:gd name="T66" fmla="*/ 0 w 367"/>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7" h="816">
                  <a:moveTo>
                    <a:pt x="0" y="0"/>
                  </a:moveTo>
                  <a:lnTo>
                    <a:pt x="367" y="0"/>
                  </a:lnTo>
                  <a:lnTo>
                    <a:pt x="367" y="201"/>
                  </a:lnTo>
                  <a:lnTo>
                    <a:pt x="367" y="201"/>
                  </a:lnTo>
                  <a:lnTo>
                    <a:pt x="366" y="248"/>
                  </a:lnTo>
                  <a:lnTo>
                    <a:pt x="364" y="294"/>
                  </a:lnTo>
                  <a:lnTo>
                    <a:pt x="360" y="338"/>
                  </a:lnTo>
                  <a:lnTo>
                    <a:pt x="355" y="379"/>
                  </a:lnTo>
                  <a:lnTo>
                    <a:pt x="348" y="421"/>
                  </a:lnTo>
                  <a:lnTo>
                    <a:pt x="341" y="459"/>
                  </a:lnTo>
                  <a:lnTo>
                    <a:pt x="330" y="496"/>
                  </a:lnTo>
                  <a:lnTo>
                    <a:pt x="320" y="533"/>
                  </a:lnTo>
                  <a:lnTo>
                    <a:pt x="320" y="533"/>
                  </a:lnTo>
                  <a:lnTo>
                    <a:pt x="307" y="567"/>
                  </a:lnTo>
                  <a:lnTo>
                    <a:pt x="292" y="602"/>
                  </a:lnTo>
                  <a:lnTo>
                    <a:pt x="276" y="637"/>
                  </a:lnTo>
                  <a:lnTo>
                    <a:pt x="256" y="673"/>
                  </a:lnTo>
                  <a:lnTo>
                    <a:pt x="234" y="708"/>
                  </a:lnTo>
                  <a:lnTo>
                    <a:pt x="212" y="744"/>
                  </a:lnTo>
                  <a:lnTo>
                    <a:pt x="187" y="781"/>
                  </a:lnTo>
                  <a:lnTo>
                    <a:pt x="161" y="816"/>
                  </a:lnTo>
                  <a:lnTo>
                    <a:pt x="18" y="705"/>
                  </a:lnTo>
                  <a:lnTo>
                    <a:pt x="18" y="705"/>
                  </a:lnTo>
                  <a:lnTo>
                    <a:pt x="43" y="667"/>
                  </a:lnTo>
                  <a:lnTo>
                    <a:pt x="63" y="632"/>
                  </a:lnTo>
                  <a:lnTo>
                    <a:pt x="83" y="598"/>
                  </a:lnTo>
                  <a:lnTo>
                    <a:pt x="97" y="568"/>
                  </a:lnTo>
                  <a:lnTo>
                    <a:pt x="97" y="568"/>
                  </a:lnTo>
                  <a:lnTo>
                    <a:pt x="109" y="537"/>
                  </a:lnTo>
                  <a:lnTo>
                    <a:pt x="122" y="502"/>
                  </a:lnTo>
                  <a:lnTo>
                    <a:pt x="134" y="462"/>
                  </a:lnTo>
                  <a:lnTo>
                    <a:pt x="147" y="416"/>
                  </a:lnTo>
                  <a:lnTo>
                    <a:pt x="0" y="416"/>
                  </a:lnTo>
                  <a:lnTo>
                    <a:pt x="0" y="0"/>
                  </a:lnTo>
                  <a:close/>
                </a:path>
              </a:pathLst>
            </a:custGeom>
            <a:noFill/>
            <a:ln w="3175">
              <a:solidFill>
                <a:schemeClr val="tx1">
                  <a:lumMod val="75000"/>
                  <a:lumOff val="2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grpSp>
      <p:sp>
        <p:nvSpPr>
          <p:cNvPr id="2" name="Symbol zastępczy numeru slajdu 1">
            <a:extLst>
              <a:ext uri="{FF2B5EF4-FFF2-40B4-BE49-F238E27FC236}">
                <a16:creationId xmlns:a16="http://schemas.microsoft.com/office/drawing/2014/main" id="{D1275E07-FF07-407D-9E42-29F13964A456}"/>
              </a:ext>
            </a:extLst>
          </p:cNvPr>
          <p:cNvSpPr>
            <a:spLocks noGrp="1"/>
          </p:cNvSpPr>
          <p:nvPr>
            <p:ph type="sldNum" sz="quarter" idx="12"/>
          </p:nvPr>
        </p:nvSpPr>
        <p:spPr/>
        <p:txBody>
          <a:bodyPr/>
          <a:lstStyle/>
          <a:p>
            <a:fld id="{AB3CF912-5D29-446E-B947-C95F3C2F9F27}" type="slidenum">
              <a:rPr lang="pl-PL" smtClean="0">
                <a:solidFill>
                  <a:srgbClr val="C55A11"/>
                </a:solidFill>
              </a:rPr>
              <a:t>29</a:t>
            </a:fld>
            <a:endParaRPr lang="pl-PL" dirty="0">
              <a:solidFill>
                <a:srgbClr val="C55A11"/>
              </a:solidFill>
            </a:endParaRPr>
          </a:p>
        </p:txBody>
      </p:sp>
    </p:spTree>
    <p:extLst>
      <p:ext uri="{BB962C8B-B14F-4D97-AF65-F5344CB8AC3E}">
        <p14:creationId xmlns:p14="http://schemas.microsoft.com/office/powerpoint/2010/main" val="4017991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5B0F-8A3F-724B-97D3-C6B491DB74D1}"/>
              </a:ext>
            </a:extLst>
          </p:cNvPr>
          <p:cNvSpPr>
            <a:spLocks noGrp="1"/>
          </p:cNvSpPr>
          <p:nvPr>
            <p:ph type="title"/>
          </p:nvPr>
        </p:nvSpPr>
        <p:spPr>
          <a:xfrm>
            <a:off x="884689" y="1032704"/>
            <a:ext cx="10515600" cy="1325563"/>
          </a:xfrm>
        </p:spPr>
        <p:txBody>
          <a:bodyPr>
            <a:normAutofit/>
          </a:bodyPr>
          <a:lstStyle/>
          <a:p>
            <a:r>
              <a:rPr lang="pl-PL" sz="4000" dirty="0">
                <a:latin typeface="+mn-lt"/>
              </a:rPr>
              <a:t>Niepełnosprawność </a:t>
            </a:r>
            <a:br>
              <a:rPr lang="pl-PL" sz="4000" dirty="0">
                <a:latin typeface="+mn-lt"/>
              </a:rPr>
            </a:br>
            <a:r>
              <a:rPr lang="pl-PL" sz="4000" dirty="0">
                <a:latin typeface="+mn-lt"/>
              </a:rPr>
              <a:t>w Warszawie</a:t>
            </a:r>
            <a:endParaRPr lang="pl-PL" sz="4000" strike="sngStrike" dirty="0">
              <a:highlight>
                <a:srgbClr val="FFFF00"/>
              </a:highlight>
              <a:latin typeface="+mn-lt"/>
            </a:endParaRPr>
          </a:p>
        </p:txBody>
      </p:sp>
      <p:sp>
        <p:nvSpPr>
          <p:cNvPr id="3" name="Schemat blokowy: łącznik 2">
            <a:extLst>
              <a:ext uri="{FF2B5EF4-FFF2-40B4-BE49-F238E27FC236}">
                <a16:creationId xmlns:a16="http://schemas.microsoft.com/office/drawing/2014/main" id="{7ED0AEEE-5E10-4FEF-BEAF-F6A3E2AD3C44}"/>
              </a:ext>
              <a:ext uri="{C183D7F6-B498-43B3-948B-1728B52AA6E4}">
                <adec:decorative xmlns:adec="http://schemas.microsoft.com/office/drawing/2017/decorative" xmlns="" val="1"/>
              </a:ext>
            </a:extLst>
          </p:cNvPr>
          <p:cNvSpPr/>
          <p:nvPr/>
        </p:nvSpPr>
        <p:spPr>
          <a:xfrm>
            <a:off x="7408536" y="1063840"/>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5" name="Schemat blokowy: łącznik 4">
            <a:extLst>
              <a:ext uri="{FF2B5EF4-FFF2-40B4-BE49-F238E27FC236}">
                <a16:creationId xmlns:a16="http://schemas.microsoft.com/office/drawing/2014/main" id="{4C901599-5A34-499A-8655-D5DF72524444}"/>
              </a:ext>
              <a:ext uri="{C183D7F6-B498-43B3-948B-1728B52AA6E4}">
                <adec:decorative xmlns:adec="http://schemas.microsoft.com/office/drawing/2017/decorative" xmlns="" val="1"/>
              </a:ext>
            </a:extLst>
          </p:cNvPr>
          <p:cNvSpPr/>
          <p:nvPr/>
        </p:nvSpPr>
        <p:spPr>
          <a:xfrm>
            <a:off x="6972000" y="1695485"/>
            <a:ext cx="4320000" cy="432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Schemat blokowy: łącznik 5">
            <a:extLst>
              <a:ext uri="{FF2B5EF4-FFF2-40B4-BE49-F238E27FC236}">
                <a16:creationId xmlns:a16="http://schemas.microsoft.com/office/drawing/2014/main" id="{D646A5C1-FE66-48CB-BCF9-3B6004C7CB12}"/>
              </a:ext>
              <a:ext uri="{C183D7F6-B498-43B3-948B-1728B52AA6E4}">
                <adec:decorative xmlns:adec="http://schemas.microsoft.com/office/drawing/2017/decorative" xmlns="" val="1"/>
              </a:ext>
            </a:extLst>
          </p:cNvPr>
          <p:cNvSpPr/>
          <p:nvPr/>
        </p:nvSpPr>
        <p:spPr>
          <a:xfrm>
            <a:off x="8294991" y="690596"/>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4" name="Symbol zastępczy numeru slajdu 3">
            <a:extLst>
              <a:ext uri="{FF2B5EF4-FFF2-40B4-BE49-F238E27FC236}">
                <a16:creationId xmlns:a16="http://schemas.microsoft.com/office/drawing/2014/main" id="{D2C56411-E7E4-4840-984E-45EC71DB70DC}"/>
              </a:ext>
            </a:extLst>
          </p:cNvPr>
          <p:cNvSpPr>
            <a:spLocks noGrp="1"/>
          </p:cNvSpPr>
          <p:nvPr>
            <p:ph type="sldNum" sz="quarter" idx="12"/>
          </p:nvPr>
        </p:nvSpPr>
        <p:spPr/>
        <p:txBody>
          <a:bodyPr/>
          <a:lstStyle/>
          <a:p>
            <a:fld id="{AB3CF912-5D29-446E-B947-C95F3C2F9F27}" type="slidenum">
              <a:rPr lang="pl-PL" smtClean="0"/>
              <a:t>3</a:t>
            </a:fld>
            <a:endParaRPr lang="pl-PL"/>
          </a:p>
        </p:txBody>
      </p:sp>
    </p:spTree>
    <p:extLst>
      <p:ext uri="{BB962C8B-B14F-4D97-AF65-F5344CB8AC3E}">
        <p14:creationId xmlns:p14="http://schemas.microsoft.com/office/powerpoint/2010/main" val="1403437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00375" y="385770"/>
            <a:ext cx="10515600" cy="1325563"/>
          </a:xfrm>
        </p:spPr>
        <p:txBody>
          <a:bodyPr>
            <a:normAutofit/>
          </a:bodyPr>
          <a:lstStyle/>
          <a:p>
            <a:r>
              <a:rPr lang="pl-PL" sz="2800" dirty="0">
                <a:latin typeface="+mn-lt"/>
              </a:rPr>
              <a:t>Mieszkania (slajd 1 z 2)</a:t>
            </a:r>
          </a:p>
        </p:txBody>
      </p:sp>
      <p:sp>
        <p:nvSpPr>
          <p:cNvPr id="6" name="pole tekstowe 5"/>
          <p:cNvSpPr txBox="1"/>
          <p:nvPr/>
        </p:nvSpPr>
        <p:spPr>
          <a:xfrm>
            <a:off x="896796" y="1294399"/>
            <a:ext cx="6287775" cy="646331"/>
          </a:xfrm>
          <a:prstGeom prst="rect">
            <a:avLst/>
          </a:prstGeom>
          <a:noFill/>
        </p:spPr>
        <p:txBody>
          <a:bodyPr wrap="square" rtlCol="0">
            <a:spAutoFit/>
          </a:bodyPr>
          <a:lstStyle/>
          <a:p>
            <a:r>
              <a:rPr lang="pl-PL" dirty="0"/>
              <a:t>Potrzeby osób z niepełnosprawnościami powyżej 16. roku życia w zakresie warunków mieszkaniowych w podziale na wiek (w %)</a:t>
            </a:r>
          </a:p>
        </p:txBody>
      </p:sp>
      <p:graphicFrame>
        <p:nvGraphicFramePr>
          <p:cNvPr id="14" name="Wykres 13" descr="Wykres przedstawia potrzeby osób z niepełnosprawnościami powyżej 16 roku życia w zakresie warunków mieszkaniowych w podziale na wiek. Dane w procentach. Wyniki:&#10;Posiadanie mieszkania na parterze : wiek 16-44 (n=158) - wynik 12, wiek 45-64 (n=359) - wynik 9, wiek powyżej 64 (n=833) - wynik 14; Likwidacja barier architektonicznych w budynku : wiek 16-44 (n=158) - wynik 10, wiek 45-64 (n=359) - wynik 10, wiek powyżej 64 (n=833) - wynik 15;&#10;Montaż windy w budynku lub jej dostosowanie do potrzeb osoby niepełnosprawnej : wiek 16-44 (n=158) - wynik 5, wiek 45-64 (n=359) - wynik 7, wiek powyżej 64 (n=833) - wynik 9;&#10;Dostosowanie mieszkania do potrzeb osoby niepełnosprawnej : wiek 16-44 (n=158) - wynik 6, wiek 45-64 (n=359) - wynik 6, wiek powyżej 64 (n=833) - wynik 9;&#10;Remont mieszkania ze względu na jego zły stan techniczny : wiek 16-44 (n=158) - wynik 5, wiek 45-64 (n=359) - wynik 5, wiek powyżej 64 (n=833) - wynik 6;&#10;Zamiana mieszkania ze względu na jego niewystarczającą powierzchnię : wiek 16-44 (n=158) - wynik 6, wiek 45-64 (n=359) - wynik 4, wiek powyżej 64 (n=833) - wynik 4.&#10;">
            <a:extLst>
              <a:ext uri="{FF2B5EF4-FFF2-40B4-BE49-F238E27FC236}">
                <a16:creationId xmlns:a16="http://schemas.microsoft.com/office/drawing/2014/main" id="{EEE0A929-9B07-42CC-AC23-75EAAB5A8989}"/>
              </a:ext>
            </a:extLst>
          </p:cNvPr>
          <p:cNvGraphicFramePr/>
          <p:nvPr>
            <p:extLst>
              <p:ext uri="{D42A27DB-BD31-4B8C-83A1-F6EECF244321}">
                <p14:modId xmlns:p14="http://schemas.microsoft.com/office/powerpoint/2010/main" val="3761036430"/>
              </p:ext>
            </p:extLst>
          </p:nvPr>
        </p:nvGraphicFramePr>
        <p:xfrm>
          <a:off x="896796" y="1880557"/>
          <a:ext cx="9109845" cy="3806451"/>
        </p:xfrm>
        <a:graphic>
          <a:graphicData uri="http://schemas.openxmlformats.org/drawingml/2006/chart">
            <c:chart xmlns:c="http://schemas.openxmlformats.org/drawingml/2006/chart" xmlns:r="http://schemas.openxmlformats.org/officeDocument/2006/relationships" r:id="rId2"/>
          </a:graphicData>
        </a:graphic>
      </p:graphicFrame>
      <p:sp>
        <p:nvSpPr>
          <p:cNvPr id="7" name="pole tekstowe 6"/>
          <p:cNvSpPr txBox="1"/>
          <p:nvPr/>
        </p:nvSpPr>
        <p:spPr>
          <a:xfrm>
            <a:off x="1075767" y="5518702"/>
            <a:ext cx="6015496" cy="276999"/>
          </a:xfrm>
          <a:prstGeom prst="rect">
            <a:avLst/>
          </a:prstGeom>
          <a:noFill/>
        </p:spPr>
        <p:txBody>
          <a:bodyPr wrap="square" rtlCol="0">
            <a:spAutoFit/>
          </a:bodyPr>
          <a:lstStyle/>
          <a:p>
            <a:r>
              <a:rPr lang="pl-PL" sz="1200" dirty="0"/>
              <a:t>Próba: osoby z niepełnosprawnościami powyżej 16. roku życia (n = 1 350).</a:t>
            </a:r>
          </a:p>
        </p:txBody>
      </p:sp>
      <p:sp>
        <p:nvSpPr>
          <p:cNvPr id="8" name="Prostokąt 7"/>
          <p:cNvSpPr/>
          <p:nvPr/>
        </p:nvSpPr>
        <p:spPr>
          <a:xfrm>
            <a:off x="1059028" y="5715003"/>
            <a:ext cx="7305864"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a:extLst>
              <a:ext uri="{FF2B5EF4-FFF2-40B4-BE49-F238E27FC236}">
                <a16:creationId xmlns:a16="http://schemas.microsoft.com/office/drawing/2014/main" id="{94E3ED34-6670-43A6-A6E2-54A0DFED70E4}"/>
              </a:ext>
            </a:extLst>
          </p:cNvPr>
          <p:cNvSpPr>
            <a:spLocks noGrp="1"/>
          </p:cNvSpPr>
          <p:nvPr>
            <p:ph type="sldNum" sz="quarter" idx="12"/>
          </p:nvPr>
        </p:nvSpPr>
        <p:spPr/>
        <p:txBody>
          <a:bodyPr/>
          <a:lstStyle/>
          <a:p>
            <a:fld id="{AB3CF912-5D29-446E-B947-C95F3C2F9F27}" type="slidenum">
              <a:rPr lang="pl-PL" smtClean="0"/>
              <a:t>30</a:t>
            </a:fld>
            <a:endParaRPr lang="pl-PL"/>
          </a:p>
        </p:txBody>
      </p:sp>
    </p:spTree>
    <p:extLst>
      <p:ext uri="{BB962C8B-B14F-4D97-AF65-F5344CB8AC3E}">
        <p14:creationId xmlns:p14="http://schemas.microsoft.com/office/powerpoint/2010/main" val="224202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71274E-1F06-4DAD-AAC8-7CE968B0CBB6}"/>
              </a:ext>
            </a:extLst>
          </p:cNvPr>
          <p:cNvSpPr>
            <a:spLocks noGrp="1"/>
          </p:cNvSpPr>
          <p:nvPr>
            <p:ph type="title"/>
          </p:nvPr>
        </p:nvSpPr>
        <p:spPr>
          <a:xfrm>
            <a:off x="838200" y="527442"/>
            <a:ext cx="10515600" cy="1325563"/>
          </a:xfrm>
        </p:spPr>
        <p:txBody>
          <a:bodyPr>
            <a:normAutofit/>
          </a:bodyPr>
          <a:lstStyle/>
          <a:p>
            <a:r>
              <a:rPr lang="pl-PL" sz="2800" dirty="0">
                <a:latin typeface="+mn-lt"/>
              </a:rPr>
              <a:t>Mieszkania (slajd 2 z 2)</a:t>
            </a:r>
          </a:p>
        </p:txBody>
      </p:sp>
      <p:sp>
        <p:nvSpPr>
          <p:cNvPr id="9" name="pole tekstowe 8">
            <a:extLst>
              <a:ext uri="{FF2B5EF4-FFF2-40B4-BE49-F238E27FC236}">
                <a16:creationId xmlns:a16="http://schemas.microsoft.com/office/drawing/2014/main" id="{058ED254-11ED-467E-B812-B4D9AF20B207}"/>
              </a:ext>
            </a:extLst>
          </p:cNvPr>
          <p:cNvSpPr txBox="1"/>
          <p:nvPr/>
        </p:nvSpPr>
        <p:spPr>
          <a:xfrm>
            <a:off x="838200" y="1407785"/>
            <a:ext cx="9486204" cy="1797928"/>
          </a:xfrm>
          <a:prstGeom prst="rect">
            <a:avLst/>
          </a:prstGeom>
          <a:noFill/>
        </p:spPr>
        <p:txBody>
          <a:bodyPr vert="horz" wrap="square" lIns="91440" tIns="45720" rIns="91440" bIns="45720" rtlCol="0">
            <a:spAutoFit/>
          </a:bodyPr>
          <a:lstStyle>
            <a:lvl1pPr indent="0">
              <a:lnSpc>
                <a:spcPct val="125000"/>
              </a:lnSpc>
              <a:spcBef>
                <a:spcPts val="1000"/>
              </a:spcBef>
              <a:spcAft>
                <a:spcPts val="1200"/>
              </a:spcAft>
              <a:buFont typeface="Arial" panose="020B0604020202020204" pitchFamily="34" charset="0"/>
              <a:buNone/>
              <a:defRPr>
                <a:latin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pl-PL" dirty="0"/>
              <a:t>Rozwijane jest wsparcie środowiskowe, które pozwala osobie, pozostać jak najdłużej we własnym domu. Powstają mieszkania chronione, w których specjaliści prowadzą trening samodzielności oraz integrację ze społecznością lokalną. W Warszawie w 2020 roku działało 19 mieszkań chronionych o charakterze treningowym (dla osób z zaburzeniami psychicznymi, dla osób z niepełnosprawnością intelektualną oraz w spektrum autyzmu).</a:t>
            </a:r>
          </a:p>
        </p:txBody>
      </p:sp>
      <p:sp>
        <p:nvSpPr>
          <p:cNvPr id="10" name="Schemat blokowy: łącznik 9">
            <a:extLst>
              <a:ext uri="{FF2B5EF4-FFF2-40B4-BE49-F238E27FC236}">
                <a16:creationId xmlns:a16="http://schemas.microsoft.com/office/drawing/2014/main" id="{E5D28915-5CE1-43AA-9850-3DAAECA86146}"/>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1" name="Schemat blokowy: łącznik 10">
            <a:extLst>
              <a:ext uri="{FF2B5EF4-FFF2-40B4-BE49-F238E27FC236}">
                <a16:creationId xmlns:a16="http://schemas.microsoft.com/office/drawing/2014/main" id="{E694656C-939C-4DBE-8B37-D0D03E7B5D51}"/>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3" name="Symbol zastępczy numeru slajdu 2">
            <a:extLst>
              <a:ext uri="{FF2B5EF4-FFF2-40B4-BE49-F238E27FC236}">
                <a16:creationId xmlns:a16="http://schemas.microsoft.com/office/drawing/2014/main" id="{EEDDD60E-2D09-42BD-941A-B4880BFA43D7}"/>
              </a:ext>
            </a:extLst>
          </p:cNvPr>
          <p:cNvSpPr>
            <a:spLocks noGrp="1"/>
          </p:cNvSpPr>
          <p:nvPr>
            <p:ph type="sldNum" sz="quarter" idx="12"/>
          </p:nvPr>
        </p:nvSpPr>
        <p:spPr/>
        <p:txBody>
          <a:bodyPr/>
          <a:lstStyle/>
          <a:p>
            <a:fld id="{AB3CF912-5D29-446E-B947-C95F3C2F9F27}" type="slidenum">
              <a:rPr lang="pl-PL" smtClean="0"/>
              <a:t>31</a:t>
            </a:fld>
            <a:endParaRPr lang="pl-PL"/>
          </a:p>
        </p:txBody>
      </p:sp>
    </p:spTree>
    <p:extLst>
      <p:ext uri="{BB962C8B-B14F-4D97-AF65-F5344CB8AC3E}">
        <p14:creationId xmlns:p14="http://schemas.microsoft.com/office/powerpoint/2010/main" val="10754877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Obraz 13">
            <a:extLst>
              <a:ext uri="{FF2B5EF4-FFF2-40B4-BE49-F238E27FC236}">
                <a16:creationId xmlns:a16="http://schemas.microsoft.com/office/drawing/2014/main" id="{7F022409-3633-40F3-BB63-6C311AED53A4}"/>
              </a:ext>
              <a:ext uri="{C183D7F6-B498-43B3-948B-1728B52AA6E4}">
                <adec:decorative xmlns:adec="http://schemas.microsoft.com/office/drawing/2017/decorative" xmlns="" val="1"/>
              </a:ext>
            </a:extLst>
          </p:cNvPr>
          <p:cNvPicPr>
            <a:picLocks noChangeAspect="1"/>
          </p:cNvPicPr>
          <p:nvPr/>
        </p:nvPicPr>
        <p:blipFill rotWithShape="1">
          <a:blip r:embed="rId2"/>
          <a:srcRect l="40297" t="9417" b="9866"/>
          <a:stretch/>
        </p:blipFill>
        <p:spPr>
          <a:xfrm flipH="1">
            <a:off x="8826696" y="0"/>
            <a:ext cx="3360556" cy="6858000"/>
          </a:xfrm>
          <a:prstGeom prst="rect">
            <a:avLst/>
          </a:prstGeom>
        </p:spPr>
      </p:pic>
      <p:sp>
        <p:nvSpPr>
          <p:cNvPr id="10" name="Tytuł 1">
            <a:extLst>
              <a:ext uri="{FF2B5EF4-FFF2-40B4-BE49-F238E27FC236}">
                <a16:creationId xmlns:a16="http://schemas.microsoft.com/office/drawing/2014/main" id="{6FD6B1AF-BDD8-45D2-A0DE-C23FF7A311AE}"/>
              </a:ext>
            </a:extLst>
          </p:cNvPr>
          <p:cNvSpPr>
            <a:spLocks noGrp="1"/>
          </p:cNvSpPr>
          <p:nvPr>
            <p:ph type="title"/>
          </p:nvPr>
        </p:nvSpPr>
        <p:spPr>
          <a:xfrm>
            <a:off x="7886545" y="5406780"/>
            <a:ext cx="1880302" cy="1325563"/>
          </a:xfrm>
        </p:spPr>
        <p:txBody>
          <a:bodyPr/>
          <a:lstStyle/>
          <a:p>
            <a:r>
              <a:rPr lang="pl-PL" dirty="0">
                <a:solidFill>
                  <a:schemeClr val="bg1"/>
                </a:solidFill>
              </a:rPr>
              <a:t>cytat</a:t>
            </a:r>
          </a:p>
        </p:txBody>
      </p:sp>
      <p:sp>
        <p:nvSpPr>
          <p:cNvPr id="15" name="Prostokąt 14">
            <a:extLst>
              <a:ext uri="{FF2B5EF4-FFF2-40B4-BE49-F238E27FC236}">
                <a16:creationId xmlns:a16="http://schemas.microsoft.com/office/drawing/2014/main" id="{27DD87C4-11C6-48B3-8413-8414E7E92716}"/>
              </a:ext>
            </a:extLst>
          </p:cNvPr>
          <p:cNvSpPr/>
          <p:nvPr/>
        </p:nvSpPr>
        <p:spPr>
          <a:xfrm>
            <a:off x="2324891" y="1782064"/>
            <a:ext cx="5685439" cy="2764497"/>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nSpc>
                <a:spcPct val="125000"/>
              </a:lnSpc>
            </a:pPr>
            <a:r>
              <a:rPr lang="pl-PL" sz="2000" dirty="0">
                <a:solidFill>
                  <a:schemeClr val="tx1"/>
                </a:solidFill>
                <a:latin typeface="Calibri" panose="020F0502020204030204" pitchFamily="34" charset="0"/>
                <a:cs typeface="Calibri" panose="020F0502020204030204" pitchFamily="34" charset="0"/>
              </a:rPr>
              <a:t>Myślę, że niedługo postaramy się dla syna o mieszkanie chronione. To byłby chyba następny krok. Regularnie bierze udział w zajęciach z innymi ludźmi, podjął pracę. No trzeba byłoby teraz się przymierzyć do samodzielności. [GR 4, M, 25 lata]</a:t>
            </a:r>
          </a:p>
        </p:txBody>
      </p:sp>
      <p:grpSp>
        <p:nvGrpSpPr>
          <p:cNvPr id="7" name="Grupa 6">
            <a:extLst>
              <a:ext uri="{FF2B5EF4-FFF2-40B4-BE49-F238E27FC236}">
                <a16:creationId xmlns:a16="http://schemas.microsoft.com/office/drawing/2014/main" id="{04847995-8010-4776-A38F-882B73C63775}"/>
              </a:ext>
              <a:ext uri="{C183D7F6-B498-43B3-948B-1728B52AA6E4}">
                <adec:decorative xmlns:adec="http://schemas.microsoft.com/office/drawing/2017/decorative" xmlns="" val="1"/>
              </a:ext>
            </a:extLst>
          </p:cNvPr>
          <p:cNvGrpSpPr/>
          <p:nvPr/>
        </p:nvGrpSpPr>
        <p:grpSpPr>
          <a:xfrm>
            <a:off x="1893423" y="2295895"/>
            <a:ext cx="352640" cy="359296"/>
            <a:chOff x="6625083" y="2133600"/>
            <a:chExt cx="450850" cy="431800"/>
          </a:xfrm>
        </p:grpSpPr>
        <p:sp>
          <p:nvSpPr>
            <p:cNvPr id="8" name="Freeform 13">
              <a:extLst>
                <a:ext uri="{FF2B5EF4-FFF2-40B4-BE49-F238E27FC236}">
                  <a16:creationId xmlns:a16="http://schemas.microsoft.com/office/drawing/2014/main" id="{F070AA39-7411-4589-B3E4-B1319584BC5A}"/>
                </a:ext>
                <a:ext uri="{C183D7F6-B498-43B3-948B-1728B52AA6E4}">
                  <adec:decorative xmlns:adec="http://schemas.microsoft.com/office/drawing/2017/decorative" xmlns="" val="1"/>
                </a:ext>
              </a:extLst>
            </p:cNvPr>
            <p:cNvSpPr>
              <a:spLocks/>
            </p:cNvSpPr>
            <p:nvPr/>
          </p:nvSpPr>
          <p:spPr bwMode="auto">
            <a:xfrm>
              <a:off x="6882258" y="2133600"/>
              <a:ext cx="193675" cy="431800"/>
            </a:xfrm>
            <a:custGeom>
              <a:avLst/>
              <a:gdLst>
                <a:gd name="T0" fmla="*/ 0 w 366"/>
                <a:gd name="T1" fmla="*/ 0 h 816"/>
                <a:gd name="T2" fmla="*/ 366 w 366"/>
                <a:gd name="T3" fmla="*/ 0 h 816"/>
                <a:gd name="T4" fmla="*/ 366 w 366"/>
                <a:gd name="T5" fmla="*/ 201 h 816"/>
                <a:gd name="T6" fmla="*/ 366 w 366"/>
                <a:gd name="T7" fmla="*/ 201 h 816"/>
                <a:gd name="T8" fmla="*/ 365 w 366"/>
                <a:gd name="T9" fmla="*/ 248 h 816"/>
                <a:gd name="T10" fmla="*/ 363 w 366"/>
                <a:gd name="T11" fmla="*/ 294 h 816"/>
                <a:gd name="T12" fmla="*/ 359 w 366"/>
                <a:gd name="T13" fmla="*/ 338 h 816"/>
                <a:gd name="T14" fmla="*/ 354 w 366"/>
                <a:gd name="T15" fmla="*/ 379 h 816"/>
                <a:gd name="T16" fmla="*/ 347 w 366"/>
                <a:gd name="T17" fmla="*/ 421 h 816"/>
                <a:gd name="T18" fmla="*/ 339 w 366"/>
                <a:gd name="T19" fmla="*/ 459 h 816"/>
                <a:gd name="T20" fmla="*/ 329 w 366"/>
                <a:gd name="T21" fmla="*/ 496 h 816"/>
                <a:gd name="T22" fmla="*/ 319 w 366"/>
                <a:gd name="T23" fmla="*/ 533 h 816"/>
                <a:gd name="T24" fmla="*/ 319 w 366"/>
                <a:gd name="T25" fmla="*/ 533 h 816"/>
                <a:gd name="T26" fmla="*/ 306 w 366"/>
                <a:gd name="T27" fmla="*/ 567 h 816"/>
                <a:gd name="T28" fmla="*/ 291 w 366"/>
                <a:gd name="T29" fmla="*/ 602 h 816"/>
                <a:gd name="T30" fmla="*/ 275 w 366"/>
                <a:gd name="T31" fmla="*/ 637 h 816"/>
                <a:gd name="T32" fmla="*/ 255 w 366"/>
                <a:gd name="T33" fmla="*/ 673 h 816"/>
                <a:gd name="T34" fmla="*/ 233 w 366"/>
                <a:gd name="T35" fmla="*/ 708 h 816"/>
                <a:gd name="T36" fmla="*/ 211 w 366"/>
                <a:gd name="T37" fmla="*/ 744 h 816"/>
                <a:gd name="T38" fmla="*/ 186 w 366"/>
                <a:gd name="T39" fmla="*/ 781 h 816"/>
                <a:gd name="T40" fmla="*/ 158 w 366"/>
                <a:gd name="T41" fmla="*/ 816 h 816"/>
                <a:gd name="T42" fmla="*/ 18 w 366"/>
                <a:gd name="T43" fmla="*/ 705 h 816"/>
                <a:gd name="T44" fmla="*/ 18 w 366"/>
                <a:gd name="T45" fmla="*/ 705 h 816"/>
                <a:gd name="T46" fmla="*/ 43 w 366"/>
                <a:gd name="T47" fmla="*/ 667 h 816"/>
                <a:gd name="T48" fmla="*/ 64 w 366"/>
                <a:gd name="T49" fmla="*/ 632 h 816"/>
                <a:gd name="T50" fmla="*/ 83 w 366"/>
                <a:gd name="T51" fmla="*/ 598 h 816"/>
                <a:gd name="T52" fmla="*/ 96 w 366"/>
                <a:gd name="T53" fmla="*/ 568 h 816"/>
                <a:gd name="T54" fmla="*/ 96 w 366"/>
                <a:gd name="T55" fmla="*/ 568 h 816"/>
                <a:gd name="T56" fmla="*/ 110 w 366"/>
                <a:gd name="T57" fmla="*/ 537 h 816"/>
                <a:gd name="T58" fmla="*/ 121 w 366"/>
                <a:gd name="T59" fmla="*/ 502 h 816"/>
                <a:gd name="T60" fmla="*/ 135 w 366"/>
                <a:gd name="T61" fmla="*/ 462 h 816"/>
                <a:gd name="T62" fmla="*/ 146 w 366"/>
                <a:gd name="T63" fmla="*/ 416 h 816"/>
                <a:gd name="T64" fmla="*/ 0 w 366"/>
                <a:gd name="T65" fmla="*/ 416 h 816"/>
                <a:gd name="T66" fmla="*/ 0 w 366"/>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6" h="816">
                  <a:moveTo>
                    <a:pt x="0" y="0"/>
                  </a:moveTo>
                  <a:lnTo>
                    <a:pt x="366" y="0"/>
                  </a:lnTo>
                  <a:lnTo>
                    <a:pt x="366" y="201"/>
                  </a:lnTo>
                  <a:lnTo>
                    <a:pt x="366" y="201"/>
                  </a:lnTo>
                  <a:lnTo>
                    <a:pt x="365" y="248"/>
                  </a:lnTo>
                  <a:lnTo>
                    <a:pt x="363" y="294"/>
                  </a:lnTo>
                  <a:lnTo>
                    <a:pt x="359" y="338"/>
                  </a:lnTo>
                  <a:lnTo>
                    <a:pt x="354" y="379"/>
                  </a:lnTo>
                  <a:lnTo>
                    <a:pt x="347" y="421"/>
                  </a:lnTo>
                  <a:lnTo>
                    <a:pt x="339" y="459"/>
                  </a:lnTo>
                  <a:lnTo>
                    <a:pt x="329" y="496"/>
                  </a:lnTo>
                  <a:lnTo>
                    <a:pt x="319" y="533"/>
                  </a:lnTo>
                  <a:lnTo>
                    <a:pt x="319" y="533"/>
                  </a:lnTo>
                  <a:lnTo>
                    <a:pt x="306" y="567"/>
                  </a:lnTo>
                  <a:lnTo>
                    <a:pt x="291" y="602"/>
                  </a:lnTo>
                  <a:lnTo>
                    <a:pt x="275" y="637"/>
                  </a:lnTo>
                  <a:lnTo>
                    <a:pt x="255" y="673"/>
                  </a:lnTo>
                  <a:lnTo>
                    <a:pt x="233" y="708"/>
                  </a:lnTo>
                  <a:lnTo>
                    <a:pt x="211" y="744"/>
                  </a:lnTo>
                  <a:lnTo>
                    <a:pt x="186" y="781"/>
                  </a:lnTo>
                  <a:lnTo>
                    <a:pt x="158" y="816"/>
                  </a:lnTo>
                  <a:lnTo>
                    <a:pt x="18" y="705"/>
                  </a:lnTo>
                  <a:lnTo>
                    <a:pt x="18" y="705"/>
                  </a:lnTo>
                  <a:lnTo>
                    <a:pt x="43" y="667"/>
                  </a:lnTo>
                  <a:lnTo>
                    <a:pt x="64" y="632"/>
                  </a:lnTo>
                  <a:lnTo>
                    <a:pt x="83" y="598"/>
                  </a:lnTo>
                  <a:lnTo>
                    <a:pt x="96" y="568"/>
                  </a:lnTo>
                  <a:lnTo>
                    <a:pt x="96" y="568"/>
                  </a:lnTo>
                  <a:lnTo>
                    <a:pt x="110" y="537"/>
                  </a:lnTo>
                  <a:lnTo>
                    <a:pt x="121" y="502"/>
                  </a:lnTo>
                  <a:lnTo>
                    <a:pt x="135" y="462"/>
                  </a:lnTo>
                  <a:lnTo>
                    <a:pt x="146" y="416"/>
                  </a:lnTo>
                  <a:lnTo>
                    <a:pt x="0" y="416"/>
                  </a:lnTo>
                  <a:lnTo>
                    <a:pt x="0" y="0"/>
                  </a:lnTo>
                  <a:close/>
                </a:path>
              </a:pathLst>
            </a:custGeom>
            <a:noFill/>
            <a:ln w="3175">
              <a:solidFill>
                <a:schemeClr val="tx1">
                  <a:lumMod val="65000"/>
                  <a:lumOff val="3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sp>
          <p:nvSpPr>
            <p:cNvPr id="9" name="Freeform 14">
              <a:extLst>
                <a:ext uri="{FF2B5EF4-FFF2-40B4-BE49-F238E27FC236}">
                  <a16:creationId xmlns:a16="http://schemas.microsoft.com/office/drawing/2014/main" id="{C0A3025B-1BFA-4421-931B-05DDC0DA2E71}"/>
                </a:ext>
                <a:ext uri="{C183D7F6-B498-43B3-948B-1728B52AA6E4}">
                  <adec:decorative xmlns:adec="http://schemas.microsoft.com/office/drawing/2017/decorative" xmlns="" val="1"/>
                </a:ext>
              </a:extLst>
            </p:cNvPr>
            <p:cNvSpPr>
              <a:spLocks/>
            </p:cNvSpPr>
            <p:nvPr/>
          </p:nvSpPr>
          <p:spPr bwMode="auto">
            <a:xfrm>
              <a:off x="6625083" y="2133600"/>
              <a:ext cx="193675" cy="431800"/>
            </a:xfrm>
            <a:custGeom>
              <a:avLst/>
              <a:gdLst>
                <a:gd name="T0" fmla="*/ 0 w 367"/>
                <a:gd name="T1" fmla="*/ 0 h 816"/>
                <a:gd name="T2" fmla="*/ 367 w 367"/>
                <a:gd name="T3" fmla="*/ 0 h 816"/>
                <a:gd name="T4" fmla="*/ 367 w 367"/>
                <a:gd name="T5" fmla="*/ 201 h 816"/>
                <a:gd name="T6" fmla="*/ 367 w 367"/>
                <a:gd name="T7" fmla="*/ 201 h 816"/>
                <a:gd name="T8" fmla="*/ 366 w 367"/>
                <a:gd name="T9" fmla="*/ 248 h 816"/>
                <a:gd name="T10" fmla="*/ 364 w 367"/>
                <a:gd name="T11" fmla="*/ 294 h 816"/>
                <a:gd name="T12" fmla="*/ 360 w 367"/>
                <a:gd name="T13" fmla="*/ 338 h 816"/>
                <a:gd name="T14" fmla="*/ 355 w 367"/>
                <a:gd name="T15" fmla="*/ 379 h 816"/>
                <a:gd name="T16" fmla="*/ 348 w 367"/>
                <a:gd name="T17" fmla="*/ 421 h 816"/>
                <a:gd name="T18" fmla="*/ 341 w 367"/>
                <a:gd name="T19" fmla="*/ 459 h 816"/>
                <a:gd name="T20" fmla="*/ 330 w 367"/>
                <a:gd name="T21" fmla="*/ 496 h 816"/>
                <a:gd name="T22" fmla="*/ 320 w 367"/>
                <a:gd name="T23" fmla="*/ 533 h 816"/>
                <a:gd name="T24" fmla="*/ 320 w 367"/>
                <a:gd name="T25" fmla="*/ 533 h 816"/>
                <a:gd name="T26" fmla="*/ 307 w 367"/>
                <a:gd name="T27" fmla="*/ 567 h 816"/>
                <a:gd name="T28" fmla="*/ 292 w 367"/>
                <a:gd name="T29" fmla="*/ 602 h 816"/>
                <a:gd name="T30" fmla="*/ 276 w 367"/>
                <a:gd name="T31" fmla="*/ 637 h 816"/>
                <a:gd name="T32" fmla="*/ 256 w 367"/>
                <a:gd name="T33" fmla="*/ 673 h 816"/>
                <a:gd name="T34" fmla="*/ 234 w 367"/>
                <a:gd name="T35" fmla="*/ 708 h 816"/>
                <a:gd name="T36" fmla="*/ 212 w 367"/>
                <a:gd name="T37" fmla="*/ 744 h 816"/>
                <a:gd name="T38" fmla="*/ 187 w 367"/>
                <a:gd name="T39" fmla="*/ 781 h 816"/>
                <a:gd name="T40" fmla="*/ 161 w 367"/>
                <a:gd name="T41" fmla="*/ 816 h 816"/>
                <a:gd name="T42" fmla="*/ 18 w 367"/>
                <a:gd name="T43" fmla="*/ 705 h 816"/>
                <a:gd name="T44" fmla="*/ 18 w 367"/>
                <a:gd name="T45" fmla="*/ 705 h 816"/>
                <a:gd name="T46" fmla="*/ 43 w 367"/>
                <a:gd name="T47" fmla="*/ 667 h 816"/>
                <a:gd name="T48" fmla="*/ 63 w 367"/>
                <a:gd name="T49" fmla="*/ 632 h 816"/>
                <a:gd name="T50" fmla="*/ 83 w 367"/>
                <a:gd name="T51" fmla="*/ 598 h 816"/>
                <a:gd name="T52" fmla="*/ 97 w 367"/>
                <a:gd name="T53" fmla="*/ 568 h 816"/>
                <a:gd name="T54" fmla="*/ 97 w 367"/>
                <a:gd name="T55" fmla="*/ 568 h 816"/>
                <a:gd name="T56" fmla="*/ 109 w 367"/>
                <a:gd name="T57" fmla="*/ 537 h 816"/>
                <a:gd name="T58" fmla="*/ 122 w 367"/>
                <a:gd name="T59" fmla="*/ 502 h 816"/>
                <a:gd name="T60" fmla="*/ 134 w 367"/>
                <a:gd name="T61" fmla="*/ 462 h 816"/>
                <a:gd name="T62" fmla="*/ 147 w 367"/>
                <a:gd name="T63" fmla="*/ 416 h 816"/>
                <a:gd name="T64" fmla="*/ 0 w 367"/>
                <a:gd name="T65" fmla="*/ 416 h 816"/>
                <a:gd name="T66" fmla="*/ 0 w 367"/>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7" h="816">
                  <a:moveTo>
                    <a:pt x="0" y="0"/>
                  </a:moveTo>
                  <a:lnTo>
                    <a:pt x="367" y="0"/>
                  </a:lnTo>
                  <a:lnTo>
                    <a:pt x="367" y="201"/>
                  </a:lnTo>
                  <a:lnTo>
                    <a:pt x="367" y="201"/>
                  </a:lnTo>
                  <a:lnTo>
                    <a:pt x="366" y="248"/>
                  </a:lnTo>
                  <a:lnTo>
                    <a:pt x="364" y="294"/>
                  </a:lnTo>
                  <a:lnTo>
                    <a:pt x="360" y="338"/>
                  </a:lnTo>
                  <a:lnTo>
                    <a:pt x="355" y="379"/>
                  </a:lnTo>
                  <a:lnTo>
                    <a:pt x="348" y="421"/>
                  </a:lnTo>
                  <a:lnTo>
                    <a:pt x="341" y="459"/>
                  </a:lnTo>
                  <a:lnTo>
                    <a:pt x="330" y="496"/>
                  </a:lnTo>
                  <a:lnTo>
                    <a:pt x="320" y="533"/>
                  </a:lnTo>
                  <a:lnTo>
                    <a:pt x="320" y="533"/>
                  </a:lnTo>
                  <a:lnTo>
                    <a:pt x="307" y="567"/>
                  </a:lnTo>
                  <a:lnTo>
                    <a:pt x="292" y="602"/>
                  </a:lnTo>
                  <a:lnTo>
                    <a:pt x="276" y="637"/>
                  </a:lnTo>
                  <a:lnTo>
                    <a:pt x="256" y="673"/>
                  </a:lnTo>
                  <a:lnTo>
                    <a:pt x="234" y="708"/>
                  </a:lnTo>
                  <a:lnTo>
                    <a:pt x="212" y="744"/>
                  </a:lnTo>
                  <a:lnTo>
                    <a:pt x="187" y="781"/>
                  </a:lnTo>
                  <a:lnTo>
                    <a:pt x="161" y="816"/>
                  </a:lnTo>
                  <a:lnTo>
                    <a:pt x="18" y="705"/>
                  </a:lnTo>
                  <a:lnTo>
                    <a:pt x="18" y="705"/>
                  </a:lnTo>
                  <a:lnTo>
                    <a:pt x="43" y="667"/>
                  </a:lnTo>
                  <a:lnTo>
                    <a:pt x="63" y="632"/>
                  </a:lnTo>
                  <a:lnTo>
                    <a:pt x="83" y="598"/>
                  </a:lnTo>
                  <a:lnTo>
                    <a:pt x="97" y="568"/>
                  </a:lnTo>
                  <a:lnTo>
                    <a:pt x="97" y="568"/>
                  </a:lnTo>
                  <a:lnTo>
                    <a:pt x="109" y="537"/>
                  </a:lnTo>
                  <a:lnTo>
                    <a:pt x="122" y="502"/>
                  </a:lnTo>
                  <a:lnTo>
                    <a:pt x="134" y="462"/>
                  </a:lnTo>
                  <a:lnTo>
                    <a:pt x="147" y="416"/>
                  </a:lnTo>
                  <a:lnTo>
                    <a:pt x="0" y="416"/>
                  </a:lnTo>
                  <a:lnTo>
                    <a:pt x="0" y="0"/>
                  </a:lnTo>
                  <a:close/>
                </a:path>
              </a:pathLst>
            </a:custGeom>
            <a:noFill/>
            <a:ln w="3175">
              <a:solidFill>
                <a:schemeClr val="tx1">
                  <a:lumMod val="75000"/>
                  <a:lumOff val="2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grpSp>
      <p:sp>
        <p:nvSpPr>
          <p:cNvPr id="2" name="Symbol zastępczy numeru slajdu 1">
            <a:extLst>
              <a:ext uri="{FF2B5EF4-FFF2-40B4-BE49-F238E27FC236}">
                <a16:creationId xmlns:a16="http://schemas.microsoft.com/office/drawing/2014/main" id="{5194D2BC-04CA-41FB-AB86-0DE9302BE807}"/>
              </a:ext>
            </a:extLst>
          </p:cNvPr>
          <p:cNvSpPr>
            <a:spLocks noGrp="1"/>
          </p:cNvSpPr>
          <p:nvPr>
            <p:ph type="sldNum" sz="quarter" idx="12"/>
          </p:nvPr>
        </p:nvSpPr>
        <p:spPr/>
        <p:txBody>
          <a:bodyPr/>
          <a:lstStyle/>
          <a:p>
            <a:fld id="{AB3CF912-5D29-446E-B947-C95F3C2F9F27}" type="slidenum">
              <a:rPr lang="pl-PL" smtClean="0">
                <a:solidFill>
                  <a:srgbClr val="C55A11"/>
                </a:solidFill>
              </a:rPr>
              <a:t>32</a:t>
            </a:fld>
            <a:endParaRPr lang="pl-PL" dirty="0">
              <a:solidFill>
                <a:srgbClr val="C55A11"/>
              </a:solidFill>
            </a:endParaRPr>
          </a:p>
        </p:txBody>
      </p:sp>
    </p:spTree>
    <p:extLst>
      <p:ext uri="{BB962C8B-B14F-4D97-AF65-F5344CB8AC3E}">
        <p14:creationId xmlns:p14="http://schemas.microsoft.com/office/powerpoint/2010/main" val="13096247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B270DFA-3C00-4224-99A0-65ECEC379F6F}"/>
              </a:ext>
            </a:extLst>
          </p:cNvPr>
          <p:cNvSpPr>
            <a:spLocks noGrp="1"/>
          </p:cNvSpPr>
          <p:nvPr>
            <p:ph type="title"/>
          </p:nvPr>
        </p:nvSpPr>
        <p:spPr>
          <a:xfrm>
            <a:off x="831850" y="915024"/>
            <a:ext cx="6883400" cy="1080000"/>
          </a:xfrm>
        </p:spPr>
        <p:txBody>
          <a:bodyPr>
            <a:noAutofit/>
          </a:bodyPr>
          <a:lstStyle/>
          <a:p>
            <a:r>
              <a:rPr lang="pl-PL" sz="4000" dirty="0">
                <a:latin typeface="+mn-lt"/>
              </a:rPr>
              <a:t>Wsparcie opiekunek i opiekunów nieformalnych</a:t>
            </a:r>
          </a:p>
        </p:txBody>
      </p:sp>
      <p:sp>
        <p:nvSpPr>
          <p:cNvPr id="6" name="Schemat blokowy: łącznik 5">
            <a:extLst>
              <a:ext uri="{FF2B5EF4-FFF2-40B4-BE49-F238E27FC236}">
                <a16:creationId xmlns:a16="http://schemas.microsoft.com/office/drawing/2014/main" id="{7B9EA222-60A2-40C8-A284-77A023A3F5DD}"/>
              </a:ext>
              <a:ext uri="{C183D7F6-B498-43B3-948B-1728B52AA6E4}">
                <adec:decorative xmlns:adec="http://schemas.microsoft.com/office/drawing/2017/decorative" xmlns="" val="1"/>
              </a:ext>
            </a:extLst>
          </p:cNvPr>
          <p:cNvSpPr/>
          <p:nvPr/>
        </p:nvSpPr>
        <p:spPr>
          <a:xfrm>
            <a:off x="7408536" y="1063840"/>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 name="Schemat blokowy: łącznik 6">
            <a:extLst>
              <a:ext uri="{FF2B5EF4-FFF2-40B4-BE49-F238E27FC236}">
                <a16:creationId xmlns:a16="http://schemas.microsoft.com/office/drawing/2014/main" id="{9A1C9815-A64A-45BB-8C79-84EC25072904}"/>
              </a:ext>
              <a:ext uri="{C183D7F6-B498-43B3-948B-1728B52AA6E4}">
                <adec:decorative xmlns:adec="http://schemas.microsoft.com/office/drawing/2017/decorative" xmlns="" val="1"/>
              </a:ext>
            </a:extLst>
          </p:cNvPr>
          <p:cNvSpPr/>
          <p:nvPr/>
        </p:nvSpPr>
        <p:spPr>
          <a:xfrm>
            <a:off x="6972000" y="1695485"/>
            <a:ext cx="4320000" cy="432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 name="Schemat blokowy: łącznik 7">
            <a:extLst>
              <a:ext uri="{FF2B5EF4-FFF2-40B4-BE49-F238E27FC236}">
                <a16:creationId xmlns:a16="http://schemas.microsoft.com/office/drawing/2014/main" id="{20603C54-E27D-49CD-85DC-A1A4539DD008}"/>
              </a:ext>
              <a:ext uri="{C183D7F6-B498-43B3-948B-1728B52AA6E4}">
                <adec:decorative xmlns:adec="http://schemas.microsoft.com/office/drawing/2017/decorative" xmlns="" val="1"/>
              </a:ext>
            </a:extLst>
          </p:cNvPr>
          <p:cNvSpPr/>
          <p:nvPr/>
        </p:nvSpPr>
        <p:spPr>
          <a:xfrm>
            <a:off x="8294991" y="690596"/>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2" name="Symbol zastępczy numeru slajdu 1">
            <a:extLst>
              <a:ext uri="{FF2B5EF4-FFF2-40B4-BE49-F238E27FC236}">
                <a16:creationId xmlns:a16="http://schemas.microsoft.com/office/drawing/2014/main" id="{D94854D3-D7C5-434B-983E-7786A0D22708}"/>
              </a:ext>
            </a:extLst>
          </p:cNvPr>
          <p:cNvSpPr>
            <a:spLocks noGrp="1"/>
          </p:cNvSpPr>
          <p:nvPr>
            <p:ph type="sldNum" sz="quarter" idx="12"/>
          </p:nvPr>
        </p:nvSpPr>
        <p:spPr/>
        <p:txBody>
          <a:bodyPr/>
          <a:lstStyle/>
          <a:p>
            <a:fld id="{AB3CF912-5D29-446E-B947-C95F3C2F9F27}" type="slidenum">
              <a:rPr lang="pl-PL" smtClean="0"/>
              <a:t>33</a:t>
            </a:fld>
            <a:endParaRPr lang="pl-PL"/>
          </a:p>
        </p:txBody>
      </p:sp>
    </p:spTree>
    <p:extLst>
      <p:ext uri="{BB962C8B-B14F-4D97-AF65-F5344CB8AC3E}">
        <p14:creationId xmlns:p14="http://schemas.microsoft.com/office/powerpoint/2010/main" val="19027769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00000" y="444506"/>
            <a:ext cx="10515600" cy="1325563"/>
          </a:xfrm>
        </p:spPr>
        <p:txBody>
          <a:bodyPr>
            <a:normAutofit/>
          </a:bodyPr>
          <a:lstStyle/>
          <a:p>
            <a:pPr lvl="0" eaLnBrk="0" fontAlgn="base" hangingPunct="0">
              <a:lnSpc>
                <a:spcPct val="100000"/>
              </a:lnSpc>
              <a:spcAft>
                <a:spcPct val="0"/>
              </a:spcAft>
            </a:pPr>
            <a:r>
              <a:rPr lang="pl-PL" altLang="pl-PL" sz="2800" dirty="0" bmk="_Toc520213980">
                <a:latin typeface="Calibri" panose="020F0502020204030204" pitchFamily="34" charset="0"/>
                <a:ea typeface="Lucida Sans Unicode" panose="020B0602030504020204" pitchFamily="34" charset="0"/>
                <a:cs typeface="Calibri" panose="020F0502020204030204" pitchFamily="34" charset="0"/>
              </a:rPr>
              <a:t>Potrzeby w zakresie opieki środowiskowej i wsparcia opiekunów </a:t>
            </a:r>
            <a:br>
              <a:rPr lang="pl-PL" altLang="pl-PL" sz="2800" dirty="0" bmk="_Toc520213980">
                <a:latin typeface="Calibri" panose="020F0502020204030204" pitchFamily="34" charset="0"/>
                <a:ea typeface="Lucida Sans Unicode" panose="020B0602030504020204" pitchFamily="34" charset="0"/>
                <a:cs typeface="Calibri" panose="020F0502020204030204" pitchFamily="34" charset="0"/>
              </a:rPr>
            </a:br>
            <a:r>
              <a:rPr lang="pl-PL" altLang="pl-PL" sz="2800" dirty="0" bmk="_Toc520213980">
                <a:latin typeface="Calibri" panose="020F0502020204030204" pitchFamily="34" charset="0"/>
                <a:ea typeface="Lucida Sans Unicode" panose="020B0602030504020204" pitchFamily="34" charset="0"/>
                <a:cs typeface="Calibri" panose="020F0502020204030204" pitchFamily="34" charset="0"/>
              </a:rPr>
              <a:t>osób z niepełnosprawnościami powyżej 16 roku życia (dane w %)</a:t>
            </a:r>
            <a:endParaRPr lang="pl-PL" sz="2800" dirty="0">
              <a:latin typeface="+mn-lt"/>
            </a:endParaRPr>
          </a:p>
        </p:txBody>
      </p:sp>
      <p:graphicFrame>
        <p:nvGraphicFramePr>
          <p:cNvPr id="5" name="Wykres 4" descr="Wykres przedstawia potrzeby w zakresie opieki środowiskowej i wsparcia opiekunów osób z niepełnosprawnościami powyżej 16 roku życia. Dane w procentach.&#10;Wsparcie opiekunów w sprawowaniu opieki, codziennych obowiązkach : wynik - 9,&#10;Poradnictwo dla opiekunów, np.  informacje o dostępnych formach pomocy, wsparcia : wynik - 9,&#10;Kontynuacja opieki w przypadku braku opiekuna : wynik - 7,&#10;Nabywanie dodatkowych umiejętności związanych z pielęgnacją, opieką : wynik - 7,&#10;Pomoc w nawiązaniu kontaktu z innymi osobami znajdującymi się w podobnej sytuacji : wynik - 4,&#10;Wolny czas dla siebie na wytchnienie od opieki nad osobą niepełnosprawną : wynik - 3,&#10;Pomoc psychologa dla opiekuna : wynik - 2,&#10;Pomoc prawna dla opiekuna : wynik - 2."/>
          <p:cNvGraphicFramePr/>
          <p:nvPr>
            <p:extLst>
              <p:ext uri="{D42A27DB-BD31-4B8C-83A1-F6EECF244321}">
                <p14:modId xmlns:p14="http://schemas.microsoft.com/office/powerpoint/2010/main" val="3444447146"/>
              </p:ext>
            </p:extLst>
          </p:nvPr>
        </p:nvGraphicFramePr>
        <p:xfrm>
          <a:off x="668834" y="1888289"/>
          <a:ext cx="10840475" cy="3873365"/>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3"/>
          <p:cNvSpPr>
            <a:spLocks noChangeArrowheads="1"/>
          </p:cNvSpPr>
          <p:nvPr/>
        </p:nvSpPr>
        <p:spPr bwMode="auto">
          <a:xfrm>
            <a:off x="928403" y="5485592"/>
            <a:ext cx="489389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0" dirty="0">
                <a:ln>
                  <a:noFill/>
                </a:ln>
                <a:effectLst/>
                <a:latin typeface="Calibri" panose="020F0502020204030204" pitchFamily="34" charset="0"/>
                <a:ea typeface="Lucida Sans Unicode" panose="020B0602030504020204" pitchFamily="34" charset="0"/>
                <a:cs typeface="Tahoma" panose="020B0604030504040204" pitchFamily="34" charset="0"/>
              </a:rPr>
              <a:t>Próba: osoby z niepełnosprawnościami powyżej 16. roku życia (n = 1 350).</a:t>
            </a:r>
            <a:endParaRPr kumimoji="0" lang="pl-PL" altLang="pl-PL" sz="1800" b="0" i="0" u="none" strike="noStrike" cap="none" normalizeH="0" baseline="0" dirty="0">
              <a:ln>
                <a:noFill/>
              </a:ln>
              <a:effectLst/>
              <a:latin typeface="Arial" panose="020B0604020202020204" pitchFamily="34" charset="0"/>
            </a:endParaRPr>
          </a:p>
        </p:txBody>
      </p:sp>
      <p:sp>
        <p:nvSpPr>
          <p:cNvPr id="12" name="Prostokąt 11"/>
          <p:cNvSpPr/>
          <p:nvPr/>
        </p:nvSpPr>
        <p:spPr>
          <a:xfrm>
            <a:off x="919062" y="5717137"/>
            <a:ext cx="7464492"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7" name="Symbol zastępczy numeru slajdu 6">
            <a:extLst>
              <a:ext uri="{FF2B5EF4-FFF2-40B4-BE49-F238E27FC236}">
                <a16:creationId xmlns:a16="http://schemas.microsoft.com/office/drawing/2014/main" id="{DCD01861-F042-4E8B-9892-38EDBE95009D}"/>
              </a:ext>
            </a:extLst>
          </p:cNvPr>
          <p:cNvSpPr>
            <a:spLocks noGrp="1"/>
          </p:cNvSpPr>
          <p:nvPr>
            <p:ph type="sldNum" sz="quarter" idx="12"/>
          </p:nvPr>
        </p:nvSpPr>
        <p:spPr/>
        <p:txBody>
          <a:bodyPr/>
          <a:lstStyle/>
          <a:p>
            <a:fld id="{AB3CF912-5D29-446E-B947-C95F3C2F9F27}" type="slidenum">
              <a:rPr lang="pl-PL" smtClean="0"/>
              <a:t>34</a:t>
            </a:fld>
            <a:endParaRPr lang="pl-PL"/>
          </a:p>
        </p:txBody>
      </p:sp>
    </p:spTree>
    <p:extLst>
      <p:ext uri="{BB962C8B-B14F-4D97-AF65-F5344CB8AC3E}">
        <p14:creationId xmlns:p14="http://schemas.microsoft.com/office/powerpoint/2010/main" val="11075972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3D0095-80FC-410F-BFE1-E81DA8A0304D}"/>
              </a:ext>
            </a:extLst>
          </p:cNvPr>
          <p:cNvSpPr>
            <a:spLocks noGrp="1"/>
          </p:cNvSpPr>
          <p:nvPr>
            <p:ph type="title"/>
          </p:nvPr>
        </p:nvSpPr>
        <p:spPr>
          <a:xfrm>
            <a:off x="838200" y="458431"/>
            <a:ext cx="10515600" cy="1325563"/>
          </a:xfrm>
        </p:spPr>
        <p:txBody>
          <a:bodyPr>
            <a:normAutofit/>
          </a:bodyPr>
          <a:lstStyle/>
          <a:p>
            <a:r>
              <a:rPr lang="pl-PL" sz="2800" dirty="0">
                <a:latin typeface="+mn-lt"/>
              </a:rPr>
              <a:t>Pomoc dla opiekunów</a:t>
            </a:r>
          </a:p>
        </p:txBody>
      </p:sp>
      <p:sp>
        <p:nvSpPr>
          <p:cNvPr id="4" name="pole tekstowe 3">
            <a:extLst>
              <a:ext uri="{FF2B5EF4-FFF2-40B4-BE49-F238E27FC236}">
                <a16:creationId xmlns:a16="http://schemas.microsoft.com/office/drawing/2014/main" id="{EF301F1F-FAC4-4044-9117-0D738C6C44A4}"/>
              </a:ext>
            </a:extLst>
          </p:cNvPr>
          <p:cNvSpPr txBox="1"/>
          <p:nvPr/>
        </p:nvSpPr>
        <p:spPr>
          <a:xfrm>
            <a:off x="838200" y="1354728"/>
            <a:ext cx="10370389" cy="4067780"/>
          </a:xfrm>
          <a:prstGeom prst="rect">
            <a:avLst/>
          </a:prstGeom>
          <a:noFill/>
        </p:spPr>
        <p:txBody>
          <a:bodyPr vert="horz" wrap="square" lIns="91440" tIns="45720" rIns="91440" bIns="45720" rtlCol="0">
            <a:spAutoFit/>
          </a:bodyPr>
          <a:lstStyle>
            <a:defPPr>
              <a:defRPr lang="pl-PL"/>
            </a:defPPr>
            <a:lvl1pPr indent="0">
              <a:lnSpc>
                <a:spcPct val="125000"/>
              </a:lnSpc>
              <a:spcBef>
                <a:spcPts val="1000"/>
              </a:spcBef>
              <a:spcAft>
                <a:spcPts val="1200"/>
              </a:spcAft>
              <a:buFont typeface="Arial" panose="020B0604020202020204" pitchFamily="34" charset="0"/>
              <a:buNone/>
              <a:defRPr>
                <a:latin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spcBef>
                <a:spcPts val="0"/>
              </a:spcBef>
              <a:spcAft>
                <a:spcPts val="600"/>
              </a:spcAft>
            </a:pPr>
            <a:r>
              <a:rPr lang="pl-PL" sz="1600" dirty="0"/>
              <a:t>42% osób z niepełnosprawnościami powyżej 16. roku nie dostrzega braków w dostępnych formach pomocy dla ich opiekunów. Pozostali wskazują na potrzeby związane z podnoszeniem umiejętności i wiedzy opiekunów oraz wsparcie lub okazjonalne zastępowanie opiekuna.</a:t>
            </a:r>
          </a:p>
          <a:p>
            <a:pPr>
              <a:spcBef>
                <a:spcPts val="0"/>
              </a:spcBef>
              <a:spcAft>
                <a:spcPts val="600"/>
              </a:spcAft>
            </a:pPr>
            <a:r>
              <a:rPr lang="pl-PL" sz="1600" dirty="0"/>
              <a:t>Od 2019 roku rozwijany jest program wsparcia dla opiekunów. Daje on możliwość zostawienia podopiecznego pod opieką na kilka godzin w ciągu dnia lub całodobowo. Opiekun może mieć czas dla siebie.</a:t>
            </a:r>
          </a:p>
          <a:p>
            <a:pPr>
              <a:spcBef>
                <a:spcPts val="0"/>
              </a:spcBef>
              <a:spcAft>
                <a:spcPts val="600"/>
              </a:spcAft>
            </a:pPr>
            <a:r>
              <a:rPr lang="pl-PL" sz="1600" dirty="0"/>
              <a:t>Opiekunowie wykonują inne obowiązki również podczas wyjść podopiecznych z asystentem lub podczas zajęć w dziennych placówkach.</a:t>
            </a:r>
          </a:p>
          <a:p>
            <a:pPr>
              <a:spcBef>
                <a:spcPts val="0"/>
              </a:spcBef>
              <a:spcAft>
                <a:spcPts val="600"/>
              </a:spcAft>
            </a:pPr>
            <a:r>
              <a:rPr lang="pl-PL" sz="1600" dirty="0"/>
              <a:t>31% rodziców lub opiekunów osób z niepełnosprawnościami poniżej 16. roku życia nie odczuwa żadnych braków w</a:t>
            </a:r>
            <a:r>
              <a:rPr lang="pl-PL" dirty="0"/>
              <a:t> </a:t>
            </a:r>
            <a:r>
              <a:rPr lang="pl-PL" sz="1600" dirty="0"/>
              <a:t>dostępnych dla nich formach pomocy. Pozostali najczęściej wskazują na potrzebę zdobycia wiedzy, informacji lub podniesienia umiejętności. 19% rodziców dzieci i młodzieży z niepełnosprawnościami potrzebuje wolnego czasu dla siebie na wytchnienie od opieki. To sześć razy więcej niż w przypadku opiekunów osób z niepełnosprawnościami powyżej 16</a:t>
            </a:r>
            <a:r>
              <a:rPr lang="pl-PL" dirty="0"/>
              <a:t> </a:t>
            </a:r>
            <a:r>
              <a:rPr lang="pl-PL" sz="1600" dirty="0"/>
              <a:t>roku</a:t>
            </a:r>
            <a:r>
              <a:rPr lang="pl-PL" dirty="0"/>
              <a:t> </a:t>
            </a:r>
            <a:r>
              <a:rPr lang="pl-PL" sz="1600" dirty="0"/>
              <a:t>życia. </a:t>
            </a:r>
          </a:p>
        </p:txBody>
      </p:sp>
      <p:sp>
        <p:nvSpPr>
          <p:cNvPr id="9" name="Schemat blokowy: łącznik 8">
            <a:extLst>
              <a:ext uri="{FF2B5EF4-FFF2-40B4-BE49-F238E27FC236}">
                <a16:creationId xmlns:a16="http://schemas.microsoft.com/office/drawing/2014/main" id="{70E1AA30-CE11-415E-B96B-E662E39D44E8}"/>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Schemat blokowy: łącznik 9">
            <a:extLst>
              <a:ext uri="{FF2B5EF4-FFF2-40B4-BE49-F238E27FC236}">
                <a16:creationId xmlns:a16="http://schemas.microsoft.com/office/drawing/2014/main" id="{2D93A438-DB3D-4EDB-A47D-2EA40635CC16}"/>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Prostokąt 5">
            <a:extLst>
              <a:ext uri="{FF2B5EF4-FFF2-40B4-BE49-F238E27FC236}">
                <a16:creationId xmlns:a16="http://schemas.microsoft.com/office/drawing/2014/main" id="{363E3137-3DFA-4100-A296-18F12739CAC8}"/>
              </a:ext>
            </a:extLst>
          </p:cNvPr>
          <p:cNvSpPr/>
          <p:nvPr/>
        </p:nvSpPr>
        <p:spPr>
          <a:xfrm>
            <a:off x="840726" y="5664095"/>
            <a:ext cx="7113621"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a:extLst>
              <a:ext uri="{FF2B5EF4-FFF2-40B4-BE49-F238E27FC236}">
                <a16:creationId xmlns:a16="http://schemas.microsoft.com/office/drawing/2014/main" id="{6C4FA526-4151-4EFC-9B0C-C063D4233D5A}"/>
              </a:ext>
            </a:extLst>
          </p:cNvPr>
          <p:cNvSpPr>
            <a:spLocks noGrp="1"/>
          </p:cNvSpPr>
          <p:nvPr>
            <p:ph type="sldNum" sz="quarter" idx="12"/>
          </p:nvPr>
        </p:nvSpPr>
        <p:spPr/>
        <p:txBody>
          <a:bodyPr/>
          <a:lstStyle/>
          <a:p>
            <a:fld id="{AB3CF912-5D29-446E-B947-C95F3C2F9F27}" type="slidenum">
              <a:rPr lang="pl-PL" smtClean="0"/>
              <a:t>35</a:t>
            </a:fld>
            <a:endParaRPr lang="pl-PL"/>
          </a:p>
        </p:txBody>
      </p:sp>
    </p:spTree>
    <p:extLst>
      <p:ext uri="{BB962C8B-B14F-4D97-AF65-F5344CB8AC3E}">
        <p14:creationId xmlns:p14="http://schemas.microsoft.com/office/powerpoint/2010/main" val="8004604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Obraz 13">
            <a:extLst>
              <a:ext uri="{FF2B5EF4-FFF2-40B4-BE49-F238E27FC236}">
                <a16:creationId xmlns:a16="http://schemas.microsoft.com/office/drawing/2014/main" id="{7F022409-3633-40F3-BB63-6C311AED53A4}"/>
              </a:ext>
              <a:ext uri="{C183D7F6-B498-43B3-948B-1728B52AA6E4}">
                <adec:decorative xmlns:adec="http://schemas.microsoft.com/office/drawing/2017/decorative" xmlns="" val="1"/>
              </a:ext>
            </a:extLst>
          </p:cNvPr>
          <p:cNvPicPr>
            <a:picLocks noChangeAspect="1"/>
          </p:cNvPicPr>
          <p:nvPr/>
        </p:nvPicPr>
        <p:blipFill rotWithShape="1">
          <a:blip r:embed="rId2"/>
          <a:srcRect l="40297" t="9417" b="9866"/>
          <a:stretch/>
        </p:blipFill>
        <p:spPr>
          <a:xfrm flipH="1">
            <a:off x="8826696" y="0"/>
            <a:ext cx="3360556" cy="6858000"/>
          </a:xfrm>
          <a:prstGeom prst="rect">
            <a:avLst/>
          </a:prstGeom>
        </p:spPr>
      </p:pic>
      <p:sp>
        <p:nvSpPr>
          <p:cNvPr id="8" name="Tytuł 1">
            <a:extLst>
              <a:ext uri="{FF2B5EF4-FFF2-40B4-BE49-F238E27FC236}">
                <a16:creationId xmlns:a16="http://schemas.microsoft.com/office/drawing/2014/main" id="{E9326828-86D6-42A2-8E25-0675EC767A35}"/>
              </a:ext>
            </a:extLst>
          </p:cNvPr>
          <p:cNvSpPr>
            <a:spLocks noGrp="1"/>
          </p:cNvSpPr>
          <p:nvPr>
            <p:ph type="title"/>
          </p:nvPr>
        </p:nvSpPr>
        <p:spPr>
          <a:xfrm>
            <a:off x="7886545" y="5406780"/>
            <a:ext cx="1880302" cy="1325563"/>
          </a:xfrm>
        </p:spPr>
        <p:txBody>
          <a:bodyPr/>
          <a:lstStyle/>
          <a:p>
            <a:r>
              <a:rPr lang="pl-PL" dirty="0">
                <a:solidFill>
                  <a:schemeClr val="bg1"/>
                </a:solidFill>
              </a:rPr>
              <a:t>cytat</a:t>
            </a:r>
          </a:p>
        </p:txBody>
      </p:sp>
      <p:sp>
        <p:nvSpPr>
          <p:cNvPr id="7" name="Prostokąt 6">
            <a:extLst>
              <a:ext uri="{FF2B5EF4-FFF2-40B4-BE49-F238E27FC236}">
                <a16:creationId xmlns:a16="http://schemas.microsoft.com/office/drawing/2014/main" id="{B9120D3A-92A2-48B3-84BF-AD7B52E6749A}"/>
              </a:ext>
            </a:extLst>
          </p:cNvPr>
          <p:cNvSpPr/>
          <p:nvPr/>
        </p:nvSpPr>
        <p:spPr>
          <a:xfrm>
            <a:off x="2707399" y="2185398"/>
            <a:ext cx="4976359" cy="2703844"/>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nSpc>
                <a:spcPct val="125000"/>
              </a:lnSpc>
            </a:pPr>
            <a:r>
              <a:rPr lang="pl-PL" sz="2000" dirty="0">
                <a:solidFill>
                  <a:schemeClr val="tx1"/>
                </a:solidFill>
                <a:latin typeface="Calibri" panose="020F0502020204030204" pitchFamily="34" charset="0"/>
                <a:cs typeface="Calibri" panose="020F0502020204030204" pitchFamily="34" charset="0"/>
              </a:rPr>
              <a:t>Wsparcie opiekuna jest dla mnie bardzo ważne. Jeśli zostanie z moim synem, to ja mam czas wyjść do sklepu, ugotować obiad, czasem trochę posprzątać. Mogę to zrobić ze spokojną głową, bo wiem, że z synem jest ktoś zaufany i nic się nie wydarzy. [GR 4, K, 56 lat]</a:t>
            </a:r>
          </a:p>
        </p:txBody>
      </p:sp>
      <p:grpSp>
        <p:nvGrpSpPr>
          <p:cNvPr id="11" name="Grupa 10">
            <a:extLst>
              <a:ext uri="{FF2B5EF4-FFF2-40B4-BE49-F238E27FC236}">
                <a16:creationId xmlns:a16="http://schemas.microsoft.com/office/drawing/2014/main" id="{655251A9-C15A-4C49-8DCD-0B293E858647}"/>
              </a:ext>
              <a:ext uri="{C183D7F6-B498-43B3-948B-1728B52AA6E4}">
                <adec:decorative xmlns:adec="http://schemas.microsoft.com/office/drawing/2017/decorative" xmlns="" val="1"/>
              </a:ext>
            </a:extLst>
          </p:cNvPr>
          <p:cNvGrpSpPr/>
          <p:nvPr/>
        </p:nvGrpSpPr>
        <p:grpSpPr>
          <a:xfrm>
            <a:off x="2317958" y="2487170"/>
            <a:ext cx="352640" cy="359296"/>
            <a:chOff x="6625083" y="2133600"/>
            <a:chExt cx="450850" cy="431800"/>
          </a:xfrm>
        </p:grpSpPr>
        <p:sp>
          <p:nvSpPr>
            <p:cNvPr id="12" name="Freeform 13">
              <a:extLst>
                <a:ext uri="{FF2B5EF4-FFF2-40B4-BE49-F238E27FC236}">
                  <a16:creationId xmlns:a16="http://schemas.microsoft.com/office/drawing/2014/main" id="{D5DA018E-5D4C-4202-B96D-B316778C731F}"/>
                </a:ext>
                <a:ext uri="{C183D7F6-B498-43B3-948B-1728B52AA6E4}">
                  <adec:decorative xmlns:adec="http://schemas.microsoft.com/office/drawing/2017/decorative" xmlns="" val="1"/>
                </a:ext>
              </a:extLst>
            </p:cNvPr>
            <p:cNvSpPr>
              <a:spLocks/>
            </p:cNvSpPr>
            <p:nvPr/>
          </p:nvSpPr>
          <p:spPr bwMode="auto">
            <a:xfrm>
              <a:off x="6882258" y="2133600"/>
              <a:ext cx="193675" cy="431800"/>
            </a:xfrm>
            <a:custGeom>
              <a:avLst/>
              <a:gdLst>
                <a:gd name="T0" fmla="*/ 0 w 366"/>
                <a:gd name="T1" fmla="*/ 0 h 816"/>
                <a:gd name="T2" fmla="*/ 366 w 366"/>
                <a:gd name="T3" fmla="*/ 0 h 816"/>
                <a:gd name="T4" fmla="*/ 366 w 366"/>
                <a:gd name="T5" fmla="*/ 201 h 816"/>
                <a:gd name="T6" fmla="*/ 366 w 366"/>
                <a:gd name="T7" fmla="*/ 201 h 816"/>
                <a:gd name="T8" fmla="*/ 365 w 366"/>
                <a:gd name="T9" fmla="*/ 248 h 816"/>
                <a:gd name="T10" fmla="*/ 363 w 366"/>
                <a:gd name="T11" fmla="*/ 294 h 816"/>
                <a:gd name="T12" fmla="*/ 359 w 366"/>
                <a:gd name="T13" fmla="*/ 338 h 816"/>
                <a:gd name="T14" fmla="*/ 354 w 366"/>
                <a:gd name="T15" fmla="*/ 379 h 816"/>
                <a:gd name="T16" fmla="*/ 347 w 366"/>
                <a:gd name="T17" fmla="*/ 421 h 816"/>
                <a:gd name="T18" fmla="*/ 339 w 366"/>
                <a:gd name="T19" fmla="*/ 459 h 816"/>
                <a:gd name="T20" fmla="*/ 329 w 366"/>
                <a:gd name="T21" fmla="*/ 496 h 816"/>
                <a:gd name="T22" fmla="*/ 319 w 366"/>
                <a:gd name="T23" fmla="*/ 533 h 816"/>
                <a:gd name="T24" fmla="*/ 319 w 366"/>
                <a:gd name="T25" fmla="*/ 533 h 816"/>
                <a:gd name="T26" fmla="*/ 306 w 366"/>
                <a:gd name="T27" fmla="*/ 567 h 816"/>
                <a:gd name="T28" fmla="*/ 291 w 366"/>
                <a:gd name="T29" fmla="*/ 602 h 816"/>
                <a:gd name="T30" fmla="*/ 275 w 366"/>
                <a:gd name="T31" fmla="*/ 637 h 816"/>
                <a:gd name="T32" fmla="*/ 255 w 366"/>
                <a:gd name="T33" fmla="*/ 673 h 816"/>
                <a:gd name="T34" fmla="*/ 233 w 366"/>
                <a:gd name="T35" fmla="*/ 708 h 816"/>
                <a:gd name="T36" fmla="*/ 211 w 366"/>
                <a:gd name="T37" fmla="*/ 744 h 816"/>
                <a:gd name="T38" fmla="*/ 186 w 366"/>
                <a:gd name="T39" fmla="*/ 781 h 816"/>
                <a:gd name="T40" fmla="*/ 158 w 366"/>
                <a:gd name="T41" fmla="*/ 816 h 816"/>
                <a:gd name="T42" fmla="*/ 18 w 366"/>
                <a:gd name="T43" fmla="*/ 705 h 816"/>
                <a:gd name="T44" fmla="*/ 18 w 366"/>
                <a:gd name="T45" fmla="*/ 705 h 816"/>
                <a:gd name="T46" fmla="*/ 43 w 366"/>
                <a:gd name="T47" fmla="*/ 667 h 816"/>
                <a:gd name="T48" fmla="*/ 64 w 366"/>
                <a:gd name="T49" fmla="*/ 632 h 816"/>
                <a:gd name="T50" fmla="*/ 83 w 366"/>
                <a:gd name="T51" fmla="*/ 598 h 816"/>
                <a:gd name="T52" fmla="*/ 96 w 366"/>
                <a:gd name="T53" fmla="*/ 568 h 816"/>
                <a:gd name="T54" fmla="*/ 96 w 366"/>
                <a:gd name="T55" fmla="*/ 568 h 816"/>
                <a:gd name="T56" fmla="*/ 110 w 366"/>
                <a:gd name="T57" fmla="*/ 537 h 816"/>
                <a:gd name="T58" fmla="*/ 121 w 366"/>
                <a:gd name="T59" fmla="*/ 502 h 816"/>
                <a:gd name="T60" fmla="*/ 135 w 366"/>
                <a:gd name="T61" fmla="*/ 462 h 816"/>
                <a:gd name="T62" fmla="*/ 146 w 366"/>
                <a:gd name="T63" fmla="*/ 416 h 816"/>
                <a:gd name="T64" fmla="*/ 0 w 366"/>
                <a:gd name="T65" fmla="*/ 416 h 816"/>
                <a:gd name="T66" fmla="*/ 0 w 366"/>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6" h="816">
                  <a:moveTo>
                    <a:pt x="0" y="0"/>
                  </a:moveTo>
                  <a:lnTo>
                    <a:pt x="366" y="0"/>
                  </a:lnTo>
                  <a:lnTo>
                    <a:pt x="366" y="201"/>
                  </a:lnTo>
                  <a:lnTo>
                    <a:pt x="366" y="201"/>
                  </a:lnTo>
                  <a:lnTo>
                    <a:pt x="365" y="248"/>
                  </a:lnTo>
                  <a:lnTo>
                    <a:pt x="363" y="294"/>
                  </a:lnTo>
                  <a:lnTo>
                    <a:pt x="359" y="338"/>
                  </a:lnTo>
                  <a:lnTo>
                    <a:pt x="354" y="379"/>
                  </a:lnTo>
                  <a:lnTo>
                    <a:pt x="347" y="421"/>
                  </a:lnTo>
                  <a:lnTo>
                    <a:pt x="339" y="459"/>
                  </a:lnTo>
                  <a:lnTo>
                    <a:pt x="329" y="496"/>
                  </a:lnTo>
                  <a:lnTo>
                    <a:pt x="319" y="533"/>
                  </a:lnTo>
                  <a:lnTo>
                    <a:pt x="319" y="533"/>
                  </a:lnTo>
                  <a:lnTo>
                    <a:pt x="306" y="567"/>
                  </a:lnTo>
                  <a:lnTo>
                    <a:pt x="291" y="602"/>
                  </a:lnTo>
                  <a:lnTo>
                    <a:pt x="275" y="637"/>
                  </a:lnTo>
                  <a:lnTo>
                    <a:pt x="255" y="673"/>
                  </a:lnTo>
                  <a:lnTo>
                    <a:pt x="233" y="708"/>
                  </a:lnTo>
                  <a:lnTo>
                    <a:pt x="211" y="744"/>
                  </a:lnTo>
                  <a:lnTo>
                    <a:pt x="186" y="781"/>
                  </a:lnTo>
                  <a:lnTo>
                    <a:pt x="158" y="816"/>
                  </a:lnTo>
                  <a:lnTo>
                    <a:pt x="18" y="705"/>
                  </a:lnTo>
                  <a:lnTo>
                    <a:pt x="18" y="705"/>
                  </a:lnTo>
                  <a:lnTo>
                    <a:pt x="43" y="667"/>
                  </a:lnTo>
                  <a:lnTo>
                    <a:pt x="64" y="632"/>
                  </a:lnTo>
                  <a:lnTo>
                    <a:pt x="83" y="598"/>
                  </a:lnTo>
                  <a:lnTo>
                    <a:pt x="96" y="568"/>
                  </a:lnTo>
                  <a:lnTo>
                    <a:pt x="96" y="568"/>
                  </a:lnTo>
                  <a:lnTo>
                    <a:pt x="110" y="537"/>
                  </a:lnTo>
                  <a:lnTo>
                    <a:pt x="121" y="502"/>
                  </a:lnTo>
                  <a:lnTo>
                    <a:pt x="135" y="462"/>
                  </a:lnTo>
                  <a:lnTo>
                    <a:pt x="146" y="416"/>
                  </a:lnTo>
                  <a:lnTo>
                    <a:pt x="0" y="416"/>
                  </a:lnTo>
                  <a:lnTo>
                    <a:pt x="0" y="0"/>
                  </a:lnTo>
                  <a:close/>
                </a:path>
              </a:pathLst>
            </a:custGeom>
            <a:noFill/>
            <a:ln w="3175">
              <a:solidFill>
                <a:schemeClr val="tx1">
                  <a:lumMod val="65000"/>
                  <a:lumOff val="3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sp>
          <p:nvSpPr>
            <p:cNvPr id="13" name="Freeform 14">
              <a:extLst>
                <a:ext uri="{FF2B5EF4-FFF2-40B4-BE49-F238E27FC236}">
                  <a16:creationId xmlns:a16="http://schemas.microsoft.com/office/drawing/2014/main" id="{E541B965-3DC8-484E-83DB-F485B5A0CDAE}"/>
                </a:ext>
                <a:ext uri="{C183D7F6-B498-43B3-948B-1728B52AA6E4}">
                  <adec:decorative xmlns:adec="http://schemas.microsoft.com/office/drawing/2017/decorative" xmlns="" val="1"/>
                </a:ext>
              </a:extLst>
            </p:cNvPr>
            <p:cNvSpPr>
              <a:spLocks/>
            </p:cNvSpPr>
            <p:nvPr/>
          </p:nvSpPr>
          <p:spPr bwMode="auto">
            <a:xfrm>
              <a:off x="6625083" y="2133600"/>
              <a:ext cx="193675" cy="431800"/>
            </a:xfrm>
            <a:custGeom>
              <a:avLst/>
              <a:gdLst>
                <a:gd name="T0" fmla="*/ 0 w 367"/>
                <a:gd name="T1" fmla="*/ 0 h 816"/>
                <a:gd name="T2" fmla="*/ 367 w 367"/>
                <a:gd name="T3" fmla="*/ 0 h 816"/>
                <a:gd name="T4" fmla="*/ 367 w 367"/>
                <a:gd name="T5" fmla="*/ 201 h 816"/>
                <a:gd name="T6" fmla="*/ 367 w 367"/>
                <a:gd name="T7" fmla="*/ 201 h 816"/>
                <a:gd name="T8" fmla="*/ 366 w 367"/>
                <a:gd name="T9" fmla="*/ 248 h 816"/>
                <a:gd name="T10" fmla="*/ 364 w 367"/>
                <a:gd name="T11" fmla="*/ 294 h 816"/>
                <a:gd name="T12" fmla="*/ 360 w 367"/>
                <a:gd name="T13" fmla="*/ 338 h 816"/>
                <a:gd name="T14" fmla="*/ 355 w 367"/>
                <a:gd name="T15" fmla="*/ 379 h 816"/>
                <a:gd name="T16" fmla="*/ 348 w 367"/>
                <a:gd name="T17" fmla="*/ 421 h 816"/>
                <a:gd name="T18" fmla="*/ 341 w 367"/>
                <a:gd name="T19" fmla="*/ 459 h 816"/>
                <a:gd name="T20" fmla="*/ 330 w 367"/>
                <a:gd name="T21" fmla="*/ 496 h 816"/>
                <a:gd name="T22" fmla="*/ 320 w 367"/>
                <a:gd name="T23" fmla="*/ 533 h 816"/>
                <a:gd name="T24" fmla="*/ 320 w 367"/>
                <a:gd name="T25" fmla="*/ 533 h 816"/>
                <a:gd name="T26" fmla="*/ 307 w 367"/>
                <a:gd name="T27" fmla="*/ 567 h 816"/>
                <a:gd name="T28" fmla="*/ 292 w 367"/>
                <a:gd name="T29" fmla="*/ 602 h 816"/>
                <a:gd name="T30" fmla="*/ 276 w 367"/>
                <a:gd name="T31" fmla="*/ 637 h 816"/>
                <a:gd name="T32" fmla="*/ 256 w 367"/>
                <a:gd name="T33" fmla="*/ 673 h 816"/>
                <a:gd name="T34" fmla="*/ 234 w 367"/>
                <a:gd name="T35" fmla="*/ 708 h 816"/>
                <a:gd name="T36" fmla="*/ 212 w 367"/>
                <a:gd name="T37" fmla="*/ 744 h 816"/>
                <a:gd name="T38" fmla="*/ 187 w 367"/>
                <a:gd name="T39" fmla="*/ 781 h 816"/>
                <a:gd name="T40" fmla="*/ 161 w 367"/>
                <a:gd name="T41" fmla="*/ 816 h 816"/>
                <a:gd name="T42" fmla="*/ 18 w 367"/>
                <a:gd name="T43" fmla="*/ 705 h 816"/>
                <a:gd name="T44" fmla="*/ 18 w 367"/>
                <a:gd name="T45" fmla="*/ 705 h 816"/>
                <a:gd name="T46" fmla="*/ 43 w 367"/>
                <a:gd name="T47" fmla="*/ 667 h 816"/>
                <a:gd name="T48" fmla="*/ 63 w 367"/>
                <a:gd name="T49" fmla="*/ 632 h 816"/>
                <a:gd name="T50" fmla="*/ 83 w 367"/>
                <a:gd name="T51" fmla="*/ 598 h 816"/>
                <a:gd name="T52" fmla="*/ 97 w 367"/>
                <a:gd name="T53" fmla="*/ 568 h 816"/>
                <a:gd name="T54" fmla="*/ 97 w 367"/>
                <a:gd name="T55" fmla="*/ 568 h 816"/>
                <a:gd name="T56" fmla="*/ 109 w 367"/>
                <a:gd name="T57" fmla="*/ 537 h 816"/>
                <a:gd name="T58" fmla="*/ 122 w 367"/>
                <a:gd name="T59" fmla="*/ 502 h 816"/>
                <a:gd name="T60" fmla="*/ 134 w 367"/>
                <a:gd name="T61" fmla="*/ 462 h 816"/>
                <a:gd name="T62" fmla="*/ 147 w 367"/>
                <a:gd name="T63" fmla="*/ 416 h 816"/>
                <a:gd name="T64" fmla="*/ 0 w 367"/>
                <a:gd name="T65" fmla="*/ 416 h 816"/>
                <a:gd name="T66" fmla="*/ 0 w 367"/>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7" h="816">
                  <a:moveTo>
                    <a:pt x="0" y="0"/>
                  </a:moveTo>
                  <a:lnTo>
                    <a:pt x="367" y="0"/>
                  </a:lnTo>
                  <a:lnTo>
                    <a:pt x="367" y="201"/>
                  </a:lnTo>
                  <a:lnTo>
                    <a:pt x="367" y="201"/>
                  </a:lnTo>
                  <a:lnTo>
                    <a:pt x="366" y="248"/>
                  </a:lnTo>
                  <a:lnTo>
                    <a:pt x="364" y="294"/>
                  </a:lnTo>
                  <a:lnTo>
                    <a:pt x="360" y="338"/>
                  </a:lnTo>
                  <a:lnTo>
                    <a:pt x="355" y="379"/>
                  </a:lnTo>
                  <a:lnTo>
                    <a:pt x="348" y="421"/>
                  </a:lnTo>
                  <a:lnTo>
                    <a:pt x="341" y="459"/>
                  </a:lnTo>
                  <a:lnTo>
                    <a:pt x="330" y="496"/>
                  </a:lnTo>
                  <a:lnTo>
                    <a:pt x="320" y="533"/>
                  </a:lnTo>
                  <a:lnTo>
                    <a:pt x="320" y="533"/>
                  </a:lnTo>
                  <a:lnTo>
                    <a:pt x="307" y="567"/>
                  </a:lnTo>
                  <a:lnTo>
                    <a:pt x="292" y="602"/>
                  </a:lnTo>
                  <a:lnTo>
                    <a:pt x="276" y="637"/>
                  </a:lnTo>
                  <a:lnTo>
                    <a:pt x="256" y="673"/>
                  </a:lnTo>
                  <a:lnTo>
                    <a:pt x="234" y="708"/>
                  </a:lnTo>
                  <a:lnTo>
                    <a:pt x="212" y="744"/>
                  </a:lnTo>
                  <a:lnTo>
                    <a:pt x="187" y="781"/>
                  </a:lnTo>
                  <a:lnTo>
                    <a:pt x="161" y="816"/>
                  </a:lnTo>
                  <a:lnTo>
                    <a:pt x="18" y="705"/>
                  </a:lnTo>
                  <a:lnTo>
                    <a:pt x="18" y="705"/>
                  </a:lnTo>
                  <a:lnTo>
                    <a:pt x="43" y="667"/>
                  </a:lnTo>
                  <a:lnTo>
                    <a:pt x="63" y="632"/>
                  </a:lnTo>
                  <a:lnTo>
                    <a:pt x="83" y="598"/>
                  </a:lnTo>
                  <a:lnTo>
                    <a:pt x="97" y="568"/>
                  </a:lnTo>
                  <a:lnTo>
                    <a:pt x="97" y="568"/>
                  </a:lnTo>
                  <a:lnTo>
                    <a:pt x="109" y="537"/>
                  </a:lnTo>
                  <a:lnTo>
                    <a:pt x="122" y="502"/>
                  </a:lnTo>
                  <a:lnTo>
                    <a:pt x="134" y="462"/>
                  </a:lnTo>
                  <a:lnTo>
                    <a:pt x="147" y="416"/>
                  </a:lnTo>
                  <a:lnTo>
                    <a:pt x="0" y="416"/>
                  </a:lnTo>
                  <a:lnTo>
                    <a:pt x="0" y="0"/>
                  </a:lnTo>
                  <a:close/>
                </a:path>
              </a:pathLst>
            </a:custGeom>
            <a:noFill/>
            <a:ln w="3175">
              <a:solidFill>
                <a:schemeClr val="tx1">
                  <a:lumMod val="75000"/>
                  <a:lumOff val="2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grpSp>
      <p:sp>
        <p:nvSpPr>
          <p:cNvPr id="2" name="Symbol zastępczy numeru slajdu 1">
            <a:extLst>
              <a:ext uri="{FF2B5EF4-FFF2-40B4-BE49-F238E27FC236}">
                <a16:creationId xmlns:a16="http://schemas.microsoft.com/office/drawing/2014/main" id="{71ECAF1B-AE30-4765-8026-550EC7B62DF2}"/>
              </a:ext>
            </a:extLst>
          </p:cNvPr>
          <p:cNvSpPr>
            <a:spLocks noGrp="1"/>
          </p:cNvSpPr>
          <p:nvPr>
            <p:ph type="sldNum" sz="quarter" idx="12"/>
          </p:nvPr>
        </p:nvSpPr>
        <p:spPr/>
        <p:txBody>
          <a:bodyPr/>
          <a:lstStyle/>
          <a:p>
            <a:fld id="{AB3CF912-5D29-446E-B947-C95F3C2F9F27}" type="slidenum">
              <a:rPr lang="pl-PL" smtClean="0">
                <a:solidFill>
                  <a:srgbClr val="C55A11"/>
                </a:solidFill>
              </a:rPr>
              <a:t>36</a:t>
            </a:fld>
            <a:endParaRPr lang="pl-PL" dirty="0">
              <a:solidFill>
                <a:srgbClr val="C55A11"/>
              </a:solidFill>
            </a:endParaRPr>
          </a:p>
        </p:txBody>
      </p:sp>
    </p:spTree>
    <p:extLst>
      <p:ext uri="{BB962C8B-B14F-4D97-AF65-F5344CB8AC3E}">
        <p14:creationId xmlns:p14="http://schemas.microsoft.com/office/powerpoint/2010/main" val="15310473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FC2FAC6-9825-4F41-8D62-EAF33AA5C08A}"/>
              </a:ext>
            </a:extLst>
          </p:cNvPr>
          <p:cNvSpPr>
            <a:spLocks noGrp="1"/>
          </p:cNvSpPr>
          <p:nvPr>
            <p:ph type="title"/>
          </p:nvPr>
        </p:nvSpPr>
        <p:spPr>
          <a:xfrm>
            <a:off x="831850" y="915024"/>
            <a:ext cx="6883400" cy="1080000"/>
          </a:xfrm>
        </p:spPr>
        <p:txBody>
          <a:bodyPr>
            <a:noAutofit/>
          </a:bodyPr>
          <a:lstStyle/>
          <a:p>
            <a:r>
              <a:rPr lang="pl-PL" sz="4000" dirty="0">
                <a:latin typeface="+mn-lt"/>
              </a:rPr>
              <a:t>Opieka zdrowotna</a:t>
            </a:r>
          </a:p>
        </p:txBody>
      </p:sp>
      <p:sp>
        <p:nvSpPr>
          <p:cNvPr id="7" name="Schemat blokowy: łącznik 6">
            <a:extLst>
              <a:ext uri="{FF2B5EF4-FFF2-40B4-BE49-F238E27FC236}">
                <a16:creationId xmlns:a16="http://schemas.microsoft.com/office/drawing/2014/main" id="{9BEBEBE6-802B-4B45-AA95-7744C4286A38}"/>
              </a:ext>
              <a:ext uri="{C183D7F6-B498-43B3-948B-1728B52AA6E4}">
                <adec:decorative xmlns:adec="http://schemas.microsoft.com/office/drawing/2017/decorative" xmlns="" val="1"/>
              </a:ext>
            </a:extLst>
          </p:cNvPr>
          <p:cNvSpPr/>
          <p:nvPr/>
        </p:nvSpPr>
        <p:spPr>
          <a:xfrm>
            <a:off x="7408536" y="1063840"/>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 name="Schemat blokowy: łącznik 7">
            <a:extLst>
              <a:ext uri="{FF2B5EF4-FFF2-40B4-BE49-F238E27FC236}">
                <a16:creationId xmlns:a16="http://schemas.microsoft.com/office/drawing/2014/main" id="{96A49563-DBC4-44F8-9DE0-9C18563DD985}"/>
              </a:ext>
              <a:ext uri="{C183D7F6-B498-43B3-948B-1728B52AA6E4}">
                <adec:decorative xmlns:adec="http://schemas.microsoft.com/office/drawing/2017/decorative" xmlns="" val="1"/>
              </a:ext>
            </a:extLst>
          </p:cNvPr>
          <p:cNvSpPr/>
          <p:nvPr/>
        </p:nvSpPr>
        <p:spPr>
          <a:xfrm>
            <a:off x="6972000" y="1695485"/>
            <a:ext cx="4320000" cy="432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9" name="Schemat blokowy: łącznik 8">
            <a:extLst>
              <a:ext uri="{FF2B5EF4-FFF2-40B4-BE49-F238E27FC236}">
                <a16:creationId xmlns:a16="http://schemas.microsoft.com/office/drawing/2014/main" id="{6BEAEEDE-924C-4233-AFCB-B8E31F708AEC}"/>
              </a:ext>
              <a:ext uri="{C183D7F6-B498-43B3-948B-1728B52AA6E4}">
                <adec:decorative xmlns:adec="http://schemas.microsoft.com/office/drawing/2017/decorative" xmlns="" val="1"/>
              </a:ext>
            </a:extLst>
          </p:cNvPr>
          <p:cNvSpPr/>
          <p:nvPr/>
        </p:nvSpPr>
        <p:spPr>
          <a:xfrm>
            <a:off x="8294991" y="690596"/>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2" name="Symbol zastępczy numeru slajdu 1">
            <a:extLst>
              <a:ext uri="{FF2B5EF4-FFF2-40B4-BE49-F238E27FC236}">
                <a16:creationId xmlns:a16="http://schemas.microsoft.com/office/drawing/2014/main" id="{CEBCCD25-4F6A-497B-BDD1-125E32BFBC4C}"/>
              </a:ext>
            </a:extLst>
          </p:cNvPr>
          <p:cNvSpPr>
            <a:spLocks noGrp="1"/>
          </p:cNvSpPr>
          <p:nvPr>
            <p:ph type="sldNum" sz="quarter" idx="12"/>
          </p:nvPr>
        </p:nvSpPr>
        <p:spPr/>
        <p:txBody>
          <a:bodyPr/>
          <a:lstStyle/>
          <a:p>
            <a:fld id="{AB3CF912-5D29-446E-B947-C95F3C2F9F27}" type="slidenum">
              <a:rPr lang="pl-PL" smtClean="0"/>
              <a:t>37</a:t>
            </a:fld>
            <a:endParaRPr lang="pl-PL"/>
          </a:p>
        </p:txBody>
      </p:sp>
    </p:spTree>
    <p:extLst>
      <p:ext uri="{BB962C8B-B14F-4D97-AF65-F5344CB8AC3E}">
        <p14:creationId xmlns:p14="http://schemas.microsoft.com/office/powerpoint/2010/main" val="4939032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ytuł 1">
            <a:extLst>
              <a:ext uri="{FF2B5EF4-FFF2-40B4-BE49-F238E27FC236}">
                <a16:creationId xmlns:a16="http://schemas.microsoft.com/office/drawing/2014/main" id="{9264A193-5BF7-4F65-B6EB-1A6037673239}"/>
              </a:ext>
            </a:extLst>
          </p:cNvPr>
          <p:cNvSpPr>
            <a:spLocks noGrp="1"/>
          </p:cNvSpPr>
          <p:nvPr>
            <p:ph type="title"/>
          </p:nvPr>
        </p:nvSpPr>
        <p:spPr>
          <a:xfrm>
            <a:off x="872082" y="937176"/>
            <a:ext cx="10889165" cy="431147"/>
          </a:xfrm>
        </p:spPr>
        <p:txBody>
          <a:bodyPr>
            <a:noAutofit/>
          </a:bodyPr>
          <a:lstStyle/>
          <a:p>
            <a:r>
              <a:rPr lang="pl-PL" sz="1800" b="0" dirty="0">
                <a:latin typeface="+mn-lt"/>
              </a:rPr>
              <a:t>Potrzeby osób z niepełnosprawnością </a:t>
            </a:r>
            <a:r>
              <a:rPr lang="pl-PL" altLang="pl-PL" sz="1800" b="0" dirty="0">
                <a:latin typeface="+mn-lt"/>
                <a:ea typeface="Lucida Sans Unicode" panose="020B0602030504020204" pitchFamily="34" charset="0"/>
                <a:cs typeface="Calibri" panose="020F0502020204030204" pitchFamily="34" charset="0"/>
              </a:rPr>
              <a:t>powyżej 16. roku życia w zakresie ogólnodostępnej opieki zdrowotnej w podziale na wiek</a:t>
            </a:r>
            <a:r>
              <a:rPr lang="pl-PL" sz="1800" b="0" dirty="0">
                <a:latin typeface="+mn-lt"/>
              </a:rPr>
              <a:t> (w %)</a:t>
            </a:r>
          </a:p>
        </p:txBody>
      </p:sp>
      <p:graphicFrame>
        <p:nvGraphicFramePr>
          <p:cNvPr id="8" name="Wykres 7" descr="Wykres przedstawia potrzeby osób z niepełnosprawnościami w zakresie ogólnodostępnej opieki zdrowotnej w podziale na wiek. Dane w procentach.&#10;Lekarze specjaliści : wiek 16-44 (n=158) - wynik 57, wiek 45-64 (n=359) - wynik 65, wiek powyżej 64 (n=833) - wynik 75; &#10;Zabiegi rehabilitacyjne : wiek 16-44 (n=158) - wynik 31, wiek 45-64 (n=359) - wynik 36, wiek powyżej 64 (n=833) - wynik 35;&#10;Nowoczesne metody leczenia, leki : wiek 16-44 (n=158) - wynik 30, wiek 45-64 (n=359) - wynik 28, wiek powyżej 64 (n=833) - wynik 29;&#10;Badania diagnostyczne : wiek 16-44 (n=158) - wynik 16, wiek 45-64 (n=359) - wynik 18, wiek powyżej 64 (n=833) - wynik 28;&#10;Podstawowa opieka zdrowotna : wiek 16-44 (n=158) - wynik 16, wiek 45-64 (n=359) - wynik 14, wiek powyżej 64 (n=833) - wynik 16;&#10;Turnusy rehabilitacyjne : wiek 16-44 (n=158) - wynik 22, wiek 45-64 (n=359) - wynik 17, wiek powyżej 64 (n=833) - wynik 12;&#10;Sanatoria : wiek 16-44 (n=158) - wynik 4, wiek 45-64 (n=359) - wynik 10, wiek powyżej 64 (n=833) - wynik 9;&#10;Opieka psychologa : wiek 16-44 (n=158) - wynik 5, wiek 45-64 (n=359) - wynik 4, wiek powyżej 64 (n=833) - wynik 2;&#10;Opieka psychiatry : wiek 16-44 (n=158) - wynik 9, wiek 45-64 (n=359) - wynik 2, wiek powyżej 64 (n=833) - wynik 1;&#10;Opieka dentystyczna : wiek 16-44 (n=158) - wynik 3, 45-64 (n=359) - wynik 2, wiek powyżej 64 (n=833) - wynik 1.&#10;">
            <a:extLst>
              <a:ext uri="{FF2B5EF4-FFF2-40B4-BE49-F238E27FC236}">
                <a16:creationId xmlns:a16="http://schemas.microsoft.com/office/drawing/2014/main" id="{FFC63878-1F23-4BA2-8DCA-9210B84A4A3F}"/>
              </a:ext>
            </a:extLst>
          </p:cNvPr>
          <p:cNvGraphicFramePr/>
          <p:nvPr>
            <p:extLst>
              <p:ext uri="{D42A27DB-BD31-4B8C-83A1-F6EECF244321}">
                <p14:modId xmlns:p14="http://schemas.microsoft.com/office/powerpoint/2010/main" val="4283757484"/>
              </p:ext>
            </p:extLst>
          </p:nvPr>
        </p:nvGraphicFramePr>
        <p:xfrm>
          <a:off x="970550" y="1349960"/>
          <a:ext cx="7366350" cy="4160047"/>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3"/>
          <p:cNvSpPr>
            <a:spLocks noChangeArrowheads="1"/>
          </p:cNvSpPr>
          <p:nvPr/>
        </p:nvSpPr>
        <p:spPr bwMode="auto">
          <a:xfrm>
            <a:off x="984386" y="5490738"/>
            <a:ext cx="485658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0" dirty="0">
                <a:ln>
                  <a:noFill/>
                </a:ln>
                <a:effectLst/>
                <a:latin typeface="Calibri" panose="020F0502020204030204" pitchFamily="34" charset="0"/>
                <a:ea typeface="Lucida Sans Unicode" panose="020B0602030504020204" pitchFamily="34" charset="0"/>
                <a:cs typeface="Tahoma" panose="020B0604030504040204" pitchFamily="34" charset="0"/>
              </a:rPr>
              <a:t>Próba: osoby z niepełnosprawnościami powyżej 16. roku życia (n = 1 350).</a:t>
            </a:r>
            <a:endParaRPr kumimoji="0" lang="pl-PL" altLang="pl-PL" sz="1800" b="0" i="0" u="none" strike="noStrike" cap="none" normalizeH="0" baseline="0" dirty="0">
              <a:ln>
                <a:noFill/>
              </a:ln>
              <a:effectLst/>
              <a:latin typeface="Arial" panose="020B0604020202020204" pitchFamily="34" charset="0"/>
            </a:endParaRPr>
          </a:p>
        </p:txBody>
      </p:sp>
      <p:sp>
        <p:nvSpPr>
          <p:cNvPr id="11" name="Prostokąt 10"/>
          <p:cNvSpPr/>
          <p:nvPr/>
        </p:nvSpPr>
        <p:spPr>
          <a:xfrm>
            <a:off x="979716" y="5677957"/>
            <a:ext cx="7366350"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2" name="Symbol zastępczy numeru slajdu 1">
            <a:extLst>
              <a:ext uri="{FF2B5EF4-FFF2-40B4-BE49-F238E27FC236}">
                <a16:creationId xmlns:a16="http://schemas.microsoft.com/office/drawing/2014/main" id="{85CD35C4-94B0-4D81-9661-7D430C13733B}"/>
              </a:ext>
            </a:extLst>
          </p:cNvPr>
          <p:cNvSpPr>
            <a:spLocks noGrp="1"/>
          </p:cNvSpPr>
          <p:nvPr>
            <p:ph type="sldNum" sz="quarter" idx="12"/>
          </p:nvPr>
        </p:nvSpPr>
        <p:spPr/>
        <p:txBody>
          <a:bodyPr/>
          <a:lstStyle/>
          <a:p>
            <a:fld id="{AB3CF912-5D29-446E-B947-C95F3C2F9F27}" type="slidenum">
              <a:rPr lang="pl-PL" smtClean="0"/>
              <a:t>38</a:t>
            </a:fld>
            <a:endParaRPr lang="pl-PL"/>
          </a:p>
        </p:txBody>
      </p:sp>
    </p:spTree>
    <p:extLst>
      <p:ext uri="{BB962C8B-B14F-4D97-AF65-F5344CB8AC3E}">
        <p14:creationId xmlns:p14="http://schemas.microsoft.com/office/powerpoint/2010/main" val="42092396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1">
            <a:extLst>
              <a:ext uri="{FF2B5EF4-FFF2-40B4-BE49-F238E27FC236}">
                <a16:creationId xmlns:a16="http://schemas.microsoft.com/office/drawing/2014/main" id="{31A0FF95-211E-4DD1-9D2B-1FB1EC71904B}"/>
              </a:ext>
            </a:extLst>
          </p:cNvPr>
          <p:cNvSpPr>
            <a:spLocks noGrp="1"/>
          </p:cNvSpPr>
          <p:nvPr>
            <p:ph type="title"/>
          </p:nvPr>
        </p:nvSpPr>
        <p:spPr>
          <a:xfrm>
            <a:off x="899999" y="814731"/>
            <a:ext cx="10889165" cy="431147"/>
          </a:xfrm>
        </p:spPr>
        <p:txBody>
          <a:bodyPr>
            <a:noAutofit/>
          </a:bodyPr>
          <a:lstStyle/>
          <a:p>
            <a:r>
              <a:rPr lang="pl-PL" sz="1800" b="0" dirty="0">
                <a:latin typeface="+mn-lt"/>
              </a:rPr>
              <a:t>Potrzeby osób z niepełnosprawnością </a:t>
            </a:r>
            <a:r>
              <a:rPr lang="pl-PL" altLang="pl-PL" sz="1800" b="0" dirty="0">
                <a:latin typeface="Calibri" panose="020F0502020204030204" pitchFamily="34" charset="0"/>
                <a:ea typeface="Lucida Sans Unicode" panose="020B0602030504020204" pitchFamily="34" charset="0"/>
                <a:cs typeface="Calibri" panose="020F0502020204030204" pitchFamily="34" charset="0"/>
              </a:rPr>
              <a:t>poniżej 16. roku życia w zakresie ogólnodostępnej opieki zdrowotnej w podziale na wiek</a:t>
            </a:r>
            <a:r>
              <a:rPr lang="pl-PL" sz="1800" b="0" dirty="0">
                <a:latin typeface="+mn-lt"/>
              </a:rPr>
              <a:t> (w %)</a:t>
            </a:r>
          </a:p>
        </p:txBody>
      </p:sp>
      <p:graphicFrame>
        <p:nvGraphicFramePr>
          <p:cNvPr id="4" name="Wykres 3" descr="Wykres przedstawia potrzeby osób z niepełnosprawnościami poniżej 16. roku życia w zakresie ogólnodostępnej opieki zdrowotnej.&#10;Lekarze specjaliści : wynik - 56,&#10;Zabiegi rehabilitacyjne : wynik - 44,&#10;Turnusy rehabilitacyjne : wynik - 34,&#10;Nowoczesne metody leczenia, leki : wynik - 28,&#10;Badania diagnostyczne : wynik - 13,&#10;Sanatoria : wynik - 10,&#10;Opieka psychologa : wynik - 9,&#10;Podstawowa opieka zdrowotna : wynik - 8,&#10;Opieka psychiatry : wynik - 4,&#10;Opieka dentystyczna : wynik - 2.&#10;">
            <a:extLst>
              <a:ext uri="{FF2B5EF4-FFF2-40B4-BE49-F238E27FC236}">
                <a16:creationId xmlns:a16="http://schemas.microsoft.com/office/drawing/2014/main" id="{ED3C090C-549F-42A4-938D-8F0EA1C8E35C}"/>
              </a:ext>
            </a:extLst>
          </p:cNvPr>
          <p:cNvGraphicFramePr/>
          <p:nvPr>
            <p:extLst>
              <p:ext uri="{D42A27DB-BD31-4B8C-83A1-F6EECF244321}">
                <p14:modId xmlns:p14="http://schemas.microsoft.com/office/powerpoint/2010/main" val="3872628478"/>
              </p:ext>
            </p:extLst>
          </p:nvPr>
        </p:nvGraphicFramePr>
        <p:xfrm>
          <a:off x="899999" y="1300112"/>
          <a:ext cx="8705865" cy="4234116"/>
        </p:xfrm>
        <a:graphic>
          <a:graphicData uri="http://schemas.openxmlformats.org/drawingml/2006/chart">
            <c:chart xmlns:c="http://schemas.openxmlformats.org/drawingml/2006/chart" xmlns:r="http://schemas.openxmlformats.org/officeDocument/2006/relationships" r:id="rId2"/>
          </a:graphicData>
        </a:graphic>
      </p:graphicFrame>
      <p:sp>
        <p:nvSpPr>
          <p:cNvPr id="8" name="pole tekstowe 7"/>
          <p:cNvSpPr txBox="1"/>
          <p:nvPr/>
        </p:nvSpPr>
        <p:spPr>
          <a:xfrm>
            <a:off x="974283" y="5508597"/>
            <a:ext cx="7007667" cy="276999"/>
          </a:xfrm>
          <a:prstGeom prst="rect">
            <a:avLst/>
          </a:prstGeom>
          <a:noFill/>
        </p:spPr>
        <p:txBody>
          <a:bodyPr wrap="square" rtlCol="0">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Próba: osoby z niepełnosprawnościami poniżej 16. roku życia (n = 122)</a:t>
            </a:r>
          </a:p>
        </p:txBody>
      </p:sp>
      <p:sp>
        <p:nvSpPr>
          <p:cNvPr id="11" name="Prostokąt 10"/>
          <p:cNvSpPr/>
          <p:nvPr/>
        </p:nvSpPr>
        <p:spPr>
          <a:xfrm>
            <a:off x="962594" y="5674130"/>
            <a:ext cx="7299665"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2" name="Symbol zastępczy numeru slajdu 1">
            <a:extLst>
              <a:ext uri="{FF2B5EF4-FFF2-40B4-BE49-F238E27FC236}">
                <a16:creationId xmlns:a16="http://schemas.microsoft.com/office/drawing/2014/main" id="{F9DDC524-8EBD-430B-A88C-AE1E8F7DF6AB}"/>
              </a:ext>
            </a:extLst>
          </p:cNvPr>
          <p:cNvSpPr>
            <a:spLocks noGrp="1"/>
          </p:cNvSpPr>
          <p:nvPr>
            <p:ph type="sldNum" sz="quarter" idx="12"/>
          </p:nvPr>
        </p:nvSpPr>
        <p:spPr/>
        <p:txBody>
          <a:bodyPr/>
          <a:lstStyle/>
          <a:p>
            <a:fld id="{AB3CF912-5D29-446E-B947-C95F3C2F9F27}" type="slidenum">
              <a:rPr lang="pl-PL" smtClean="0"/>
              <a:t>39</a:t>
            </a:fld>
            <a:endParaRPr lang="pl-PL" dirty="0"/>
          </a:p>
        </p:txBody>
      </p:sp>
    </p:spTree>
    <p:extLst>
      <p:ext uri="{BB962C8B-B14F-4D97-AF65-F5344CB8AC3E}">
        <p14:creationId xmlns:p14="http://schemas.microsoft.com/office/powerpoint/2010/main" val="110914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9B5435-5A05-4616-AD8B-B0428E2DA57D}"/>
              </a:ext>
            </a:extLst>
          </p:cNvPr>
          <p:cNvSpPr>
            <a:spLocks noGrp="1"/>
          </p:cNvSpPr>
          <p:nvPr>
            <p:ph type="title"/>
          </p:nvPr>
        </p:nvSpPr>
        <p:spPr>
          <a:xfrm>
            <a:off x="838200" y="852804"/>
            <a:ext cx="10515600" cy="543489"/>
          </a:xfrm>
        </p:spPr>
        <p:txBody>
          <a:bodyPr>
            <a:noAutofit/>
          </a:bodyPr>
          <a:lstStyle/>
          <a:p>
            <a:r>
              <a:rPr lang="pl-PL" sz="2800" b="0" dirty="0">
                <a:latin typeface="+mn-lt"/>
              </a:rPr>
              <a:t>Źródła wiedzy o niepełnosprawności w Warszawie (wybrane materiały)</a:t>
            </a:r>
          </a:p>
        </p:txBody>
      </p:sp>
      <p:sp>
        <p:nvSpPr>
          <p:cNvPr id="5" name="Schemat blokowy: łącznik 4">
            <a:extLst>
              <a:ext uri="{FF2B5EF4-FFF2-40B4-BE49-F238E27FC236}">
                <a16:creationId xmlns:a16="http://schemas.microsoft.com/office/drawing/2014/main" id="{D2B0FEAC-35BA-4D1D-8C78-11225A64E5B6}"/>
              </a:ext>
              <a:ext uri="{C183D7F6-B498-43B3-948B-1728B52AA6E4}">
                <adec:decorative xmlns:adec="http://schemas.microsoft.com/office/drawing/2017/decorative" xmlns="" val="1"/>
              </a:ext>
            </a:extLst>
          </p:cNvPr>
          <p:cNvSpPr/>
          <p:nvPr/>
        </p:nvSpPr>
        <p:spPr>
          <a:xfrm>
            <a:off x="10273800" y="5217386"/>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Schemat blokowy: łącznik 5">
            <a:extLst>
              <a:ext uri="{FF2B5EF4-FFF2-40B4-BE49-F238E27FC236}">
                <a16:creationId xmlns:a16="http://schemas.microsoft.com/office/drawing/2014/main" id="{2779A87D-2231-47DF-808B-AAB20CFC9E14}"/>
              </a:ext>
              <a:ext uri="{C183D7F6-B498-43B3-948B-1728B52AA6E4}">
                <adec:decorative xmlns:adec="http://schemas.microsoft.com/office/drawing/2017/decorative" xmlns="" val="1"/>
              </a:ext>
            </a:extLst>
          </p:cNvPr>
          <p:cNvSpPr/>
          <p:nvPr/>
        </p:nvSpPr>
        <p:spPr>
          <a:xfrm>
            <a:off x="11160255" y="4844142"/>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3" name="Symbol zastępczy numeru slajdu 2">
            <a:extLst>
              <a:ext uri="{FF2B5EF4-FFF2-40B4-BE49-F238E27FC236}">
                <a16:creationId xmlns:a16="http://schemas.microsoft.com/office/drawing/2014/main" id="{C002564C-D345-4CCF-A028-F8AE1937773A}"/>
              </a:ext>
            </a:extLst>
          </p:cNvPr>
          <p:cNvSpPr>
            <a:spLocks noGrp="1"/>
          </p:cNvSpPr>
          <p:nvPr>
            <p:ph type="sldNum" sz="quarter" idx="12"/>
          </p:nvPr>
        </p:nvSpPr>
        <p:spPr/>
        <p:txBody>
          <a:bodyPr/>
          <a:lstStyle/>
          <a:p>
            <a:fld id="{AB3CF912-5D29-446E-B947-C95F3C2F9F27}" type="slidenum">
              <a:rPr lang="pl-PL" smtClean="0"/>
              <a:t>4</a:t>
            </a:fld>
            <a:endParaRPr lang="pl-PL"/>
          </a:p>
        </p:txBody>
      </p:sp>
      <p:sp>
        <p:nvSpPr>
          <p:cNvPr id="7" name="pole tekstowe 6">
            <a:extLst>
              <a:ext uri="{FF2B5EF4-FFF2-40B4-BE49-F238E27FC236}">
                <a16:creationId xmlns:a16="http://schemas.microsoft.com/office/drawing/2014/main" id="{F170951A-A8F0-499A-88F4-3FC0471842D3}"/>
              </a:ext>
            </a:extLst>
          </p:cNvPr>
          <p:cNvSpPr txBox="1"/>
          <p:nvPr/>
        </p:nvSpPr>
        <p:spPr>
          <a:xfrm>
            <a:off x="838201" y="1452124"/>
            <a:ext cx="10515600" cy="4819781"/>
          </a:xfrm>
          <a:prstGeom prst="rect">
            <a:avLst/>
          </a:prstGeom>
          <a:noFill/>
        </p:spPr>
        <p:txBody>
          <a:bodyPr wrap="square" rtlCol="0">
            <a:spAutoFit/>
          </a:bodyPr>
          <a:lstStyle/>
          <a:p>
            <a:pPr>
              <a:lnSpc>
                <a:spcPct val="140000"/>
              </a:lnSpc>
              <a:spcBef>
                <a:spcPts val="0"/>
              </a:spcBef>
            </a:pPr>
            <a:r>
              <a:rPr lang="pl-PL" sz="1600" dirty="0">
                <a:cs typeface="Tahoma" panose="020B0604030504040204" pitchFamily="34" charset="0"/>
              </a:rPr>
              <a:t>Dzięki zrealizowanym badaniom Warszawa dysponuje dużą wiedzą na temat zjawiska niepełnosprawności na tle innych miast w Polsce. W statystyce publicznej dane dotyczące osób z niepełnosprawnościami są rozproszone i niepełne.</a:t>
            </a:r>
            <a:endParaRPr lang="pl-PL" sz="1600" dirty="0"/>
          </a:p>
          <a:p>
            <a:pPr marL="514350" indent="-514350">
              <a:lnSpc>
                <a:spcPct val="140000"/>
              </a:lnSpc>
              <a:spcBef>
                <a:spcPts val="0"/>
              </a:spcBef>
              <a:buAutoNum type="arabicPeriod"/>
            </a:pPr>
            <a:r>
              <a:rPr lang="pl-PL" sz="1600" dirty="0"/>
              <a:t>Ewaluacja Programu 2010-2020: Ewaluacja końcowa Warszawskiego Programu Działań na Rzecz Osób Niepełnosprawnych na lata 2010-2020, EU-CONSULT sp. z o.o., „</a:t>
            </a:r>
            <a:r>
              <a:rPr lang="pl-PL" sz="1600" dirty="0" err="1"/>
              <a:t>Utila</a:t>
            </a:r>
            <a:r>
              <a:rPr lang="pl-PL" sz="1600" dirty="0"/>
              <a:t>” sp. z o.o., 2021</a:t>
            </a:r>
          </a:p>
          <a:p>
            <a:pPr marL="514350" indent="-514350">
              <a:lnSpc>
                <a:spcPct val="140000"/>
              </a:lnSpc>
              <a:spcBef>
                <a:spcPts val="0"/>
              </a:spcBef>
              <a:buAutoNum type="arabicPeriod"/>
            </a:pPr>
            <a:r>
              <a:rPr lang="pl-PL" sz="1600" dirty="0"/>
              <a:t>Raport z badania ilościowego: Skala i struktura zjawiska niepełnosprawności w m.st. Warszawie,  PBS Sp. z o.o., 2018</a:t>
            </a:r>
          </a:p>
          <a:p>
            <a:pPr marL="514350" indent="-514350">
              <a:lnSpc>
                <a:spcPct val="140000"/>
              </a:lnSpc>
              <a:spcBef>
                <a:spcPts val="0"/>
              </a:spcBef>
              <a:buAutoNum type="arabicPeriod"/>
            </a:pPr>
            <a:r>
              <a:rPr lang="pl-PL" sz="1600" dirty="0"/>
              <a:t>Raport z badania jakościowego: Badanie potrzeb osób z niepełnosprawnościami oraz ich nieformalnych opiekunów, PBS Sp. z o.o., 2021</a:t>
            </a:r>
          </a:p>
          <a:p>
            <a:pPr marL="514350" indent="-514350">
              <a:lnSpc>
                <a:spcPct val="140000"/>
              </a:lnSpc>
              <a:spcBef>
                <a:spcPts val="0"/>
              </a:spcBef>
              <a:buAutoNum type="arabicPeriod"/>
            </a:pPr>
            <a:r>
              <a:rPr lang="pl-PL" sz="1600" dirty="0"/>
              <a:t>Ocena zasobów pomocy społecznej w m.st. Warszawie za rok 2018, 2019, 2020, 2021.</a:t>
            </a:r>
          </a:p>
          <a:p>
            <a:pPr marL="514350" indent="-514350">
              <a:lnSpc>
                <a:spcPct val="140000"/>
              </a:lnSpc>
              <a:buFontTx/>
              <a:buAutoNum type="arabicPeriod"/>
            </a:pPr>
            <a:r>
              <a:rPr lang="pl-PL" sz="1600" dirty="0"/>
              <a:t>S. </a:t>
            </a:r>
            <a:r>
              <a:rPr lang="pl-PL" sz="1600" dirty="0" err="1"/>
              <a:t>Grammenos</a:t>
            </a:r>
            <a:r>
              <a:rPr lang="pl-PL" sz="1600" dirty="0"/>
              <a:t>, </a:t>
            </a:r>
            <a:r>
              <a:rPr lang="pl-PL" sz="1600" dirty="0" err="1"/>
              <a:t>European</a:t>
            </a:r>
            <a:r>
              <a:rPr lang="pl-PL" sz="1600" dirty="0"/>
              <a:t> </a:t>
            </a:r>
            <a:r>
              <a:rPr lang="pl-PL" sz="1600" dirty="0" err="1"/>
              <a:t>comparative</a:t>
            </a:r>
            <a:r>
              <a:rPr lang="pl-PL" sz="1600" dirty="0"/>
              <a:t> data on Europe 2020 and </a:t>
            </a:r>
            <a:r>
              <a:rPr lang="pl-PL" sz="1600" dirty="0" err="1"/>
              <a:t>persons</a:t>
            </a:r>
            <a:r>
              <a:rPr lang="pl-PL" sz="1600" dirty="0"/>
              <a:t> with </a:t>
            </a:r>
            <a:r>
              <a:rPr lang="pl-PL" sz="1600" dirty="0" err="1"/>
              <a:t>disabilities</a:t>
            </a:r>
            <a:r>
              <a:rPr lang="pl-PL" sz="1600" dirty="0"/>
              <a:t>, </a:t>
            </a:r>
            <a:r>
              <a:rPr lang="pl-PL" sz="1600" dirty="0" err="1"/>
              <a:t>European</a:t>
            </a:r>
            <a:r>
              <a:rPr lang="pl-PL" sz="1600" dirty="0"/>
              <a:t> </a:t>
            </a:r>
            <a:r>
              <a:rPr lang="pl-PL" sz="1600" dirty="0" err="1"/>
              <a:t>Commission</a:t>
            </a:r>
            <a:r>
              <a:rPr lang="pl-PL" sz="1600" dirty="0"/>
              <a:t>, </a:t>
            </a:r>
            <a:r>
              <a:rPr lang="pl-PL" sz="1600" dirty="0" err="1"/>
              <a:t>Directorate</a:t>
            </a:r>
            <a:r>
              <a:rPr lang="pl-PL" sz="1600" dirty="0"/>
              <a:t>-General for </a:t>
            </a:r>
            <a:r>
              <a:rPr lang="pl-PL" sz="1600" dirty="0" err="1"/>
              <a:t>Employment</a:t>
            </a:r>
            <a:r>
              <a:rPr lang="pl-PL" sz="1600" dirty="0"/>
              <a:t>, </a:t>
            </a:r>
            <a:r>
              <a:rPr lang="pl-PL" sz="1600" dirty="0" err="1"/>
              <a:t>Social</a:t>
            </a:r>
            <a:r>
              <a:rPr lang="pl-PL" sz="1600" dirty="0"/>
              <a:t> </a:t>
            </a:r>
            <a:r>
              <a:rPr lang="pl-PL" sz="1600" dirty="0" err="1"/>
              <a:t>Affairs</a:t>
            </a:r>
            <a:r>
              <a:rPr lang="pl-PL" sz="1600" dirty="0"/>
              <a:t> and </a:t>
            </a:r>
            <a:r>
              <a:rPr lang="pl-PL" sz="1600" dirty="0" err="1"/>
              <a:t>Inclusion</a:t>
            </a:r>
            <a:r>
              <a:rPr lang="pl-PL" sz="1600" dirty="0"/>
              <a:t>, </a:t>
            </a:r>
            <a:r>
              <a:rPr lang="pl-PL" sz="1600" dirty="0" err="1"/>
              <a:t>Luxembourg</a:t>
            </a:r>
            <a:r>
              <a:rPr lang="pl-PL" sz="1600" dirty="0"/>
              <a:t>, 2021</a:t>
            </a:r>
          </a:p>
          <a:p>
            <a:pPr marL="514350" indent="-514350">
              <a:lnSpc>
                <a:spcPct val="140000"/>
              </a:lnSpc>
              <a:spcBef>
                <a:spcPts val="0"/>
              </a:spcBef>
              <a:buAutoNum type="arabicPeriod"/>
            </a:pPr>
            <a:r>
              <a:rPr lang="pl-PL" sz="1600" dirty="0"/>
              <a:t>Mapa potrzeb osób z niepełnosprawnościami w Warszawie, Magdalena </a:t>
            </a:r>
            <a:r>
              <a:rPr lang="pl-PL" sz="1600" dirty="0" err="1"/>
              <a:t>Kocejko</a:t>
            </a:r>
            <a:r>
              <a:rPr lang="pl-PL" sz="1600" dirty="0"/>
              <a:t>, SCWO, 2019</a:t>
            </a:r>
          </a:p>
          <a:p>
            <a:pPr marL="514350" indent="-514350">
              <a:lnSpc>
                <a:spcPct val="140000"/>
              </a:lnSpc>
              <a:spcBef>
                <a:spcPts val="0"/>
              </a:spcBef>
              <a:buAutoNum type="arabicPeriod"/>
            </a:pPr>
            <a:r>
              <a:rPr lang="pl-PL" sz="1600" dirty="0">
                <a:cs typeface="Calibri" panose="020F0502020204030204"/>
              </a:rPr>
              <a:t>Ewaluacja </a:t>
            </a:r>
            <a:r>
              <a:rPr lang="pl-PL" sz="1600" dirty="0">
                <a:ea typeface="+mn-lt"/>
                <a:cs typeface="+mn-lt"/>
              </a:rPr>
              <a:t>efektywności i skuteczności systemu pomocy społecznej m.st. Warszawy, EGO, 2020</a:t>
            </a:r>
            <a:endParaRPr lang="pl-PL" sz="1600" dirty="0">
              <a:cs typeface="Calibri" panose="020F0502020204030204"/>
            </a:endParaRPr>
          </a:p>
          <a:p>
            <a:pPr marL="514350" indent="-514350">
              <a:lnSpc>
                <a:spcPct val="140000"/>
              </a:lnSpc>
              <a:spcBef>
                <a:spcPts val="0"/>
              </a:spcBef>
              <a:buAutoNum type="arabicPeriod"/>
            </a:pPr>
            <a:r>
              <a:rPr lang="pl-PL" sz="1600" dirty="0">
                <a:cs typeface="Calibri" panose="020F0502020204030204"/>
              </a:rPr>
              <a:t>Warszawski indeks samodzielności, </a:t>
            </a:r>
            <a:r>
              <a:rPr lang="pl-PL" sz="1600" dirty="0">
                <a:ea typeface="+mn-lt"/>
                <a:cs typeface="+mn-lt"/>
              </a:rPr>
              <a:t>Krajowy Instytut Gospodarki Senioralnej, 2017</a:t>
            </a:r>
          </a:p>
          <a:p>
            <a:endParaRPr lang="pl-PL" sz="1600" dirty="0"/>
          </a:p>
        </p:txBody>
      </p:sp>
    </p:spTree>
    <p:extLst>
      <p:ext uri="{BB962C8B-B14F-4D97-AF65-F5344CB8AC3E}">
        <p14:creationId xmlns:p14="http://schemas.microsoft.com/office/powerpoint/2010/main" val="33743248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0D5D170-803E-4C74-8AA3-F48C0C588939}"/>
              </a:ext>
            </a:extLst>
          </p:cNvPr>
          <p:cNvSpPr>
            <a:spLocks noGrp="1"/>
          </p:cNvSpPr>
          <p:nvPr>
            <p:ph type="title"/>
          </p:nvPr>
        </p:nvSpPr>
        <p:spPr>
          <a:xfrm>
            <a:off x="900000" y="782911"/>
            <a:ext cx="10515600" cy="579901"/>
          </a:xfrm>
        </p:spPr>
        <p:txBody>
          <a:bodyPr/>
          <a:lstStyle/>
          <a:p>
            <a:r>
              <a:rPr lang="pl-PL" b="0" dirty="0">
                <a:latin typeface="+mn-lt"/>
              </a:rPr>
              <a:t>Potrzeby w zakresie opieki zdrowotnej</a:t>
            </a:r>
          </a:p>
        </p:txBody>
      </p:sp>
      <p:sp>
        <p:nvSpPr>
          <p:cNvPr id="8" name="pole tekstowe 7">
            <a:extLst>
              <a:ext uri="{FF2B5EF4-FFF2-40B4-BE49-F238E27FC236}">
                <a16:creationId xmlns:a16="http://schemas.microsoft.com/office/drawing/2014/main" id="{1DEC3738-186B-4BAF-8552-04D11948078E}"/>
              </a:ext>
            </a:extLst>
          </p:cNvPr>
          <p:cNvSpPr txBox="1"/>
          <p:nvPr/>
        </p:nvSpPr>
        <p:spPr>
          <a:xfrm>
            <a:off x="928800" y="1353187"/>
            <a:ext cx="10120200" cy="3647409"/>
          </a:xfrm>
          <a:prstGeom prst="rect">
            <a:avLst/>
          </a:prstGeom>
          <a:noFill/>
        </p:spPr>
        <p:txBody>
          <a:bodyPr wrap="square" rtlCol="0">
            <a:spAutoFit/>
          </a:bodyPr>
          <a:lstStyle/>
          <a:p>
            <a:pPr>
              <a:lnSpc>
                <a:spcPct val="125000"/>
              </a:lnSpc>
              <a:spcAft>
                <a:spcPts val="600"/>
              </a:spcAft>
            </a:pPr>
            <a:r>
              <a:rPr lang="pl-PL" sz="1600" dirty="0">
                <a:cs typeface="Times New Roman" panose="02020603050405020304" pitchFamily="18" charset="0"/>
              </a:rPr>
              <a:t>Zapotrzebowanie na specjalistyczną opiekę lekarską jest wśród osób z niepełnosprawnościami najczęściej zgłaszane i</a:t>
            </a:r>
            <a:r>
              <a:rPr lang="pl-PL" dirty="0"/>
              <a:t> </a:t>
            </a:r>
            <a:r>
              <a:rPr lang="pl-PL" sz="1600" dirty="0">
                <a:cs typeface="Times New Roman" panose="02020603050405020304" pitchFamily="18" charset="0"/>
              </a:rPr>
              <a:t>zwiększa się wraz z wiekiem. Niewiele placówek medycznych jest wyposażonych w specjalny sprzęt, np. podnośniki dla osób z czterokończynowym porażeniem ruchowym. Ogranicza to możliwość samodzielnego realizowania wizyt i poczucie niezależności.</a:t>
            </a:r>
          </a:p>
          <a:p>
            <a:pPr>
              <a:lnSpc>
                <a:spcPct val="125000"/>
              </a:lnSpc>
              <a:spcAft>
                <a:spcPts val="600"/>
              </a:spcAft>
            </a:pPr>
            <a:r>
              <a:rPr lang="pl-PL" sz="1600" dirty="0">
                <a:cs typeface="Times New Roman" panose="02020603050405020304" pitchFamily="18" charset="0"/>
              </a:rPr>
              <a:t>Niewystarczająca jest dostępność rehabilitacji. Oferowana liczba godzin rehabilitacji nie zapewnia ciągłości i doboru odpowiednich ćwiczeń usprawniających. Osoby z niepełnosprawnością intelektualną potrzebują więcej czasu, żeby nauczyć się ćwiczeń, żeby wykonywać je samodzielnie.</a:t>
            </a:r>
          </a:p>
          <a:p>
            <a:pPr>
              <a:lnSpc>
                <a:spcPct val="125000"/>
              </a:lnSpc>
              <a:spcAft>
                <a:spcPts val="600"/>
              </a:spcAft>
            </a:pPr>
            <a:r>
              <a:rPr lang="pl-PL" sz="1600" dirty="0">
                <a:cs typeface="Times New Roman" panose="02020603050405020304" pitchFamily="18" charset="0"/>
              </a:rPr>
              <a:t>Największe zapotrzebowanie dotyczy dostępu do lekarzy specjalistów i rehabilitacji. Młodsze pokolenie częściej zgłasza potrzebę korzystania z turnusów rehabilitacyjnych. Osoby z niepełnosprawnościami chętnie brałyby udział w turnusach rehabilitacyjnych, ale wyjazdy tego typu są dla nich zbyt kosztowne i musieli je ograniczyć. Turnusy zaspokajały potrzebę zmiany otoczenia, odpoczynku połączonego z pracą nad własną</a:t>
            </a:r>
            <a:r>
              <a:rPr lang="pl-PL" sz="1600" dirty="0"/>
              <a:t> </a:t>
            </a:r>
            <a:r>
              <a:rPr lang="pl-PL" sz="1600" dirty="0">
                <a:cs typeface="Times New Roman" panose="02020603050405020304" pitchFamily="18" charset="0"/>
              </a:rPr>
              <a:t>sprawnością oraz miały wymiar społeczny.</a:t>
            </a:r>
          </a:p>
        </p:txBody>
      </p:sp>
      <p:sp>
        <p:nvSpPr>
          <p:cNvPr id="5" name="Schemat blokowy: łącznik 4">
            <a:extLst>
              <a:ext uri="{FF2B5EF4-FFF2-40B4-BE49-F238E27FC236}">
                <a16:creationId xmlns:a16="http://schemas.microsoft.com/office/drawing/2014/main" id="{92B9C82E-E84B-4381-BAB1-6F7BC319B869}"/>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Schemat blokowy: łącznik 5">
            <a:extLst>
              <a:ext uri="{FF2B5EF4-FFF2-40B4-BE49-F238E27FC236}">
                <a16:creationId xmlns:a16="http://schemas.microsoft.com/office/drawing/2014/main" id="{B1C6BE43-AF48-4066-BCEE-540F0E7DA3DA}"/>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 name="Prostokąt 6">
            <a:extLst>
              <a:ext uri="{FF2B5EF4-FFF2-40B4-BE49-F238E27FC236}">
                <a16:creationId xmlns:a16="http://schemas.microsoft.com/office/drawing/2014/main" id="{0645DCF2-25BE-43EF-848D-E911DD61F014}"/>
              </a:ext>
            </a:extLst>
          </p:cNvPr>
          <p:cNvSpPr/>
          <p:nvPr/>
        </p:nvSpPr>
        <p:spPr>
          <a:xfrm>
            <a:off x="905474" y="5492476"/>
            <a:ext cx="9474833" cy="461665"/>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p>
          <a:p>
            <a:r>
              <a:rPr lang="pl-PL" sz="1200" dirty="0">
                <a:latin typeface="Calibri" panose="020F0502020204030204" pitchFamily="34" charset="0"/>
                <a:cs typeface="Tahoma" panose="020B0604030504040204" pitchFamily="34" charset="0"/>
              </a:rPr>
              <a:t>	Raport z badania jakościowego: Badanie potrzeb osób z niepełnosprawnościami oraz ich nieformalnych opiekunów, PBS Sp. z o.o., 2021</a:t>
            </a:r>
          </a:p>
        </p:txBody>
      </p:sp>
      <p:sp>
        <p:nvSpPr>
          <p:cNvPr id="4" name="Symbol zastępczy numeru slajdu 3">
            <a:extLst>
              <a:ext uri="{FF2B5EF4-FFF2-40B4-BE49-F238E27FC236}">
                <a16:creationId xmlns:a16="http://schemas.microsoft.com/office/drawing/2014/main" id="{C728440E-01FB-4F48-A3DC-FD856AAB2855}"/>
              </a:ext>
            </a:extLst>
          </p:cNvPr>
          <p:cNvSpPr>
            <a:spLocks noGrp="1"/>
          </p:cNvSpPr>
          <p:nvPr>
            <p:ph type="sldNum" sz="quarter" idx="12"/>
          </p:nvPr>
        </p:nvSpPr>
        <p:spPr/>
        <p:txBody>
          <a:bodyPr/>
          <a:lstStyle/>
          <a:p>
            <a:fld id="{AB3CF912-5D29-446E-B947-C95F3C2F9F27}" type="slidenum">
              <a:rPr lang="pl-PL" smtClean="0"/>
              <a:t>40</a:t>
            </a:fld>
            <a:endParaRPr lang="pl-PL"/>
          </a:p>
        </p:txBody>
      </p:sp>
    </p:spTree>
    <p:extLst>
      <p:ext uri="{BB962C8B-B14F-4D97-AF65-F5344CB8AC3E}">
        <p14:creationId xmlns:p14="http://schemas.microsoft.com/office/powerpoint/2010/main" val="41605713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Obraz 13">
            <a:extLst>
              <a:ext uri="{FF2B5EF4-FFF2-40B4-BE49-F238E27FC236}">
                <a16:creationId xmlns:a16="http://schemas.microsoft.com/office/drawing/2014/main" id="{7F022409-3633-40F3-BB63-6C311AED53A4}"/>
              </a:ext>
              <a:ext uri="{C183D7F6-B498-43B3-948B-1728B52AA6E4}">
                <adec:decorative xmlns:adec="http://schemas.microsoft.com/office/drawing/2017/decorative" xmlns="" val="1"/>
              </a:ext>
            </a:extLst>
          </p:cNvPr>
          <p:cNvPicPr>
            <a:picLocks noChangeAspect="1"/>
          </p:cNvPicPr>
          <p:nvPr/>
        </p:nvPicPr>
        <p:blipFill rotWithShape="1">
          <a:blip r:embed="rId2"/>
          <a:srcRect l="40297" t="9417" b="9866"/>
          <a:stretch/>
        </p:blipFill>
        <p:spPr>
          <a:xfrm flipH="1">
            <a:off x="8826696" y="0"/>
            <a:ext cx="3360556" cy="6858000"/>
          </a:xfrm>
          <a:prstGeom prst="rect">
            <a:avLst/>
          </a:prstGeom>
        </p:spPr>
      </p:pic>
      <p:sp>
        <p:nvSpPr>
          <p:cNvPr id="7" name="Tytuł 1">
            <a:extLst>
              <a:ext uri="{FF2B5EF4-FFF2-40B4-BE49-F238E27FC236}">
                <a16:creationId xmlns:a16="http://schemas.microsoft.com/office/drawing/2014/main" id="{AA85DA59-C65D-4DFA-9446-048BB323986C}"/>
              </a:ext>
            </a:extLst>
          </p:cNvPr>
          <p:cNvSpPr>
            <a:spLocks noGrp="1"/>
          </p:cNvSpPr>
          <p:nvPr>
            <p:ph type="title"/>
          </p:nvPr>
        </p:nvSpPr>
        <p:spPr>
          <a:xfrm>
            <a:off x="7886545" y="5406780"/>
            <a:ext cx="1880302" cy="1325563"/>
          </a:xfrm>
        </p:spPr>
        <p:txBody>
          <a:bodyPr/>
          <a:lstStyle/>
          <a:p>
            <a:r>
              <a:rPr lang="pl-PL" dirty="0">
                <a:solidFill>
                  <a:schemeClr val="bg1"/>
                </a:solidFill>
              </a:rPr>
              <a:t>cytat</a:t>
            </a:r>
          </a:p>
        </p:txBody>
      </p:sp>
      <p:sp>
        <p:nvSpPr>
          <p:cNvPr id="20" name="Prostokąt 19">
            <a:extLst>
              <a:ext uri="{FF2B5EF4-FFF2-40B4-BE49-F238E27FC236}">
                <a16:creationId xmlns:a16="http://schemas.microsoft.com/office/drawing/2014/main" id="{65719478-799D-4F86-BDAC-7D03EDF055C4}"/>
              </a:ext>
            </a:extLst>
          </p:cNvPr>
          <p:cNvSpPr/>
          <p:nvPr/>
        </p:nvSpPr>
        <p:spPr>
          <a:xfrm>
            <a:off x="2047931" y="1508353"/>
            <a:ext cx="6222536" cy="3329570"/>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nSpc>
                <a:spcPct val="125000"/>
              </a:lnSpc>
            </a:pPr>
            <a:r>
              <a:rPr lang="pl-PL" sz="2000" dirty="0">
                <a:solidFill>
                  <a:schemeClr val="tx1"/>
                </a:solidFill>
                <a:latin typeface="Calibri" panose="020F0502020204030204" pitchFamily="34" charset="0"/>
                <a:cs typeface="Calibri" panose="020F0502020204030204" pitchFamily="34" charset="0"/>
              </a:rPr>
              <a:t>Dzięki wyjazdom, jak wracam do domu, to zawsze mam lepszą motywację, żeby później w domu ćwiczyć. Zawsze na takich wyjazdach ktoś coś podpowie, albo na przykład jest w podobnej sytuacji, albo powie swoje pomysły jak on sobie radzi ze swoimi przeciwnościami, tak z problemami, ja mówię o swoich i tak po takich wyjazdach to mi się lepiej wraca do domu. [Gr 2, M, lat 38]</a:t>
            </a:r>
          </a:p>
        </p:txBody>
      </p:sp>
      <p:grpSp>
        <p:nvGrpSpPr>
          <p:cNvPr id="15" name="Grupa 14">
            <a:extLst>
              <a:ext uri="{FF2B5EF4-FFF2-40B4-BE49-F238E27FC236}">
                <a16:creationId xmlns:a16="http://schemas.microsoft.com/office/drawing/2014/main" id="{B9F11013-8E2C-490B-8561-E9CB1DCF0F29}"/>
              </a:ext>
              <a:ext uri="{C183D7F6-B498-43B3-948B-1728B52AA6E4}">
                <adec:decorative xmlns:adec="http://schemas.microsoft.com/office/drawing/2017/decorative" xmlns="" val="1"/>
              </a:ext>
            </a:extLst>
          </p:cNvPr>
          <p:cNvGrpSpPr/>
          <p:nvPr/>
        </p:nvGrpSpPr>
        <p:grpSpPr>
          <a:xfrm>
            <a:off x="1632166" y="1959429"/>
            <a:ext cx="352640" cy="401845"/>
            <a:chOff x="6625083" y="2133600"/>
            <a:chExt cx="450850" cy="431800"/>
          </a:xfrm>
        </p:grpSpPr>
        <p:sp>
          <p:nvSpPr>
            <p:cNvPr id="16" name="Freeform 13">
              <a:extLst>
                <a:ext uri="{FF2B5EF4-FFF2-40B4-BE49-F238E27FC236}">
                  <a16:creationId xmlns:a16="http://schemas.microsoft.com/office/drawing/2014/main" id="{688FB720-5EF9-459E-B5F6-BE4DA0896CAD}"/>
                </a:ext>
                <a:ext uri="{C183D7F6-B498-43B3-948B-1728B52AA6E4}">
                  <adec:decorative xmlns:adec="http://schemas.microsoft.com/office/drawing/2017/decorative" xmlns="" val="1"/>
                </a:ext>
              </a:extLst>
            </p:cNvPr>
            <p:cNvSpPr>
              <a:spLocks/>
            </p:cNvSpPr>
            <p:nvPr/>
          </p:nvSpPr>
          <p:spPr bwMode="auto">
            <a:xfrm>
              <a:off x="6882258" y="2133600"/>
              <a:ext cx="193675" cy="431800"/>
            </a:xfrm>
            <a:custGeom>
              <a:avLst/>
              <a:gdLst>
                <a:gd name="T0" fmla="*/ 0 w 366"/>
                <a:gd name="T1" fmla="*/ 0 h 816"/>
                <a:gd name="T2" fmla="*/ 366 w 366"/>
                <a:gd name="T3" fmla="*/ 0 h 816"/>
                <a:gd name="T4" fmla="*/ 366 w 366"/>
                <a:gd name="T5" fmla="*/ 201 h 816"/>
                <a:gd name="T6" fmla="*/ 366 w 366"/>
                <a:gd name="T7" fmla="*/ 201 h 816"/>
                <a:gd name="T8" fmla="*/ 365 w 366"/>
                <a:gd name="T9" fmla="*/ 248 h 816"/>
                <a:gd name="T10" fmla="*/ 363 w 366"/>
                <a:gd name="T11" fmla="*/ 294 h 816"/>
                <a:gd name="T12" fmla="*/ 359 w 366"/>
                <a:gd name="T13" fmla="*/ 338 h 816"/>
                <a:gd name="T14" fmla="*/ 354 w 366"/>
                <a:gd name="T15" fmla="*/ 379 h 816"/>
                <a:gd name="T16" fmla="*/ 347 w 366"/>
                <a:gd name="T17" fmla="*/ 421 h 816"/>
                <a:gd name="T18" fmla="*/ 339 w 366"/>
                <a:gd name="T19" fmla="*/ 459 h 816"/>
                <a:gd name="T20" fmla="*/ 329 w 366"/>
                <a:gd name="T21" fmla="*/ 496 h 816"/>
                <a:gd name="T22" fmla="*/ 319 w 366"/>
                <a:gd name="T23" fmla="*/ 533 h 816"/>
                <a:gd name="T24" fmla="*/ 319 w 366"/>
                <a:gd name="T25" fmla="*/ 533 h 816"/>
                <a:gd name="T26" fmla="*/ 306 w 366"/>
                <a:gd name="T27" fmla="*/ 567 h 816"/>
                <a:gd name="T28" fmla="*/ 291 w 366"/>
                <a:gd name="T29" fmla="*/ 602 h 816"/>
                <a:gd name="T30" fmla="*/ 275 w 366"/>
                <a:gd name="T31" fmla="*/ 637 h 816"/>
                <a:gd name="T32" fmla="*/ 255 w 366"/>
                <a:gd name="T33" fmla="*/ 673 h 816"/>
                <a:gd name="T34" fmla="*/ 233 w 366"/>
                <a:gd name="T35" fmla="*/ 708 h 816"/>
                <a:gd name="T36" fmla="*/ 211 w 366"/>
                <a:gd name="T37" fmla="*/ 744 h 816"/>
                <a:gd name="T38" fmla="*/ 186 w 366"/>
                <a:gd name="T39" fmla="*/ 781 h 816"/>
                <a:gd name="T40" fmla="*/ 158 w 366"/>
                <a:gd name="T41" fmla="*/ 816 h 816"/>
                <a:gd name="T42" fmla="*/ 18 w 366"/>
                <a:gd name="T43" fmla="*/ 705 h 816"/>
                <a:gd name="T44" fmla="*/ 18 w 366"/>
                <a:gd name="T45" fmla="*/ 705 h 816"/>
                <a:gd name="T46" fmla="*/ 43 w 366"/>
                <a:gd name="T47" fmla="*/ 667 h 816"/>
                <a:gd name="T48" fmla="*/ 64 w 366"/>
                <a:gd name="T49" fmla="*/ 632 h 816"/>
                <a:gd name="T50" fmla="*/ 83 w 366"/>
                <a:gd name="T51" fmla="*/ 598 h 816"/>
                <a:gd name="T52" fmla="*/ 96 w 366"/>
                <a:gd name="T53" fmla="*/ 568 h 816"/>
                <a:gd name="T54" fmla="*/ 96 w 366"/>
                <a:gd name="T55" fmla="*/ 568 h 816"/>
                <a:gd name="T56" fmla="*/ 110 w 366"/>
                <a:gd name="T57" fmla="*/ 537 h 816"/>
                <a:gd name="T58" fmla="*/ 121 w 366"/>
                <a:gd name="T59" fmla="*/ 502 h 816"/>
                <a:gd name="T60" fmla="*/ 135 w 366"/>
                <a:gd name="T61" fmla="*/ 462 h 816"/>
                <a:gd name="T62" fmla="*/ 146 w 366"/>
                <a:gd name="T63" fmla="*/ 416 h 816"/>
                <a:gd name="T64" fmla="*/ 0 w 366"/>
                <a:gd name="T65" fmla="*/ 416 h 816"/>
                <a:gd name="T66" fmla="*/ 0 w 366"/>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6" h="816">
                  <a:moveTo>
                    <a:pt x="0" y="0"/>
                  </a:moveTo>
                  <a:lnTo>
                    <a:pt x="366" y="0"/>
                  </a:lnTo>
                  <a:lnTo>
                    <a:pt x="366" y="201"/>
                  </a:lnTo>
                  <a:lnTo>
                    <a:pt x="366" y="201"/>
                  </a:lnTo>
                  <a:lnTo>
                    <a:pt x="365" y="248"/>
                  </a:lnTo>
                  <a:lnTo>
                    <a:pt x="363" y="294"/>
                  </a:lnTo>
                  <a:lnTo>
                    <a:pt x="359" y="338"/>
                  </a:lnTo>
                  <a:lnTo>
                    <a:pt x="354" y="379"/>
                  </a:lnTo>
                  <a:lnTo>
                    <a:pt x="347" y="421"/>
                  </a:lnTo>
                  <a:lnTo>
                    <a:pt x="339" y="459"/>
                  </a:lnTo>
                  <a:lnTo>
                    <a:pt x="329" y="496"/>
                  </a:lnTo>
                  <a:lnTo>
                    <a:pt x="319" y="533"/>
                  </a:lnTo>
                  <a:lnTo>
                    <a:pt x="319" y="533"/>
                  </a:lnTo>
                  <a:lnTo>
                    <a:pt x="306" y="567"/>
                  </a:lnTo>
                  <a:lnTo>
                    <a:pt x="291" y="602"/>
                  </a:lnTo>
                  <a:lnTo>
                    <a:pt x="275" y="637"/>
                  </a:lnTo>
                  <a:lnTo>
                    <a:pt x="255" y="673"/>
                  </a:lnTo>
                  <a:lnTo>
                    <a:pt x="233" y="708"/>
                  </a:lnTo>
                  <a:lnTo>
                    <a:pt x="211" y="744"/>
                  </a:lnTo>
                  <a:lnTo>
                    <a:pt x="186" y="781"/>
                  </a:lnTo>
                  <a:lnTo>
                    <a:pt x="158" y="816"/>
                  </a:lnTo>
                  <a:lnTo>
                    <a:pt x="18" y="705"/>
                  </a:lnTo>
                  <a:lnTo>
                    <a:pt x="18" y="705"/>
                  </a:lnTo>
                  <a:lnTo>
                    <a:pt x="43" y="667"/>
                  </a:lnTo>
                  <a:lnTo>
                    <a:pt x="64" y="632"/>
                  </a:lnTo>
                  <a:lnTo>
                    <a:pt x="83" y="598"/>
                  </a:lnTo>
                  <a:lnTo>
                    <a:pt x="96" y="568"/>
                  </a:lnTo>
                  <a:lnTo>
                    <a:pt x="96" y="568"/>
                  </a:lnTo>
                  <a:lnTo>
                    <a:pt x="110" y="537"/>
                  </a:lnTo>
                  <a:lnTo>
                    <a:pt x="121" y="502"/>
                  </a:lnTo>
                  <a:lnTo>
                    <a:pt x="135" y="462"/>
                  </a:lnTo>
                  <a:lnTo>
                    <a:pt x="146" y="416"/>
                  </a:lnTo>
                  <a:lnTo>
                    <a:pt x="0" y="416"/>
                  </a:lnTo>
                  <a:lnTo>
                    <a:pt x="0" y="0"/>
                  </a:lnTo>
                  <a:close/>
                </a:path>
              </a:pathLst>
            </a:custGeom>
            <a:noFill/>
            <a:ln w="3175">
              <a:solidFill>
                <a:schemeClr val="tx1">
                  <a:lumMod val="65000"/>
                  <a:lumOff val="3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sp>
          <p:nvSpPr>
            <p:cNvPr id="21" name="Freeform 14">
              <a:extLst>
                <a:ext uri="{FF2B5EF4-FFF2-40B4-BE49-F238E27FC236}">
                  <a16:creationId xmlns:a16="http://schemas.microsoft.com/office/drawing/2014/main" id="{E1A0B079-18A2-4F5B-BA7A-BCCCB4BF9E06}"/>
                </a:ext>
                <a:ext uri="{C183D7F6-B498-43B3-948B-1728B52AA6E4}">
                  <adec:decorative xmlns:adec="http://schemas.microsoft.com/office/drawing/2017/decorative" xmlns="" val="1"/>
                </a:ext>
              </a:extLst>
            </p:cNvPr>
            <p:cNvSpPr>
              <a:spLocks/>
            </p:cNvSpPr>
            <p:nvPr/>
          </p:nvSpPr>
          <p:spPr bwMode="auto">
            <a:xfrm>
              <a:off x="6625083" y="2133600"/>
              <a:ext cx="193675" cy="431800"/>
            </a:xfrm>
            <a:custGeom>
              <a:avLst/>
              <a:gdLst>
                <a:gd name="T0" fmla="*/ 0 w 367"/>
                <a:gd name="T1" fmla="*/ 0 h 816"/>
                <a:gd name="T2" fmla="*/ 367 w 367"/>
                <a:gd name="T3" fmla="*/ 0 h 816"/>
                <a:gd name="T4" fmla="*/ 367 w 367"/>
                <a:gd name="T5" fmla="*/ 201 h 816"/>
                <a:gd name="T6" fmla="*/ 367 w 367"/>
                <a:gd name="T7" fmla="*/ 201 h 816"/>
                <a:gd name="T8" fmla="*/ 366 w 367"/>
                <a:gd name="T9" fmla="*/ 248 h 816"/>
                <a:gd name="T10" fmla="*/ 364 w 367"/>
                <a:gd name="T11" fmla="*/ 294 h 816"/>
                <a:gd name="T12" fmla="*/ 360 w 367"/>
                <a:gd name="T13" fmla="*/ 338 h 816"/>
                <a:gd name="T14" fmla="*/ 355 w 367"/>
                <a:gd name="T15" fmla="*/ 379 h 816"/>
                <a:gd name="T16" fmla="*/ 348 w 367"/>
                <a:gd name="T17" fmla="*/ 421 h 816"/>
                <a:gd name="T18" fmla="*/ 341 w 367"/>
                <a:gd name="T19" fmla="*/ 459 h 816"/>
                <a:gd name="T20" fmla="*/ 330 w 367"/>
                <a:gd name="T21" fmla="*/ 496 h 816"/>
                <a:gd name="T22" fmla="*/ 320 w 367"/>
                <a:gd name="T23" fmla="*/ 533 h 816"/>
                <a:gd name="T24" fmla="*/ 320 w 367"/>
                <a:gd name="T25" fmla="*/ 533 h 816"/>
                <a:gd name="T26" fmla="*/ 307 w 367"/>
                <a:gd name="T27" fmla="*/ 567 h 816"/>
                <a:gd name="T28" fmla="*/ 292 w 367"/>
                <a:gd name="T29" fmla="*/ 602 h 816"/>
                <a:gd name="T30" fmla="*/ 276 w 367"/>
                <a:gd name="T31" fmla="*/ 637 h 816"/>
                <a:gd name="T32" fmla="*/ 256 w 367"/>
                <a:gd name="T33" fmla="*/ 673 h 816"/>
                <a:gd name="T34" fmla="*/ 234 w 367"/>
                <a:gd name="T35" fmla="*/ 708 h 816"/>
                <a:gd name="T36" fmla="*/ 212 w 367"/>
                <a:gd name="T37" fmla="*/ 744 h 816"/>
                <a:gd name="T38" fmla="*/ 187 w 367"/>
                <a:gd name="T39" fmla="*/ 781 h 816"/>
                <a:gd name="T40" fmla="*/ 161 w 367"/>
                <a:gd name="T41" fmla="*/ 816 h 816"/>
                <a:gd name="T42" fmla="*/ 18 w 367"/>
                <a:gd name="T43" fmla="*/ 705 h 816"/>
                <a:gd name="T44" fmla="*/ 18 w 367"/>
                <a:gd name="T45" fmla="*/ 705 h 816"/>
                <a:gd name="T46" fmla="*/ 43 w 367"/>
                <a:gd name="T47" fmla="*/ 667 h 816"/>
                <a:gd name="T48" fmla="*/ 63 w 367"/>
                <a:gd name="T49" fmla="*/ 632 h 816"/>
                <a:gd name="T50" fmla="*/ 83 w 367"/>
                <a:gd name="T51" fmla="*/ 598 h 816"/>
                <a:gd name="T52" fmla="*/ 97 w 367"/>
                <a:gd name="T53" fmla="*/ 568 h 816"/>
                <a:gd name="T54" fmla="*/ 97 w 367"/>
                <a:gd name="T55" fmla="*/ 568 h 816"/>
                <a:gd name="T56" fmla="*/ 109 w 367"/>
                <a:gd name="T57" fmla="*/ 537 h 816"/>
                <a:gd name="T58" fmla="*/ 122 w 367"/>
                <a:gd name="T59" fmla="*/ 502 h 816"/>
                <a:gd name="T60" fmla="*/ 134 w 367"/>
                <a:gd name="T61" fmla="*/ 462 h 816"/>
                <a:gd name="T62" fmla="*/ 147 w 367"/>
                <a:gd name="T63" fmla="*/ 416 h 816"/>
                <a:gd name="T64" fmla="*/ 0 w 367"/>
                <a:gd name="T65" fmla="*/ 416 h 816"/>
                <a:gd name="T66" fmla="*/ 0 w 367"/>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7" h="816">
                  <a:moveTo>
                    <a:pt x="0" y="0"/>
                  </a:moveTo>
                  <a:lnTo>
                    <a:pt x="367" y="0"/>
                  </a:lnTo>
                  <a:lnTo>
                    <a:pt x="367" y="201"/>
                  </a:lnTo>
                  <a:lnTo>
                    <a:pt x="367" y="201"/>
                  </a:lnTo>
                  <a:lnTo>
                    <a:pt x="366" y="248"/>
                  </a:lnTo>
                  <a:lnTo>
                    <a:pt x="364" y="294"/>
                  </a:lnTo>
                  <a:lnTo>
                    <a:pt x="360" y="338"/>
                  </a:lnTo>
                  <a:lnTo>
                    <a:pt x="355" y="379"/>
                  </a:lnTo>
                  <a:lnTo>
                    <a:pt x="348" y="421"/>
                  </a:lnTo>
                  <a:lnTo>
                    <a:pt x="341" y="459"/>
                  </a:lnTo>
                  <a:lnTo>
                    <a:pt x="330" y="496"/>
                  </a:lnTo>
                  <a:lnTo>
                    <a:pt x="320" y="533"/>
                  </a:lnTo>
                  <a:lnTo>
                    <a:pt x="320" y="533"/>
                  </a:lnTo>
                  <a:lnTo>
                    <a:pt x="307" y="567"/>
                  </a:lnTo>
                  <a:lnTo>
                    <a:pt x="292" y="602"/>
                  </a:lnTo>
                  <a:lnTo>
                    <a:pt x="276" y="637"/>
                  </a:lnTo>
                  <a:lnTo>
                    <a:pt x="256" y="673"/>
                  </a:lnTo>
                  <a:lnTo>
                    <a:pt x="234" y="708"/>
                  </a:lnTo>
                  <a:lnTo>
                    <a:pt x="212" y="744"/>
                  </a:lnTo>
                  <a:lnTo>
                    <a:pt x="187" y="781"/>
                  </a:lnTo>
                  <a:lnTo>
                    <a:pt x="161" y="816"/>
                  </a:lnTo>
                  <a:lnTo>
                    <a:pt x="18" y="705"/>
                  </a:lnTo>
                  <a:lnTo>
                    <a:pt x="18" y="705"/>
                  </a:lnTo>
                  <a:lnTo>
                    <a:pt x="43" y="667"/>
                  </a:lnTo>
                  <a:lnTo>
                    <a:pt x="63" y="632"/>
                  </a:lnTo>
                  <a:lnTo>
                    <a:pt x="83" y="598"/>
                  </a:lnTo>
                  <a:lnTo>
                    <a:pt x="97" y="568"/>
                  </a:lnTo>
                  <a:lnTo>
                    <a:pt x="97" y="568"/>
                  </a:lnTo>
                  <a:lnTo>
                    <a:pt x="109" y="537"/>
                  </a:lnTo>
                  <a:lnTo>
                    <a:pt x="122" y="502"/>
                  </a:lnTo>
                  <a:lnTo>
                    <a:pt x="134" y="462"/>
                  </a:lnTo>
                  <a:lnTo>
                    <a:pt x="147" y="416"/>
                  </a:lnTo>
                  <a:lnTo>
                    <a:pt x="0" y="416"/>
                  </a:lnTo>
                  <a:lnTo>
                    <a:pt x="0" y="0"/>
                  </a:lnTo>
                  <a:close/>
                </a:path>
              </a:pathLst>
            </a:custGeom>
            <a:noFill/>
            <a:ln w="3175">
              <a:solidFill>
                <a:schemeClr val="tx1">
                  <a:lumMod val="75000"/>
                  <a:lumOff val="2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grpSp>
      <p:sp>
        <p:nvSpPr>
          <p:cNvPr id="2" name="Symbol zastępczy numeru slajdu 1">
            <a:extLst>
              <a:ext uri="{FF2B5EF4-FFF2-40B4-BE49-F238E27FC236}">
                <a16:creationId xmlns:a16="http://schemas.microsoft.com/office/drawing/2014/main" id="{7C2A26B1-70E0-40DA-8FB2-9CB524FFD197}"/>
              </a:ext>
            </a:extLst>
          </p:cNvPr>
          <p:cNvSpPr>
            <a:spLocks noGrp="1"/>
          </p:cNvSpPr>
          <p:nvPr>
            <p:ph type="sldNum" sz="quarter" idx="12"/>
          </p:nvPr>
        </p:nvSpPr>
        <p:spPr/>
        <p:txBody>
          <a:bodyPr/>
          <a:lstStyle/>
          <a:p>
            <a:fld id="{AB3CF912-5D29-446E-B947-C95F3C2F9F27}" type="slidenum">
              <a:rPr lang="pl-PL" smtClean="0">
                <a:solidFill>
                  <a:srgbClr val="C55A11"/>
                </a:solidFill>
              </a:rPr>
              <a:t>41</a:t>
            </a:fld>
            <a:endParaRPr lang="pl-PL" dirty="0">
              <a:solidFill>
                <a:srgbClr val="C55A11"/>
              </a:solidFill>
            </a:endParaRPr>
          </a:p>
        </p:txBody>
      </p:sp>
    </p:spTree>
    <p:extLst>
      <p:ext uri="{BB962C8B-B14F-4D97-AF65-F5344CB8AC3E}">
        <p14:creationId xmlns:p14="http://schemas.microsoft.com/office/powerpoint/2010/main" val="26165193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0D8F5381-B8E1-4525-801C-F1D67315C431}"/>
              </a:ext>
            </a:extLst>
          </p:cNvPr>
          <p:cNvSpPr>
            <a:spLocks noGrp="1"/>
          </p:cNvSpPr>
          <p:nvPr>
            <p:ph type="title"/>
          </p:nvPr>
        </p:nvSpPr>
        <p:spPr>
          <a:xfrm>
            <a:off x="831850" y="915024"/>
            <a:ext cx="6883400" cy="1080000"/>
          </a:xfrm>
        </p:spPr>
        <p:txBody>
          <a:bodyPr>
            <a:noAutofit/>
          </a:bodyPr>
          <a:lstStyle/>
          <a:p>
            <a:r>
              <a:rPr lang="pl-PL" sz="4000" dirty="0">
                <a:latin typeface="+mn-lt"/>
              </a:rPr>
              <a:t>Wykształcenie i aktywizacja zawodowa</a:t>
            </a:r>
          </a:p>
        </p:txBody>
      </p:sp>
      <p:sp>
        <p:nvSpPr>
          <p:cNvPr id="7" name="Schemat blokowy: łącznik 6">
            <a:extLst>
              <a:ext uri="{FF2B5EF4-FFF2-40B4-BE49-F238E27FC236}">
                <a16:creationId xmlns:a16="http://schemas.microsoft.com/office/drawing/2014/main" id="{2B6DA6CA-B36F-485E-A0C9-72DE33570B06}"/>
              </a:ext>
              <a:ext uri="{C183D7F6-B498-43B3-948B-1728B52AA6E4}">
                <adec:decorative xmlns:adec="http://schemas.microsoft.com/office/drawing/2017/decorative" xmlns="" val="1"/>
              </a:ext>
            </a:extLst>
          </p:cNvPr>
          <p:cNvSpPr/>
          <p:nvPr/>
        </p:nvSpPr>
        <p:spPr>
          <a:xfrm>
            <a:off x="7408536" y="1063840"/>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 name="Schemat blokowy: łącznik 7">
            <a:extLst>
              <a:ext uri="{FF2B5EF4-FFF2-40B4-BE49-F238E27FC236}">
                <a16:creationId xmlns:a16="http://schemas.microsoft.com/office/drawing/2014/main" id="{11B1B580-7944-4F7D-A423-84C46F9FD954}"/>
              </a:ext>
              <a:ext uri="{C183D7F6-B498-43B3-948B-1728B52AA6E4}">
                <adec:decorative xmlns:adec="http://schemas.microsoft.com/office/drawing/2017/decorative" xmlns="" val="1"/>
              </a:ext>
            </a:extLst>
          </p:cNvPr>
          <p:cNvSpPr/>
          <p:nvPr/>
        </p:nvSpPr>
        <p:spPr>
          <a:xfrm>
            <a:off x="6972000" y="1695485"/>
            <a:ext cx="4320000" cy="432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9" name="Schemat blokowy: łącznik 8">
            <a:extLst>
              <a:ext uri="{FF2B5EF4-FFF2-40B4-BE49-F238E27FC236}">
                <a16:creationId xmlns:a16="http://schemas.microsoft.com/office/drawing/2014/main" id="{C029185B-C345-45EF-BB7E-C1319AA0D279}"/>
              </a:ext>
              <a:ext uri="{C183D7F6-B498-43B3-948B-1728B52AA6E4}">
                <adec:decorative xmlns:adec="http://schemas.microsoft.com/office/drawing/2017/decorative" xmlns="" val="1"/>
              </a:ext>
            </a:extLst>
          </p:cNvPr>
          <p:cNvSpPr/>
          <p:nvPr/>
        </p:nvSpPr>
        <p:spPr>
          <a:xfrm>
            <a:off x="8294991" y="690596"/>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2" name="Symbol zastępczy numeru slajdu 1">
            <a:extLst>
              <a:ext uri="{FF2B5EF4-FFF2-40B4-BE49-F238E27FC236}">
                <a16:creationId xmlns:a16="http://schemas.microsoft.com/office/drawing/2014/main" id="{BD431356-1C9D-4184-88C9-A69823716BEA}"/>
              </a:ext>
            </a:extLst>
          </p:cNvPr>
          <p:cNvSpPr>
            <a:spLocks noGrp="1"/>
          </p:cNvSpPr>
          <p:nvPr>
            <p:ph type="sldNum" sz="quarter" idx="12"/>
          </p:nvPr>
        </p:nvSpPr>
        <p:spPr/>
        <p:txBody>
          <a:bodyPr/>
          <a:lstStyle/>
          <a:p>
            <a:fld id="{AB3CF912-5D29-446E-B947-C95F3C2F9F27}" type="slidenum">
              <a:rPr lang="pl-PL" smtClean="0"/>
              <a:t>42</a:t>
            </a:fld>
            <a:endParaRPr lang="pl-PL"/>
          </a:p>
        </p:txBody>
      </p:sp>
    </p:spTree>
    <p:extLst>
      <p:ext uri="{BB962C8B-B14F-4D97-AF65-F5344CB8AC3E}">
        <p14:creationId xmlns:p14="http://schemas.microsoft.com/office/powerpoint/2010/main" val="25842703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58B910-70C1-45CF-8CE4-B3334AD31A9A}"/>
              </a:ext>
            </a:extLst>
          </p:cNvPr>
          <p:cNvSpPr>
            <a:spLocks noGrp="1"/>
          </p:cNvSpPr>
          <p:nvPr>
            <p:ph type="title"/>
          </p:nvPr>
        </p:nvSpPr>
        <p:spPr>
          <a:xfrm>
            <a:off x="1043820" y="590134"/>
            <a:ext cx="10104360" cy="928236"/>
          </a:xfrm>
        </p:spPr>
        <p:txBody>
          <a:bodyPr>
            <a:noAutofit/>
          </a:bodyPr>
          <a:lstStyle/>
          <a:p>
            <a:r>
              <a:rPr lang="pl-PL" sz="2800" b="0" dirty="0">
                <a:latin typeface="+mn-lt"/>
              </a:rPr>
              <a:t>Wykształcenie w zależności od wieku i niepełnosprawności, w %</a:t>
            </a:r>
          </a:p>
        </p:txBody>
      </p:sp>
      <p:graphicFrame>
        <p:nvGraphicFramePr>
          <p:cNvPr id="4" name="Wykres 3" descr="Wykres przedstawia poziom wykształcenia w zależności według wieku ekonomicznego i niepełnosprawności. Dane w procentach. OzN &#10;(n = 1 447) : Zawodowe lub niższe - 42, Średnie - 43, Wyższe - 15. Wiek przedprodukcyjny &#10;(n=128) : Zawodowe lub niższe - 100. Wiek produkcyjny mobilny &#10;(n=148) : Zawodowe lub niższe - 23, Średnie - 43, Wyższe - 34. Wiek produkcyjny niemobilny&#10;(n=306) : Zawodowe lub niższe - 31, Średnie - 55, Wyższe - 14. Wiek poprodukcyjny &#10;(n=865) : Zawodowe lub niższe - 40, Średnie - 45, 15. &#10;&#10;Osoby sprawne (n = 11 518) : Zawodowe lub niższe - 31, Średnie - 33, Wyższe - 36. Wiek przedprodukcyjny &#10;(n=1 825) : Zawodowe lub niższe - 99,  Średnie - 1. Wiek produkcyjny mobilny (n=5 221) : Zawodowe lub niższe - 5, Średnie - 35, &#10;Wyższe - 60. Wiek produkcyjny niemobilny &#10;(n=2 636) : Zawodowe lub niższe - 17, Średnie - 49, Wyższe - 34. Wiek poprodukcyjny (n=1 836) : Zawodowe lub niższe - 33, Średnie - 47, Wyższe - 20.&#10;">
            <a:extLst>
              <a:ext uri="{FF2B5EF4-FFF2-40B4-BE49-F238E27FC236}">
                <a16:creationId xmlns:a16="http://schemas.microsoft.com/office/drawing/2014/main" id="{A7A8EF75-650C-4CA4-B1F7-73D76B8A9A10}"/>
              </a:ext>
            </a:extLst>
          </p:cNvPr>
          <p:cNvGraphicFramePr/>
          <p:nvPr>
            <p:extLst>
              <p:ext uri="{D42A27DB-BD31-4B8C-83A1-F6EECF244321}">
                <p14:modId xmlns:p14="http://schemas.microsoft.com/office/powerpoint/2010/main" val="2241357475"/>
              </p:ext>
            </p:extLst>
          </p:nvPr>
        </p:nvGraphicFramePr>
        <p:xfrm>
          <a:off x="720571" y="1272085"/>
          <a:ext cx="7165938" cy="4396262"/>
        </p:xfrm>
        <a:graphic>
          <a:graphicData uri="http://schemas.openxmlformats.org/drawingml/2006/chart">
            <c:chart xmlns:c="http://schemas.openxmlformats.org/drawingml/2006/chart" xmlns:r="http://schemas.openxmlformats.org/officeDocument/2006/relationships" r:id="rId2"/>
          </a:graphicData>
        </a:graphic>
      </p:graphicFrame>
      <p:sp>
        <p:nvSpPr>
          <p:cNvPr id="6" name="pole tekstowe 5">
            <a:extLst>
              <a:ext uri="{FF2B5EF4-FFF2-40B4-BE49-F238E27FC236}">
                <a16:creationId xmlns:a16="http://schemas.microsoft.com/office/drawing/2014/main" id="{3E03B50B-BCEE-4841-966E-8CE9AA27143B}"/>
              </a:ext>
            </a:extLst>
          </p:cNvPr>
          <p:cNvSpPr txBox="1"/>
          <p:nvPr/>
        </p:nvSpPr>
        <p:spPr>
          <a:xfrm>
            <a:off x="1063687" y="5511489"/>
            <a:ext cx="9125338" cy="292259"/>
          </a:xfrm>
          <a:prstGeom prst="rect">
            <a:avLst/>
          </a:prstGeom>
          <a:noFill/>
        </p:spPr>
        <p:txBody>
          <a:bodyPr wrap="square">
            <a:spAutoFit/>
          </a:bodyPr>
          <a:lstStyle/>
          <a:p>
            <a:pPr>
              <a:lnSpc>
                <a:spcPct val="115000"/>
              </a:lnSpc>
              <a:spcAft>
                <a:spcPts val="1200"/>
              </a:spcAft>
            </a:pPr>
            <a:r>
              <a:rPr lang="pl-PL" sz="1200" dirty="0">
                <a:effectLst/>
                <a:latin typeface="Calibri" panose="020F0502020204030204" pitchFamily="34" charset="0"/>
                <a:ea typeface="Lucida Sans Unicode" panose="020B0602030504020204" pitchFamily="34" charset="0"/>
                <a:cs typeface="Tahoma" panose="020B0604030504040204" pitchFamily="34" charset="0"/>
              </a:rPr>
              <a:t>Próba: wszyscy członkowie badanych gospodarstw domowych (n = 12 965). Nie uwzględniono osób, które odmówiły odpowiedzi (n = 125).</a:t>
            </a:r>
          </a:p>
        </p:txBody>
      </p:sp>
      <p:sp>
        <p:nvSpPr>
          <p:cNvPr id="8" name="Prostokąt 7">
            <a:extLst>
              <a:ext uri="{FF2B5EF4-FFF2-40B4-BE49-F238E27FC236}">
                <a16:creationId xmlns:a16="http://schemas.microsoft.com/office/drawing/2014/main" id="{1DB24E63-A295-4E3A-BBAF-6B7B96E5117B}"/>
              </a:ext>
            </a:extLst>
          </p:cNvPr>
          <p:cNvSpPr/>
          <p:nvPr/>
        </p:nvSpPr>
        <p:spPr>
          <a:xfrm>
            <a:off x="1059002" y="5726254"/>
            <a:ext cx="7165938"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a:extLst>
              <a:ext uri="{FF2B5EF4-FFF2-40B4-BE49-F238E27FC236}">
                <a16:creationId xmlns:a16="http://schemas.microsoft.com/office/drawing/2014/main" id="{D7C9D181-6E3B-4C81-8273-02BA438E473A}"/>
              </a:ext>
            </a:extLst>
          </p:cNvPr>
          <p:cNvSpPr>
            <a:spLocks noGrp="1"/>
          </p:cNvSpPr>
          <p:nvPr>
            <p:ph type="sldNum" sz="quarter" idx="12"/>
          </p:nvPr>
        </p:nvSpPr>
        <p:spPr/>
        <p:txBody>
          <a:bodyPr/>
          <a:lstStyle/>
          <a:p>
            <a:fld id="{AB3CF912-5D29-446E-B947-C95F3C2F9F27}" type="slidenum">
              <a:rPr lang="pl-PL" smtClean="0"/>
              <a:t>43</a:t>
            </a:fld>
            <a:endParaRPr lang="pl-PL"/>
          </a:p>
        </p:txBody>
      </p:sp>
    </p:spTree>
    <p:extLst>
      <p:ext uri="{BB962C8B-B14F-4D97-AF65-F5344CB8AC3E}">
        <p14:creationId xmlns:p14="http://schemas.microsoft.com/office/powerpoint/2010/main" val="28566934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58B910-70C1-45CF-8CE4-B3334AD31A9A}"/>
              </a:ext>
            </a:extLst>
          </p:cNvPr>
          <p:cNvSpPr>
            <a:spLocks noGrp="1"/>
          </p:cNvSpPr>
          <p:nvPr>
            <p:ph type="title"/>
          </p:nvPr>
        </p:nvSpPr>
        <p:spPr>
          <a:xfrm>
            <a:off x="1052800" y="695614"/>
            <a:ext cx="10515600" cy="514274"/>
          </a:xfrm>
        </p:spPr>
        <p:txBody>
          <a:bodyPr>
            <a:noAutofit/>
          </a:bodyPr>
          <a:lstStyle/>
          <a:p>
            <a:r>
              <a:rPr lang="pl-PL" sz="2800" b="0" dirty="0">
                <a:latin typeface="+mn-lt"/>
              </a:rPr>
              <a:t>Pracujący zawodowo wg wykształcenia, w %</a:t>
            </a:r>
          </a:p>
        </p:txBody>
      </p:sp>
      <p:graphicFrame>
        <p:nvGraphicFramePr>
          <p:cNvPr id="5" name="Wykres 4" descr="Wykres przedstawia odsetek pracujących osób z niepełnosprawnościami względem wykształcenia. Ogółem OzN powyżej 16 r.ż. (n = 1 317) : wynik - 14, Zawodowe i niższe (n = 469) : wynik - 5, Średnie (n = 634) : wynik - 17, Wyższe (n = 214) : wynik - 26. &#10;&#10;Ogółem sprawni powyżej 16 r.ż. (n = 9 843) : wynik - 73, Zawodowe i niższe (n = 1455) : wynik - 41, Średnie (n = 4 062) : wynik - 69, Wyższe (n = 4 326) : wynik - 89.&#10;">
            <a:extLst>
              <a:ext uri="{FF2B5EF4-FFF2-40B4-BE49-F238E27FC236}">
                <a16:creationId xmlns:a16="http://schemas.microsoft.com/office/drawing/2014/main" id="{6F027856-5F5E-40D7-A8AC-90502863E323}"/>
              </a:ext>
            </a:extLst>
          </p:cNvPr>
          <p:cNvGraphicFramePr/>
          <p:nvPr>
            <p:extLst>
              <p:ext uri="{D42A27DB-BD31-4B8C-83A1-F6EECF244321}">
                <p14:modId xmlns:p14="http://schemas.microsoft.com/office/powerpoint/2010/main" val="2689356571"/>
              </p:ext>
            </p:extLst>
          </p:nvPr>
        </p:nvGraphicFramePr>
        <p:xfrm>
          <a:off x="900000" y="1223888"/>
          <a:ext cx="7081949" cy="4316168"/>
        </p:xfrm>
        <a:graphic>
          <a:graphicData uri="http://schemas.openxmlformats.org/drawingml/2006/chart">
            <c:chart xmlns:c="http://schemas.openxmlformats.org/drawingml/2006/chart" xmlns:r="http://schemas.openxmlformats.org/officeDocument/2006/relationships" r:id="rId2"/>
          </a:graphicData>
        </a:graphic>
      </p:graphicFrame>
      <p:sp>
        <p:nvSpPr>
          <p:cNvPr id="6" name="pole tekstowe 5">
            <a:extLst>
              <a:ext uri="{FF2B5EF4-FFF2-40B4-BE49-F238E27FC236}">
                <a16:creationId xmlns:a16="http://schemas.microsoft.com/office/drawing/2014/main" id="{0F0B7F88-F59B-456E-9C13-5211E1C7170B}"/>
              </a:ext>
            </a:extLst>
          </p:cNvPr>
          <p:cNvSpPr txBox="1"/>
          <p:nvPr/>
        </p:nvSpPr>
        <p:spPr>
          <a:xfrm>
            <a:off x="912842" y="5540056"/>
            <a:ext cx="10655557" cy="461665"/>
          </a:xfrm>
          <a:prstGeom prst="rect">
            <a:avLst/>
          </a:prstGeom>
          <a:noFill/>
        </p:spPr>
        <p:txBody>
          <a:bodyPr wrap="square">
            <a:spAutoFit/>
          </a:bodyPr>
          <a:lstStyle/>
          <a:p>
            <a:r>
              <a:rPr lang="pl-PL" sz="1200" dirty="0">
                <a:effectLst/>
                <a:latin typeface="Calibri" panose="020F0502020204030204" pitchFamily="34" charset="0"/>
                <a:ea typeface="Lucida Sans Unicode" panose="020B0602030504020204" pitchFamily="34" charset="0"/>
                <a:cs typeface="Tahoma" panose="020B0604030504040204" pitchFamily="34" charset="0"/>
              </a:rPr>
              <a:t>Próba: osoby powyżej 16 r. ż. (n = 11 160). Nie uwzględniono osób, które nie udzieliły odpowiedzi na pytanie o aktywność zawodową lub o wykształcenie (n=151).</a:t>
            </a:r>
          </a:p>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effectLst/>
              <a:latin typeface="Calibri" panose="020F0502020204030204" pitchFamily="34" charset="0"/>
              <a:ea typeface="Lucida Sans Unicode" panose="020B0602030504020204" pitchFamily="34" charset="0"/>
              <a:cs typeface="Tahoma" panose="020B0604030504040204" pitchFamily="34" charset="0"/>
            </a:endParaRPr>
          </a:p>
        </p:txBody>
      </p:sp>
      <p:sp>
        <p:nvSpPr>
          <p:cNvPr id="3" name="Symbol zastępczy numeru slajdu 2">
            <a:extLst>
              <a:ext uri="{FF2B5EF4-FFF2-40B4-BE49-F238E27FC236}">
                <a16:creationId xmlns:a16="http://schemas.microsoft.com/office/drawing/2014/main" id="{21968345-4AE6-4D69-B254-16BDFF2BC5B5}"/>
              </a:ext>
            </a:extLst>
          </p:cNvPr>
          <p:cNvSpPr>
            <a:spLocks noGrp="1"/>
          </p:cNvSpPr>
          <p:nvPr>
            <p:ph type="sldNum" sz="quarter" idx="12"/>
          </p:nvPr>
        </p:nvSpPr>
        <p:spPr/>
        <p:txBody>
          <a:bodyPr/>
          <a:lstStyle/>
          <a:p>
            <a:fld id="{AB3CF912-5D29-446E-B947-C95F3C2F9F27}" type="slidenum">
              <a:rPr lang="pl-PL" smtClean="0"/>
              <a:t>44</a:t>
            </a:fld>
            <a:endParaRPr lang="pl-PL"/>
          </a:p>
        </p:txBody>
      </p:sp>
    </p:spTree>
    <p:extLst>
      <p:ext uri="{BB962C8B-B14F-4D97-AF65-F5344CB8AC3E}">
        <p14:creationId xmlns:p14="http://schemas.microsoft.com/office/powerpoint/2010/main" val="15214640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57ACF1-BC3D-4DE0-A578-6DC67D61E491}"/>
              </a:ext>
            </a:extLst>
          </p:cNvPr>
          <p:cNvSpPr>
            <a:spLocks noGrp="1"/>
          </p:cNvSpPr>
          <p:nvPr>
            <p:ph type="title"/>
          </p:nvPr>
        </p:nvSpPr>
        <p:spPr>
          <a:xfrm>
            <a:off x="900000" y="797366"/>
            <a:ext cx="10515600" cy="579901"/>
          </a:xfrm>
        </p:spPr>
        <p:txBody>
          <a:bodyPr>
            <a:normAutofit/>
          </a:bodyPr>
          <a:lstStyle/>
          <a:p>
            <a:r>
              <a:rPr lang="pl-PL" sz="2800" b="0" dirty="0">
                <a:latin typeface="+mn-lt"/>
              </a:rPr>
              <a:t>Wykształcenie a sytuacja na rynku pracy</a:t>
            </a:r>
          </a:p>
        </p:txBody>
      </p:sp>
      <p:sp>
        <p:nvSpPr>
          <p:cNvPr id="8" name="pole tekstowe 7">
            <a:extLst>
              <a:ext uri="{FF2B5EF4-FFF2-40B4-BE49-F238E27FC236}">
                <a16:creationId xmlns:a16="http://schemas.microsoft.com/office/drawing/2014/main" id="{D88B8DEF-7FB5-433C-87D8-858FA6A71213}"/>
              </a:ext>
            </a:extLst>
          </p:cNvPr>
          <p:cNvSpPr txBox="1"/>
          <p:nvPr/>
        </p:nvSpPr>
        <p:spPr>
          <a:xfrm>
            <a:off x="900001" y="1458462"/>
            <a:ext cx="10235113" cy="3108543"/>
          </a:xfrm>
          <a:prstGeom prst="rect">
            <a:avLst/>
          </a:prstGeom>
          <a:noFill/>
        </p:spPr>
        <p:txBody>
          <a:bodyPr wrap="square" rtlCol="0">
            <a:spAutoFit/>
          </a:bodyPr>
          <a:lstStyle/>
          <a:p>
            <a:pPr>
              <a:lnSpc>
                <a:spcPct val="125000"/>
              </a:lnSpc>
              <a:spcAft>
                <a:spcPts val="600"/>
              </a:spcAft>
            </a:pPr>
            <a:r>
              <a:rPr lang="pl-PL" sz="1600" dirty="0">
                <a:cs typeface="Times New Roman" panose="02020603050405020304" pitchFamily="18" charset="0"/>
              </a:rPr>
              <a:t>15% ogółu osób z niepełnosprawnościami ma wykształcenie wyższe, natomiast w wieku produkcyjnym mobilnym (18–44 lata) już 34%. </a:t>
            </a:r>
          </a:p>
          <a:p>
            <a:pPr>
              <a:lnSpc>
                <a:spcPct val="125000"/>
              </a:lnSpc>
              <a:spcAft>
                <a:spcPts val="600"/>
              </a:spcAft>
            </a:pPr>
            <a:r>
              <a:rPr lang="pl-PL" sz="1600" dirty="0">
                <a:cs typeface="Times New Roman" panose="02020603050405020304" pitchFamily="18" charset="0"/>
              </a:rPr>
              <a:t>Wykształcenie zwiększa szanse na pracę, niezależnie od niepełnosprawności. Pracuje 26% osób z niepełnosprawnościami z wykształceniem wyższym, 17% z wykształceniem średnim i 5% z wykształceniem zawodowym.  </a:t>
            </a:r>
          </a:p>
          <a:p>
            <a:pPr>
              <a:lnSpc>
                <a:spcPct val="125000"/>
              </a:lnSpc>
              <a:spcAft>
                <a:spcPts val="600"/>
              </a:spcAft>
            </a:pPr>
            <a:r>
              <a:rPr lang="pl-PL" sz="1600" dirty="0">
                <a:cs typeface="Times New Roman" panose="02020603050405020304" pitchFamily="18" charset="0"/>
              </a:rPr>
              <a:t>Odsetek pracujących osób bez niepełnosprawności w wieku 20-64 lata jest jednak ponad dwa razy wyższy (2,15) niż odsetek pracujących osób z niepełnosprawnościami w tym samym wieku. Pracuje bowiem 89% sprawnych osób z wykształceniem wyższym, 69% osób z wykształceniem średnim i 41% z zawodowym. </a:t>
            </a:r>
          </a:p>
          <a:p>
            <a:pPr>
              <a:lnSpc>
                <a:spcPct val="125000"/>
              </a:lnSpc>
              <a:spcAft>
                <a:spcPts val="600"/>
              </a:spcAft>
            </a:pPr>
            <a:r>
              <a:rPr lang="pl-PL" sz="1600" dirty="0">
                <a:cs typeface="Times New Roman" panose="02020603050405020304" pitchFamily="18" charset="0"/>
              </a:rPr>
              <a:t>Ważne jest tworzenie miejsc pracy dopasowanych do zróżnicowanych potrzeb osób z niepełnosprawnościami.</a:t>
            </a:r>
          </a:p>
          <a:p>
            <a:r>
              <a:rPr lang="pl-PL" sz="1600" dirty="0"/>
              <a:t>		</a:t>
            </a:r>
          </a:p>
        </p:txBody>
      </p:sp>
      <p:sp>
        <p:nvSpPr>
          <p:cNvPr id="5" name="Schemat blokowy: łącznik 4">
            <a:extLst>
              <a:ext uri="{FF2B5EF4-FFF2-40B4-BE49-F238E27FC236}">
                <a16:creationId xmlns:a16="http://schemas.microsoft.com/office/drawing/2014/main" id="{57A6B0B2-E1E9-4D0C-A763-25D1BD1FFE35}"/>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Schemat blokowy: łącznik 5">
            <a:extLst>
              <a:ext uri="{FF2B5EF4-FFF2-40B4-BE49-F238E27FC236}">
                <a16:creationId xmlns:a16="http://schemas.microsoft.com/office/drawing/2014/main" id="{1A1904B3-2D19-47C4-9506-5393FA3F3963}"/>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 name="Prostokąt 6">
            <a:extLst>
              <a:ext uri="{FF2B5EF4-FFF2-40B4-BE49-F238E27FC236}">
                <a16:creationId xmlns:a16="http://schemas.microsoft.com/office/drawing/2014/main" id="{BFE1DA53-D22A-44F3-A292-7D26944F09B9}"/>
              </a:ext>
            </a:extLst>
          </p:cNvPr>
          <p:cNvSpPr/>
          <p:nvPr/>
        </p:nvSpPr>
        <p:spPr>
          <a:xfrm>
            <a:off x="900000" y="4541012"/>
            <a:ext cx="9517629" cy="461665"/>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p>
          <a:p>
            <a:r>
              <a:rPr lang="pl-PL" sz="1200" dirty="0">
                <a:latin typeface="Calibri" panose="020F0502020204030204" pitchFamily="34" charset="0"/>
                <a:cs typeface="Tahoma" panose="020B0604030504040204" pitchFamily="34" charset="0"/>
              </a:rPr>
              <a:t>	Raport z badania jakościowego: Badanie potrzeb osób z niepełnosprawnościami oraz ich nieformalnych opiekunów, PBS Sp. z o.o., 2021</a:t>
            </a:r>
          </a:p>
        </p:txBody>
      </p:sp>
      <p:sp>
        <p:nvSpPr>
          <p:cNvPr id="4" name="Symbol zastępczy numeru slajdu 3">
            <a:extLst>
              <a:ext uri="{FF2B5EF4-FFF2-40B4-BE49-F238E27FC236}">
                <a16:creationId xmlns:a16="http://schemas.microsoft.com/office/drawing/2014/main" id="{32A76CE9-A7C2-4EC5-BB44-1B424D24D061}"/>
              </a:ext>
            </a:extLst>
          </p:cNvPr>
          <p:cNvSpPr>
            <a:spLocks noGrp="1"/>
          </p:cNvSpPr>
          <p:nvPr>
            <p:ph type="sldNum" sz="quarter" idx="12"/>
          </p:nvPr>
        </p:nvSpPr>
        <p:spPr/>
        <p:txBody>
          <a:bodyPr/>
          <a:lstStyle/>
          <a:p>
            <a:fld id="{AB3CF912-5D29-446E-B947-C95F3C2F9F27}" type="slidenum">
              <a:rPr lang="pl-PL" smtClean="0"/>
              <a:t>45</a:t>
            </a:fld>
            <a:endParaRPr lang="pl-PL"/>
          </a:p>
        </p:txBody>
      </p:sp>
    </p:spTree>
    <p:extLst>
      <p:ext uri="{BB962C8B-B14F-4D97-AF65-F5344CB8AC3E}">
        <p14:creationId xmlns:p14="http://schemas.microsoft.com/office/powerpoint/2010/main" val="2694139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1">
            <a:extLst>
              <a:ext uri="{FF2B5EF4-FFF2-40B4-BE49-F238E27FC236}">
                <a16:creationId xmlns:a16="http://schemas.microsoft.com/office/drawing/2014/main" id="{AE6FC31D-F67B-4830-9933-572BF581EB88}"/>
              </a:ext>
            </a:extLst>
          </p:cNvPr>
          <p:cNvSpPr>
            <a:spLocks noGrp="1"/>
          </p:cNvSpPr>
          <p:nvPr>
            <p:ph type="title"/>
          </p:nvPr>
        </p:nvSpPr>
        <p:spPr>
          <a:xfrm>
            <a:off x="953813" y="937176"/>
            <a:ext cx="10889165" cy="431147"/>
          </a:xfrm>
        </p:spPr>
        <p:txBody>
          <a:bodyPr>
            <a:noAutofit/>
          </a:bodyPr>
          <a:lstStyle/>
          <a:p>
            <a:r>
              <a:rPr lang="pl-PL" sz="1800" b="0" dirty="0">
                <a:latin typeface="+mn-lt"/>
              </a:rPr>
              <a:t>Potrzeby osób z niepełnosprawnością </a:t>
            </a:r>
            <a:r>
              <a:rPr lang="pl-PL" altLang="pl-PL" sz="1800" b="0" dirty="0">
                <a:latin typeface="Calibri" panose="020F0502020204030204" pitchFamily="34" charset="0"/>
                <a:ea typeface="Lucida Sans Unicode" panose="020B0602030504020204" pitchFamily="34" charset="0"/>
                <a:cs typeface="Calibri" panose="020F0502020204030204" pitchFamily="34" charset="0"/>
              </a:rPr>
              <a:t>pow. 16. roku życia w zakresie aktywności zawodowej</a:t>
            </a:r>
            <a:r>
              <a:rPr lang="pl-PL" sz="1800" b="0" dirty="0">
                <a:latin typeface="+mn-lt"/>
              </a:rPr>
              <a:t> (w %)</a:t>
            </a:r>
          </a:p>
        </p:txBody>
      </p:sp>
      <p:graphicFrame>
        <p:nvGraphicFramePr>
          <p:cNvPr id="4" name="Wykres 3" descr="Wykres przedstawia potrzeby osób z niepełnosprawnościami powyżej 16 roku życia w zakresie aktywności zawodowej. Dane w procentach.&#10;Ogółem (n = 1 350), 16-44 lata (n=158).&#10;Oferty pracy dostosowane do potrzeb i możliwości : ogółem wynik - 5, wiek 16-44, wynik 19.&#10;Stanowiska pracy odpowiednio wyposażone i dostosowane do potrzeb : ogółęm wynik - 4, wiek 16-44, wynik 15.&#10;Pomoc w znalezieniu pracy : ogółem wynik - 3, wiek 16-44, wynik 11.&#10;Dostęp do informacji o możliwościach zatrudnienia, dostępnych ofertach pracy : ogółem wynik - 3, , wiek 16-44, wynik 9.&#10;Możliwość zdobycia niezbędnych umiejętności, np.  pisanie CV : wynik - 2,&#10;Pomoc w zdobyciu wykształcenia, kontynuowaniu nauki : wynik - 2,&#10;Wsparcie w założeniu własnej działalności gospodarczej : wynik - 1,&#10;Pomoc w przekwalifikowaniu się lub zdobyciu określonych kwalifikacji : wynik - 1,&#10;Asystent w miejscu pracy lub inne wsparcie potrzebne do utrzymania pracy : wynik - 1,&#10;Wsparcie w uzyskaniu doświadczenia zawodowego: wynik - 0,3."/>
          <p:cNvGraphicFramePr/>
          <p:nvPr>
            <p:extLst>
              <p:ext uri="{D42A27DB-BD31-4B8C-83A1-F6EECF244321}">
                <p14:modId xmlns:p14="http://schemas.microsoft.com/office/powerpoint/2010/main" val="3744517807"/>
              </p:ext>
            </p:extLst>
          </p:nvPr>
        </p:nvGraphicFramePr>
        <p:xfrm>
          <a:off x="611155" y="1335024"/>
          <a:ext cx="10781523" cy="4379976"/>
        </p:xfrm>
        <a:graphic>
          <a:graphicData uri="http://schemas.openxmlformats.org/drawingml/2006/chart">
            <c:chart xmlns:c="http://schemas.openxmlformats.org/drawingml/2006/chart" xmlns:r="http://schemas.openxmlformats.org/officeDocument/2006/relationships" r:id="rId2"/>
          </a:graphicData>
        </a:graphic>
      </p:graphicFrame>
      <p:sp>
        <p:nvSpPr>
          <p:cNvPr id="5" name="pole tekstowe 4"/>
          <p:cNvSpPr txBox="1"/>
          <p:nvPr/>
        </p:nvSpPr>
        <p:spPr>
          <a:xfrm>
            <a:off x="946202" y="5459485"/>
            <a:ext cx="4709623" cy="276999"/>
          </a:xfrm>
          <a:prstGeom prst="rect">
            <a:avLst/>
          </a:prstGeom>
          <a:noFill/>
        </p:spPr>
        <p:txBody>
          <a:bodyPr wrap="none" rtlCol="0">
            <a:spAutoFit/>
          </a:bodyPr>
          <a:lstStyle/>
          <a:p>
            <a:r>
              <a:rPr lang="pl-PL" sz="1200" dirty="0"/>
              <a:t>Próba: osoby z niepełnosprawnościami powyżej 16. roku życia (n = 1 350)</a:t>
            </a:r>
          </a:p>
        </p:txBody>
      </p:sp>
      <p:sp>
        <p:nvSpPr>
          <p:cNvPr id="8" name="Prostokąt 7"/>
          <p:cNvSpPr/>
          <p:nvPr/>
        </p:nvSpPr>
        <p:spPr>
          <a:xfrm>
            <a:off x="954864" y="5681914"/>
            <a:ext cx="7494192"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2" name="Symbol zastępczy numeru slajdu 1">
            <a:extLst>
              <a:ext uri="{FF2B5EF4-FFF2-40B4-BE49-F238E27FC236}">
                <a16:creationId xmlns:a16="http://schemas.microsoft.com/office/drawing/2014/main" id="{47D33BF2-8B0D-48F0-B0D1-84584A584518}"/>
              </a:ext>
            </a:extLst>
          </p:cNvPr>
          <p:cNvSpPr>
            <a:spLocks noGrp="1"/>
          </p:cNvSpPr>
          <p:nvPr>
            <p:ph type="sldNum" sz="quarter" idx="12"/>
          </p:nvPr>
        </p:nvSpPr>
        <p:spPr/>
        <p:txBody>
          <a:bodyPr/>
          <a:lstStyle/>
          <a:p>
            <a:fld id="{AB3CF912-5D29-446E-B947-C95F3C2F9F27}" type="slidenum">
              <a:rPr lang="pl-PL" smtClean="0"/>
              <a:t>46</a:t>
            </a:fld>
            <a:endParaRPr lang="pl-PL"/>
          </a:p>
        </p:txBody>
      </p:sp>
    </p:spTree>
    <p:extLst>
      <p:ext uri="{BB962C8B-B14F-4D97-AF65-F5344CB8AC3E}">
        <p14:creationId xmlns:p14="http://schemas.microsoft.com/office/powerpoint/2010/main" val="38779048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a:extLst>
              <a:ext uri="{FF2B5EF4-FFF2-40B4-BE49-F238E27FC236}">
                <a16:creationId xmlns:a16="http://schemas.microsoft.com/office/drawing/2014/main" id="{1D73B9CE-7006-4D03-9643-683D80E865BF}"/>
              </a:ext>
            </a:extLst>
          </p:cNvPr>
          <p:cNvSpPr>
            <a:spLocks noGrp="1"/>
          </p:cNvSpPr>
          <p:nvPr>
            <p:ph type="title"/>
          </p:nvPr>
        </p:nvSpPr>
        <p:spPr>
          <a:xfrm>
            <a:off x="900000" y="820695"/>
            <a:ext cx="10515600" cy="579901"/>
          </a:xfrm>
        </p:spPr>
        <p:txBody>
          <a:bodyPr>
            <a:normAutofit/>
          </a:bodyPr>
          <a:lstStyle/>
          <a:p>
            <a:r>
              <a:rPr lang="pl-PL" sz="2800" b="0" dirty="0">
                <a:latin typeface="+mn-lt"/>
              </a:rPr>
              <a:t>Wsparcie w zakresie aktywności zawodowej</a:t>
            </a:r>
          </a:p>
        </p:txBody>
      </p:sp>
      <p:sp>
        <p:nvSpPr>
          <p:cNvPr id="2" name="pole tekstowe 1">
            <a:extLst>
              <a:ext uri="{FF2B5EF4-FFF2-40B4-BE49-F238E27FC236}">
                <a16:creationId xmlns:a16="http://schemas.microsoft.com/office/drawing/2014/main" id="{10342ECD-5C56-4759-AFC5-47592DD56895}"/>
              </a:ext>
            </a:extLst>
          </p:cNvPr>
          <p:cNvSpPr txBox="1"/>
          <p:nvPr/>
        </p:nvSpPr>
        <p:spPr>
          <a:xfrm>
            <a:off x="927990" y="1438373"/>
            <a:ext cx="10284904" cy="3378104"/>
          </a:xfrm>
          <a:prstGeom prst="rect">
            <a:avLst/>
          </a:prstGeom>
          <a:noFill/>
        </p:spPr>
        <p:txBody>
          <a:bodyPr vert="horz" wrap="square" lIns="91440" tIns="45720" rIns="91440" bIns="45720" rtlCol="0">
            <a:spAutoFit/>
          </a:bodyPr>
          <a:lstStyle>
            <a:lvl1pPr indent="0">
              <a:lnSpc>
                <a:spcPct val="125000"/>
              </a:lnSpc>
              <a:spcBef>
                <a:spcPts val="0"/>
              </a:spcBef>
              <a:spcAft>
                <a:spcPts val="600"/>
              </a:spcAft>
              <a:buFont typeface="Arial" panose="020B0604020202020204" pitchFamily="34" charset="0"/>
              <a:buNone/>
              <a:defRPr>
                <a:latin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spcAft>
                <a:spcPts val="1200"/>
              </a:spcAft>
            </a:pPr>
            <a:r>
              <a:rPr lang="pl-PL" sz="1600" dirty="0"/>
              <a:t>Największe zainteresowanie wsparciem w zakresie aktywności zawodowej zgłaszają osoby z niepełnosprawnościami w</a:t>
            </a:r>
            <a:r>
              <a:rPr lang="pl-PL" dirty="0"/>
              <a:t> </a:t>
            </a:r>
            <a:r>
              <a:rPr lang="pl-PL" sz="1600" dirty="0"/>
              <a:t>wieku 16-44 lat. Jest to grupa, która ma mniejsze ograniczenia w wykonywaniu podstawowych czynności życiowych, więc ma też większe potrzeby w zakresie aktywności zawodowej. Osoby te często szukają pracy samodzielnie lub przez znajomych, ponieważ zwiększa to szanse na znalezienie pracy zgodnej z wykształceniem i zainteresowaniami. Ich zdaniem brakuje ofert pracy kreatywnej, rozwijającej umiejętności, zgodnej z zainteresowaniami i zaspokajającej dodatkowe potrzeby, jak np. kontakt z ludźmi.</a:t>
            </a:r>
          </a:p>
          <a:p>
            <a:pPr>
              <a:spcAft>
                <a:spcPts val="1200"/>
              </a:spcAft>
            </a:pPr>
            <a:r>
              <a:rPr lang="pl-PL" sz="1600" dirty="0"/>
              <a:t>Relacje w miejscu pracy są dla osób z niepełnosprawnościami bardzo ważne, ponieważ wpływają na satysfakcję z</a:t>
            </a:r>
            <a:r>
              <a:rPr lang="pl-PL" dirty="0"/>
              <a:t> </a:t>
            </a:r>
            <a:r>
              <a:rPr lang="pl-PL" sz="1600" dirty="0"/>
              <a:t>wykonywania pracy. Osoby w spektrum autyzmu i opiekunowie osób z niepełnosprawnościami w stopniu znacznym uważają, że współpracownicy i pracodawcy w większym stopniu powinni dbać o aspekt społeczny, a w szczególności przekazywanie informacji zwrotnej na temat wykonywanych zadań.</a:t>
            </a:r>
          </a:p>
        </p:txBody>
      </p:sp>
      <p:sp>
        <p:nvSpPr>
          <p:cNvPr id="15" name="Schemat blokowy: łącznik 14">
            <a:extLst>
              <a:ext uri="{FF2B5EF4-FFF2-40B4-BE49-F238E27FC236}">
                <a16:creationId xmlns:a16="http://schemas.microsoft.com/office/drawing/2014/main" id="{48A12103-4676-4D01-BF8D-408F6A785BC6}"/>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6" name="Schemat blokowy: łącznik 15">
            <a:extLst>
              <a:ext uri="{FF2B5EF4-FFF2-40B4-BE49-F238E27FC236}">
                <a16:creationId xmlns:a16="http://schemas.microsoft.com/office/drawing/2014/main" id="{BCC36548-088C-4061-946A-4963E198B91E}"/>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 name="Prostokąt 7">
            <a:extLst>
              <a:ext uri="{FF2B5EF4-FFF2-40B4-BE49-F238E27FC236}">
                <a16:creationId xmlns:a16="http://schemas.microsoft.com/office/drawing/2014/main" id="{23FCAA08-99AC-46A0-9BCF-901DA1C9838C}"/>
              </a:ext>
            </a:extLst>
          </p:cNvPr>
          <p:cNvSpPr/>
          <p:nvPr/>
        </p:nvSpPr>
        <p:spPr>
          <a:xfrm>
            <a:off x="939855" y="5168513"/>
            <a:ext cx="9477773" cy="461665"/>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p>
          <a:p>
            <a:r>
              <a:rPr lang="pl-PL" sz="1200" dirty="0">
                <a:latin typeface="Calibri" panose="020F0502020204030204" pitchFamily="34" charset="0"/>
                <a:cs typeface="Tahoma" panose="020B0604030504040204" pitchFamily="34" charset="0"/>
              </a:rPr>
              <a:t>	Raport z badania jakościowego: Badanie potrzeb osób z niepełnosprawnościami oraz ich nieformalnych opiekunów, PBS Sp. z o.o., 2021</a:t>
            </a:r>
          </a:p>
        </p:txBody>
      </p:sp>
      <p:sp>
        <p:nvSpPr>
          <p:cNvPr id="3" name="Symbol zastępczy numeru slajdu 2">
            <a:extLst>
              <a:ext uri="{FF2B5EF4-FFF2-40B4-BE49-F238E27FC236}">
                <a16:creationId xmlns:a16="http://schemas.microsoft.com/office/drawing/2014/main" id="{64D80558-25CB-4B32-AE58-E00C1725D48F}"/>
              </a:ext>
            </a:extLst>
          </p:cNvPr>
          <p:cNvSpPr>
            <a:spLocks noGrp="1"/>
          </p:cNvSpPr>
          <p:nvPr>
            <p:ph type="sldNum" sz="quarter" idx="12"/>
          </p:nvPr>
        </p:nvSpPr>
        <p:spPr/>
        <p:txBody>
          <a:bodyPr/>
          <a:lstStyle/>
          <a:p>
            <a:fld id="{AB3CF912-5D29-446E-B947-C95F3C2F9F27}" type="slidenum">
              <a:rPr lang="pl-PL" smtClean="0"/>
              <a:t>47</a:t>
            </a:fld>
            <a:endParaRPr lang="pl-PL"/>
          </a:p>
        </p:txBody>
      </p:sp>
    </p:spTree>
    <p:extLst>
      <p:ext uri="{BB962C8B-B14F-4D97-AF65-F5344CB8AC3E}">
        <p14:creationId xmlns:p14="http://schemas.microsoft.com/office/powerpoint/2010/main" val="24453498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Obraz 13">
            <a:extLst>
              <a:ext uri="{FF2B5EF4-FFF2-40B4-BE49-F238E27FC236}">
                <a16:creationId xmlns:a16="http://schemas.microsoft.com/office/drawing/2014/main" id="{7F022409-3633-40F3-BB63-6C311AED53A4}"/>
              </a:ext>
              <a:ext uri="{C183D7F6-B498-43B3-948B-1728B52AA6E4}">
                <adec:decorative xmlns:adec="http://schemas.microsoft.com/office/drawing/2017/decorative" xmlns="" val="1"/>
              </a:ext>
            </a:extLst>
          </p:cNvPr>
          <p:cNvPicPr>
            <a:picLocks noChangeAspect="1"/>
          </p:cNvPicPr>
          <p:nvPr/>
        </p:nvPicPr>
        <p:blipFill rotWithShape="1">
          <a:blip r:embed="rId2"/>
          <a:srcRect l="40297" t="9417" b="9866"/>
          <a:stretch/>
        </p:blipFill>
        <p:spPr>
          <a:xfrm flipH="1">
            <a:off x="8826696" y="0"/>
            <a:ext cx="3360556" cy="6858000"/>
          </a:xfrm>
          <a:prstGeom prst="rect">
            <a:avLst/>
          </a:prstGeom>
        </p:spPr>
      </p:pic>
      <p:sp>
        <p:nvSpPr>
          <p:cNvPr id="18" name="Tytuł 1">
            <a:extLst>
              <a:ext uri="{FF2B5EF4-FFF2-40B4-BE49-F238E27FC236}">
                <a16:creationId xmlns:a16="http://schemas.microsoft.com/office/drawing/2014/main" id="{A0E9C899-369D-44EA-B17A-980EA59A683E}"/>
              </a:ext>
            </a:extLst>
          </p:cNvPr>
          <p:cNvSpPr>
            <a:spLocks noGrp="1"/>
          </p:cNvSpPr>
          <p:nvPr>
            <p:ph type="title"/>
          </p:nvPr>
        </p:nvSpPr>
        <p:spPr>
          <a:xfrm>
            <a:off x="7886545" y="5406780"/>
            <a:ext cx="1880302" cy="1325563"/>
          </a:xfrm>
        </p:spPr>
        <p:txBody>
          <a:bodyPr/>
          <a:lstStyle/>
          <a:p>
            <a:r>
              <a:rPr lang="pl-PL" dirty="0">
                <a:solidFill>
                  <a:schemeClr val="bg1"/>
                </a:solidFill>
              </a:rPr>
              <a:t>cytat</a:t>
            </a:r>
          </a:p>
        </p:txBody>
      </p:sp>
      <p:sp>
        <p:nvSpPr>
          <p:cNvPr id="21" name="Prostokąt 20">
            <a:extLst>
              <a:ext uri="{FF2B5EF4-FFF2-40B4-BE49-F238E27FC236}">
                <a16:creationId xmlns:a16="http://schemas.microsoft.com/office/drawing/2014/main" id="{24287336-DF12-45FF-8092-8322CAAE57CB}"/>
              </a:ext>
            </a:extLst>
          </p:cNvPr>
          <p:cNvSpPr/>
          <p:nvPr/>
        </p:nvSpPr>
        <p:spPr>
          <a:xfrm>
            <a:off x="1647738" y="743660"/>
            <a:ext cx="6977803" cy="2372188"/>
          </a:xfrm>
          <a:prstGeom prst="rect">
            <a:avLst/>
          </a:prstGeom>
          <a:ln>
            <a:noFill/>
          </a:ln>
        </p:spPr>
        <p:txBody>
          <a:bodyPr wrap="square">
            <a:spAutoFit/>
          </a:bodyPr>
          <a:lstStyle/>
          <a:p>
            <a:pPr>
              <a:lnSpc>
                <a:spcPct val="125000"/>
              </a:lnSpc>
            </a:pPr>
            <a:r>
              <a:rPr lang="pl-PL" sz="2000" dirty="0">
                <a:latin typeface="Calibri" panose="020F0502020204030204" pitchFamily="34" charset="0"/>
                <a:cs typeface="Calibri" panose="020F0502020204030204" pitchFamily="34" charset="0"/>
              </a:rPr>
              <a:t>Praca, praktycznie i dostęp do tej pracy to jest ważne. Druga rzecz, dostęp do rehabilitacji. Dlaczego pierwsza praca, a dlaczego druga rehabilitacja, bo praca jest rehabilitacją w jakiś sposób w głowie, nie? Bo tam jest akceptacja i wokół osób pełno jest sprawnych, a rehabilitacja, no to że tak powiem jest konieczna, bo pomaga mi chodzić. [Gr 3, M, lat 65]</a:t>
            </a:r>
          </a:p>
        </p:txBody>
      </p:sp>
      <p:sp>
        <p:nvSpPr>
          <p:cNvPr id="22" name="Prostokąt 21">
            <a:extLst>
              <a:ext uri="{FF2B5EF4-FFF2-40B4-BE49-F238E27FC236}">
                <a16:creationId xmlns:a16="http://schemas.microsoft.com/office/drawing/2014/main" id="{344AA2A9-0AB0-490B-9120-7822A2E48E63}"/>
              </a:ext>
            </a:extLst>
          </p:cNvPr>
          <p:cNvSpPr/>
          <p:nvPr/>
        </p:nvSpPr>
        <p:spPr>
          <a:xfrm>
            <a:off x="1647739" y="3240769"/>
            <a:ext cx="6936424" cy="2749486"/>
          </a:xfrm>
          <a:prstGeom prst="rect">
            <a:avLst/>
          </a:prstGeom>
          <a:noFill/>
          <a:ln w="158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nSpc>
                <a:spcPct val="125000"/>
              </a:lnSpc>
            </a:pPr>
            <a:r>
              <a:rPr lang="pl-PL" sz="2000" dirty="0">
                <a:solidFill>
                  <a:schemeClr val="tx1"/>
                </a:solidFill>
                <a:latin typeface="Calibri" panose="020F0502020204030204" pitchFamily="34" charset="0"/>
                <a:cs typeface="Calibri" panose="020F0502020204030204" pitchFamily="34" charset="0"/>
              </a:rPr>
              <a:t>Na pewno najtrudniej jest znaleźć pracę właśnie jakąś adekwatną do umiejętności, do swojej wiedzy, bo najczęściej dla niepełnosprawnych osób, szczególnie ruchowo, które nie mogą pracować na ochronie albo przy sprzątaniu, to najczęściej są takie zdalne prace typu telefoniczne, obsługa klienta albo wypełnianie tabelek w Excelu. A trudno jest znaleźć taką wyspecjalizowaną pracę, to może być trudne. [Gr 2, M, lat 38] </a:t>
            </a:r>
          </a:p>
        </p:txBody>
      </p:sp>
      <p:grpSp>
        <p:nvGrpSpPr>
          <p:cNvPr id="11" name="Grupa 10">
            <a:extLst>
              <a:ext uri="{FF2B5EF4-FFF2-40B4-BE49-F238E27FC236}">
                <a16:creationId xmlns:a16="http://schemas.microsoft.com/office/drawing/2014/main" id="{056DF187-DF54-4D8E-82FD-5C40F990DFD0}"/>
              </a:ext>
              <a:ext uri="{C183D7F6-B498-43B3-948B-1728B52AA6E4}">
                <adec:decorative xmlns:adec="http://schemas.microsoft.com/office/drawing/2017/decorative" xmlns="" val="1"/>
              </a:ext>
            </a:extLst>
          </p:cNvPr>
          <p:cNvGrpSpPr/>
          <p:nvPr/>
        </p:nvGrpSpPr>
        <p:grpSpPr>
          <a:xfrm>
            <a:off x="1226282" y="900962"/>
            <a:ext cx="352640" cy="359296"/>
            <a:chOff x="6625083" y="2133600"/>
            <a:chExt cx="450850" cy="431800"/>
          </a:xfrm>
        </p:grpSpPr>
        <p:sp>
          <p:nvSpPr>
            <p:cNvPr id="12" name="Freeform 13">
              <a:extLst>
                <a:ext uri="{FF2B5EF4-FFF2-40B4-BE49-F238E27FC236}">
                  <a16:creationId xmlns:a16="http://schemas.microsoft.com/office/drawing/2014/main" id="{3DF81CAA-5175-4F64-AABC-194ECEDA36FE}"/>
                </a:ext>
                <a:ext uri="{C183D7F6-B498-43B3-948B-1728B52AA6E4}">
                  <adec:decorative xmlns:adec="http://schemas.microsoft.com/office/drawing/2017/decorative" xmlns="" val="1"/>
                </a:ext>
              </a:extLst>
            </p:cNvPr>
            <p:cNvSpPr>
              <a:spLocks/>
            </p:cNvSpPr>
            <p:nvPr/>
          </p:nvSpPr>
          <p:spPr bwMode="auto">
            <a:xfrm>
              <a:off x="6882258" y="2133600"/>
              <a:ext cx="193675" cy="431800"/>
            </a:xfrm>
            <a:custGeom>
              <a:avLst/>
              <a:gdLst>
                <a:gd name="T0" fmla="*/ 0 w 366"/>
                <a:gd name="T1" fmla="*/ 0 h 816"/>
                <a:gd name="T2" fmla="*/ 366 w 366"/>
                <a:gd name="T3" fmla="*/ 0 h 816"/>
                <a:gd name="T4" fmla="*/ 366 w 366"/>
                <a:gd name="T5" fmla="*/ 201 h 816"/>
                <a:gd name="T6" fmla="*/ 366 w 366"/>
                <a:gd name="T7" fmla="*/ 201 h 816"/>
                <a:gd name="T8" fmla="*/ 365 w 366"/>
                <a:gd name="T9" fmla="*/ 248 h 816"/>
                <a:gd name="T10" fmla="*/ 363 w 366"/>
                <a:gd name="T11" fmla="*/ 294 h 816"/>
                <a:gd name="T12" fmla="*/ 359 w 366"/>
                <a:gd name="T13" fmla="*/ 338 h 816"/>
                <a:gd name="T14" fmla="*/ 354 w 366"/>
                <a:gd name="T15" fmla="*/ 379 h 816"/>
                <a:gd name="T16" fmla="*/ 347 w 366"/>
                <a:gd name="T17" fmla="*/ 421 h 816"/>
                <a:gd name="T18" fmla="*/ 339 w 366"/>
                <a:gd name="T19" fmla="*/ 459 h 816"/>
                <a:gd name="T20" fmla="*/ 329 w 366"/>
                <a:gd name="T21" fmla="*/ 496 h 816"/>
                <a:gd name="T22" fmla="*/ 319 w 366"/>
                <a:gd name="T23" fmla="*/ 533 h 816"/>
                <a:gd name="T24" fmla="*/ 319 w 366"/>
                <a:gd name="T25" fmla="*/ 533 h 816"/>
                <a:gd name="T26" fmla="*/ 306 w 366"/>
                <a:gd name="T27" fmla="*/ 567 h 816"/>
                <a:gd name="T28" fmla="*/ 291 w 366"/>
                <a:gd name="T29" fmla="*/ 602 h 816"/>
                <a:gd name="T30" fmla="*/ 275 w 366"/>
                <a:gd name="T31" fmla="*/ 637 h 816"/>
                <a:gd name="T32" fmla="*/ 255 w 366"/>
                <a:gd name="T33" fmla="*/ 673 h 816"/>
                <a:gd name="T34" fmla="*/ 233 w 366"/>
                <a:gd name="T35" fmla="*/ 708 h 816"/>
                <a:gd name="T36" fmla="*/ 211 w 366"/>
                <a:gd name="T37" fmla="*/ 744 h 816"/>
                <a:gd name="T38" fmla="*/ 186 w 366"/>
                <a:gd name="T39" fmla="*/ 781 h 816"/>
                <a:gd name="T40" fmla="*/ 158 w 366"/>
                <a:gd name="T41" fmla="*/ 816 h 816"/>
                <a:gd name="T42" fmla="*/ 18 w 366"/>
                <a:gd name="T43" fmla="*/ 705 h 816"/>
                <a:gd name="T44" fmla="*/ 18 w 366"/>
                <a:gd name="T45" fmla="*/ 705 h 816"/>
                <a:gd name="T46" fmla="*/ 43 w 366"/>
                <a:gd name="T47" fmla="*/ 667 h 816"/>
                <a:gd name="T48" fmla="*/ 64 w 366"/>
                <a:gd name="T49" fmla="*/ 632 h 816"/>
                <a:gd name="T50" fmla="*/ 83 w 366"/>
                <a:gd name="T51" fmla="*/ 598 h 816"/>
                <a:gd name="T52" fmla="*/ 96 w 366"/>
                <a:gd name="T53" fmla="*/ 568 h 816"/>
                <a:gd name="T54" fmla="*/ 96 w 366"/>
                <a:gd name="T55" fmla="*/ 568 h 816"/>
                <a:gd name="T56" fmla="*/ 110 w 366"/>
                <a:gd name="T57" fmla="*/ 537 h 816"/>
                <a:gd name="T58" fmla="*/ 121 w 366"/>
                <a:gd name="T59" fmla="*/ 502 h 816"/>
                <a:gd name="T60" fmla="*/ 135 w 366"/>
                <a:gd name="T61" fmla="*/ 462 h 816"/>
                <a:gd name="T62" fmla="*/ 146 w 366"/>
                <a:gd name="T63" fmla="*/ 416 h 816"/>
                <a:gd name="T64" fmla="*/ 0 w 366"/>
                <a:gd name="T65" fmla="*/ 416 h 816"/>
                <a:gd name="T66" fmla="*/ 0 w 366"/>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6" h="816">
                  <a:moveTo>
                    <a:pt x="0" y="0"/>
                  </a:moveTo>
                  <a:lnTo>
                    <a:pt x="366" y="0"/>
                  </a:lnTo>
                  <a:lnTo>
                    <a:pt x="366" y="201"/>
                  </a:lnTo>
                  <a:lnTo>
                    <a:pt x="366" y="201"/>
                  </a:lnTo>
                  <a:lnTo>
                    <a:pt x="365" y="248"/>
                  </a:lnTo>
                  <a:lnTo>
                    <a:pt x="363" y="294"/>
                  </a:lnTo>
                  <a:lnTo>
                    <a:pt x="359" y="338"/>
                  </a:lnTo>
                  <a:lnTo>
                    <a:pt x="354" y="379"/>
                  </a:lnTo>
                  <a:lnTo>
                    <a:pt x="347" y="421"/>
                  </a:lnTo>
                  <a:lnTo>
                    <a:pt x="339" y="459"/>
                  </a:lnTo>
                  <a:lnTo>
                    <a:pt x="329" y="496"/>
                  </a:lnTo>
                  <a:lnTo>
                    <a:pt x="319" y="533"/>
                  </a:lnTo>
                  <a:lnTo>
                    <a:pt x="319" y="533"/>
                  </a:lnTo>
                  <a:lnTo>
                    <a:pt x="306" y="567"/>
                  </a:lnTo>
                  <a:lnTo>
                    <a:pt x="291" y="602"/>
                  </a:lnTo>
                  <a:lnTo>
                    <a:pt x="275" y="637"/>
                  </a:lnTo>
                  <a:lnTo>
                    <a:pt x="255" y="673"/>
                  </a:lnTo>
                  <a:lnTo>
                    <a:pt x="233" y="708"/>
                  </a:lnTo>
                  <a:lnTo>
                    <a:pt x="211" y="744"/>
                  </a:lnTo>
                  <a:lnTo>
                    <a:pt x="186" y="781"/>
                  </a:lnTo>
                  <a:lnTo>
                    <a:pt x="158" y="816"/>
                  </a:lnTo>
                  <a:lnTo>
                    <a:pt x="18" y="705"/>
                  </a:lnTo>
                  <a:lnTo>
                    <a:pt x="18" y="705"/>
                  </a:lnTo>
                  <a:lnTo>
                    <a:pt x="43" y="667"/>
                  </a:lnTo>
                  <a:lnTo>
                    <a:pt x="64" y="632"/>
                  </a:lnTo>
                  <a:lnTo>
                    <a:pt x="83" y="598"/>
                  </a:lnTo>
                  <a:lnTo>
                    <a:pt x="96" y="568"/>
                  </a:lnTo>
                  <a:lnTo>
                    <a:pt x="96" y="568"/>
                  </a:lnTo>
                  <a:lnTo>
                    <a:pt x="110" y="537"/>
                  </a:lnTo>
                  <a:lnTo>
                    <a:pt x="121" y="502"/>
                  </a:lnTo>
                  <a:lnTo>
                    <a:pt x="135" y="462"/>
                  </a:lnTo>
                  <a:lnTo>
                    <a:pt x="146" y="416"/>
                  </a:lnTo>
                  <a:lnTo>
                    <a:pt x="0" y="416"/>
                  </a:lnTo>
                  <a:lnTo>
                    <a:pt x="0" y="0"/>
                  </a:lnTo>
                  <a:close/>
                </a:path>
              </a:pathLst>
            </a:custGeom>
            <a:noFill/>
            <a:ln w="3175">
              <a:solidFill>
                <a:schemeClr val="tx1">
                  <a:lumMod val="65000"/>
                  <a:lumOff val="3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sp>
          <p:nvSpPr>
            <p:cNvPr id="13" name="Freeform 14">
              <a:extLst>
                <a:ext uri="{FF2B5EF4-FFF2-40B4-BE49-F238E27FC236}">
                  <a16:creationId xmlns:a16="http://schemas.microsoft.com/office/drawing/2014/main" id="{B68FC365-EAD9-4D81-B863-476645C90221}"/>
                </a:ext>
                <a:ext uri="{C183D7F6-B498-43B3-948B-1728B52AA6E4}">
                  <adec:decorative xmlns:adec="http://schemas.microsoft.com/office/drawing/2017/decorative" xmlns="" val="1"/>
                </a:ext>
              </a:extLst>
            </p:cNvPr>
            <p:cNvSpPr>
              <a:spLocks/>
            </p:cNvSpPr>
            <p:nvPr/>
          </p:nvSpPr>
          <p:spPr bwMode="auto">
            <a:xfrm>
              <a:off x="6625083" y="2133600"/>
              <a:ext cx="193675" cy="431800"/>
            </a:xfrm>
            <a:custGeom>
              <a:avLst/>
              <a:gdLst>
                <a:gd name="T0" fmla="*/ 0 w 367"/>
                <a:gd name="T1" fmla="*/ 0 h 816"/>
                <a:gd name="T2" fmla="*/ 367 w 367"/>
                <a:gd name="T3" fmla="*/ 0 h 816"/>
                <a:gd name="T4" fmla="*/ 367 w 367"/>
                <a:gd name="T5" fmla="*/ 201 h 816"/>
                <a:gd name="T6" fmla="*/ 367 w 367"/>
                <a:gd name="T7" fmla="*/ 201 h 816"/>
                <a:gd name="T8" fmla="*/ 366 w 367"/>
                <a:gd name="T9" fmla="*/ 248 h 816"/>
                <a:gd name="T10" fmla="*/ 364 w 367"/>
                <a:gd name="T11" fmla="*/ 294 h 816"/>
                <a:gd name="T12" fmla="*/ 360 w 367"/>
                <a:gd name="T13" fmla="*/ 338 h 816"/>
                <a:gd name="T14" fmla="*/ 355 w 367"/>
                <a:gd name="T15" fmla="*/ 379 h 816"/>
                <a:gd name="T16" fmla="*/ 348 w 367"/>
                <a:gd name="T17" fmla="*/ 421 h 816"/>
                <a:gd name="T18" fmla="*/ 341 w 367"/>
                <a:gd name="T19" fmla="*/ 459 h 816"/>
                <a:gd name="T20" fmla="*/ 330 w 367"/>
                <a:gd name="T21" fmla="*/ 496 h 816"/>
                <a:gd name="T22" fmla="*/ 320 w 367"/>
                <a:gd name="T23" fmla="*/ 533 h 816"/>
                <a:gd name="T24" fmla="*/ 320 w 367"/>
                <a:gd name="T25" fmla="*/ 533 h 816"/>
                <a:gd name="T26" fmla="*/ 307 w 367"/>
                <a:gd name="T27" fmla="*/ 567 h 816"/>
                <a:gd name="T28" fmla="*/ 292 w 367"/>
                <a:gd name="T29" fmla="*/ 602 h 816"/>
                <a:gd name="T30" fmla="*/ 276 w 367"/>
                <a:gd name="T31" fmla="*/ 637 h 816"/>
                <a:gd name="T32" fmla="*/ 256 w 367"/>
                <a:gd name="T33" fmla="*/ 673 h 816"/>
                <a:gd name="T34" fmla="*/ 234 w 367"/>
                <a:gd name="T35" fmla="*/ 708 h 816"/>
                <a:gd name="T36" fmla="*/ 212 w 367"/>
                <a:gd name="T37" fmla="*/ 744 h 816"/>
                <a:gd name="T38" fmla="*/ 187 w 367"/>
                <a:gd name="T39" fmla="*/ 781 h 816"/>
                <a:gd name="T40" fmla="*/ 161 w 367"/>
                <a:gd name="T41" fmla="*/ 816 h 816"/>
                <a:gd name="T42" fmla="*/ 18 w 367"/>
                <a:gd name="T43" fmla="*/ 705 h 816"/>
                <a:gd name="T44" fmla="*/ 18 w 367"/>
                <a:gd name="T45" fmla="*/ 705 h 816"/>
                <a:gd name="T46" fmla="*/ 43 w 367"/>
                <a:gd name="T47" fmla="*/ 667 h 816"/>
                <a:gd name="T48" fmla="*/ 63 w 367"/>
                <a:gd name="T49" fmla="*/ 632 h 816"/>
                <a:gd name="T50" fmla="*/ 83 w 367"/>
                <a:gd name="T51" fmla="*/ 598 h 816"/>
                <a:gd name="T52" fmla="*/ 97 w 367"/>
                <a:gd name="T53" fmla="*/ 568 h 816"/>
                <a:gd name="T54" fmla="*/ 97 w 367"/>
                <a:gd name="T55" fmla="*/ 568 h 816"/>
                <a:gd name="T56" fmla="*/ 109 w 367"/>
                <a:gd name="T57" fmla="*/ 537 h 816"/>
                <a:gd name="T58" fmla="*/ 122 w 367"/>
                <a:gd name="T59" fmla="*/ 502 h 816"/>
                <a:gd name="T60" fmla="*/ 134 w 367"/>
                <a:gd name="T61" fmla="*/ 462 h 816"/>
                <a:gd name="T62" fmla="*/ 147 w 367"/>
                <a:gd name="T63" fmla="*/ 416 h 816"/>
                <a:gd name="T64" fmla="*/ 0 w 367"/>
                <a:gd name="T65" fmla="*/ 416 h 816"/>
                <a:gd name="T66" fmla="*/ 0 w 367"/>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7" h="816">
                  <a:moveTo>
                    <a:pt x="0" y="0"/>
                  </a:moveTo>
                  <a:lnTo>
                    <a:pt x="367" y="0"/>
                  </a:lnTo>
                  <a:lnTo>
                    <a:pt x="367" y="201"/>
                  </a:lnTo>
                  <a:lnTo>
                    <a:pt x="367" y="201"/>
                  </a:lnTo>
                  <a:lnTo>
                    <a:pt x="366" y="248"/>
                  </a:lnTo>
                  <a:lnTo>
                    <a:pt x="364" y="294"/>
                  </a:lnTo>
                  <a:lnTo>
                    <a:pt x="360" y="338"/>
                  </a:lnTo>
                  <a:lnTo>
                    <a:pt x="355" y="379"/>
                  </a:lnTo>
                  <a:lnTo>
                    <a:pt x="348" y="421"/>
                  </a:lnTo>
                  <a:lnTo>
                    <a:pt x="341" y="459"/>
                  </a:lnTo>
                  <a:lnTo>
                    <a:pt x="330" y="496"/>
                  </a:lnTo>
                  <a:lnTo>
                    <a:pt x="320" y="533"/>
                  </a:lnTo>
                  <a:lnTo>
                    <a:pt x="320" y="533"/>
                  </a:lnTo>
                  <a:lnTo>
                    <a:pt x="307" y="567"/>
                  </a:lnTo>
                  <a:lnTo>
                    <a:pt x="292" y="602"/>
                  </a:lnTo>
                  <a:lnTo>
                    <a:pt x="276" y="637"/>
                  </a:lnTo>
                  <a:lnTo>
                    <a:pt x="256" y="673"/>
                  </a:lnTo>
                  <a:lnTo>
                    <a:pt x="234" y="708"/>
                  </a:lnTo>
                  <a:lnTo>
                    <a:pt x="212" y="744"/>
                  </a:lnTo>
                  <a:lnTo>
                    <a:pt x="187" y="781"/>
                  </a:lnTo>
                  <a:lnTo>
                    <a:pt x="161" y="816"/>
                  </a:lnTo>
                  <a:lnTo>
                    <a:pt x="18" y="705"/>
                  </a:lnTo>
                  <a:lnTo>
                    <a:pt x="18" y="705"/>
                  </a:lnTo>
                  <a:lnTo>
                    <a:pt x="43" y="667"/>
                  </a:lnTo>
                  <a:lnTo>
                    <a:pt x="63" y="632"/>
                  </a:lnTo>
                  <a:lnTo>
                    <a:pt x="83" y="598"/>
                  </a:lnTo>
                  <a:lnTo>
                    <a:pt x="97" y="568"/>
                  </a:lnTo>
                  <a:lnTo>
                    <a:pt x="97" y="568"/>
                  </a:lnTo>
                  <a:lnTo>
                    <a:pt x="109" y="537"/>
                  </a:lnTo>
                  <a:lnTo>
                    <a:pt x="122" y="502"/>
                  </a:lnTo>
                  <a:lnTo>
                    <a:pt x="134" y="462"/>
                  </a:lnTo>
                  <a:lnTo>
                    <a:pt x="147" y="416"/>
                  </a:lnTo>
                  <a:lnTo>
                    <a:pt x="0" y="416"/>
                  </a:lnTo>
                  <a:lnTo>
                    <a:pt x="0" y="0"/>
                  </a:lnTo>
                  <a:close/>
                </a:path>
              </a:pathLst>
            </a:custGeom>
            <a:noFill/>
            <a:ln w="3175">
              <a:solidFill>
                <a:schemeClr val="tx1">
                  <a:lumMod val="75000"/>
                  <a:lumOff val="2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grpSp>
      <p:grpSp>
        <p:nvGrpSpPr>
          <p:cNvPr id="15" name="Grupa 14">
            <a:extLst>
              <a:ext uri="{FF2B5EF4-FFF2-40B4-BE49-F238E27FC236}">
                <a16:creationId xmlns:a16="http://schemas.microsoft.com/office/drawing/2014/main" id="{3D720226-CC80-4313-9631-5A7C5CEF6A41}"/>
              </a:ext>
              <a:ext uri="{C183D7F6-B498-43B3-948B-1728B52AA6E4}">
                <adec:decorative xmlns:adec="http://schemas.microsoft.com/office/drawing/2017/decorative" xmlns="" val="1"/>
              </a:ext>
            </a:extLst>
          </p:cNvPr>
          <p:cNvGrpSpPr/>
          <p:nvPr/>
        </p:nvGrpSpPr>
        <p:grpSpPr>
          <a:xfrm>
            <a:off x="1157811" y="3425529"/>
            <a:ext cx="352640" cy="359296"/>
            <a:chOff x="6625083" y="2133600"/>
            <a:chExt cx="450850" cy="431800"/>
          </a:xfrm>
        </p:grpSpPr>
        <p:sp>
          <p:nvSpPr>
            <p:cNvPr id="16" name="Freeform 13">
              <a:extLst>
                <a:ext uri="{FF2B5EF4-FFF2-40B4-BE49-F238E27FC236}">
                  <a16:creationId xmlns:a16="http://schemas.microsoft.com/office/drawing/2014/main" id="{E3F384C9-80F2-435B-9750-BDC058ACC624}"/>
                </a:ext>
                <a:ext uri="{C183D7F6-B498-43B3-948B-1728B52AA6E4}">
                  <adec:decorative xmlns:adec="http://schemas.microsoft.com/office/drawing/2017/decorative" xmlns="" val="1"/>
                </a:ext>
              </a:extLst>
            </p:cNvPr>
            <p:cNvSpPr>
              <a:spLocks/>
            </p:cNvSpPr>
            <p:nvPr/>
          </p:nvSpPr>
          <p:spPr bwMode="auto">
            <a:xfrm>
              <a:off x="6882258" y="2133600"/>
              <a:ext cx="193675" cy="431800"/>
            </a:xfrm>
            <a:custGeom>
              <a:avLst/>
              <a:gdLst>
                <a:gd name="T0" fmla="*/ 0 w 366"/>
                <a:gd name="T1" fmla="*/ 0 h 816"/>
                <a:gd name="T2" fmla="*/ 366 w 366"/>
                <a:gd name="T3" fmla="*/ 0 h 816"/>
                <a:gd name="T4" fmla="*/ 366 w 366"/>
                <a:gd name="T5" fmla="*/ 201 h 816"/>
                <a:gd name="T6" fmla="*/ 366 w 366"/>
                <a:gd name="T7" fmla="*/ 201 h 816"/>
                <a:gd name="T8" fmla="*/ 365 w 366"/>
                <a:gd name="T9" fmla="*/ 248 h 816"/>
                <a:gd name="T10" fmla="*/ 363 w 366"/>
                <a:gd name="T11" fmla="*/ 294 h 816"/>
                <a:gd name="T12" fmla="*/ 359 w 366"/>
                <a:gd name="T13" fmla="*/ 338 h 816"/>
                <a:gd name="T14" fmla="*/ 354 w 366"/>
                <a:gd name="T15" fmla="*/ 379 h 816"/>
                <a:gd name="T16" fmla="*/ 347 w 366"/>
                <a:gd name="T17" fmla="*/ 421 h 816"/>
                <a:gd name="T18" fmla="*/ 339 w 366"/>
                <a:gd name="T19" fmla="*/ 459 h 816"/>
                <a:gd name="T20" fmla="*/ 329 w 366"/>
                <a:gd name="T21" fmla="*/ 496 h 816"/>
                <a:gd name="T22" fmla="*/ 319 w 366"/>
                <a:gd name="T23" fmla="*/ 533 h 816"/>
                <a:gd name="T24" fmla="*/ 319 w 366"/>
                <a:gd name="T25" fmla="*/ 533 h 816"/>
                <a:gd name="T26" fmla="*/ 306 w 366"/>
                <a:gd name="T27" fmla="*/ 567 h 816"/>
                <a:gd name="T28" fmla="*/ 291 w 366"/>
                <a:gd name="T29" fmla="*/ 602 h 816"/>
                <a:gd name="T30" fmla="*/ 275 w 366"/>
                <a:gd name="T31" fmla="*/ 637 h 816"/>
                <a:gd name="T32" fmla="*/ 255 w 366"/>
                <a:gd name="T33" fmla="*/ 673 h 816"/>
                <a:gd name="T34" fmla="*/ 233 w 366"/>
                <a:gd name="T35" fmla="*/ 708 h 816"/>
                <a:gd name="T36" fmla="*/ 211 w 366"/>
                <a:gd name="T37" fmla="*/ 744 h 816"/>
                <a:gd name="T38" fmla="*/ 186 w 366"/>
                <a:gd name="T39" fmla="*/ 781 h 816"/>
                <a:gd name="T40" fmla="*/ 158 w 366"/>
                <a:gd name="T41" fmla="*/ 816 h 816"/>
                <a:gd name="T42" fmla="*/ 18 w 366"/>
                <a:gd name="T43" fmla="*/ 705 h 816"/>
                <a:gd name="T44" fmla="*/ 18 w 366"/>
                <a:gd name="T45" fmla="*/ 705 h 816"/>
                <a:gd name="T46" fmla="*/ 43 w 366"/>
                <a:gd name="T47" fmla="*/ 667 h 816"/>
                <a:gd name="T48" fmla="*/ 64 w 366"/>
                <a:gd name="T49" fmla="*/ 632 h 816"/>
                <a:gd name="T50" fmla="*/ 83 w 366"/>
                <a:gd name="T51" fmla="*/ 598 h 816"/>
                <a:gd name="T52" fmla="*/ 96 w 366"/>
                <a:gd name="T53" fmla="*/ 568 h 816"/>
                <a:gd name="T54" fmla="*/ 96 w 366"/>
                <a:gd name="T55" fmla="*/ 568 h 816"/>
                <a:gd name="T56" fmla="*/ 110 w 366"/>
                <a:gd name="T57" fmla="*/ 537 h 816"/>
                <a:gd name="T58" fmla="*/ 121 w 366"/>
                <a:gd name="T59" fmla="*/ 502 h 816"/>
                <a:gd name="T60" fmla="*/ 135 w 366"/>
                <a:gd name="T61" fmla="*/ 462 h 816"/>
                <a:gd name="T62" fmla="*/ 146 w 366"/>
                <a:gd name="T63" fmla="*/ 416 h 816"/>
                <a:gd name="T64" fmla="*/ 0 w 366"/>
                <a:gd name="T65" fmla="*/ 416 h 816"/>
                <a:gd name="T66" fmla="*/ 0 w 366"/>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6" h="816">
                  <a:moveTo>
                    <a:pt x="0" y="0"/>
                  </a:moveTo>
                  <a:lnTo>
                    <a:pt x="366" y="0"/>
                  </a:lnTo>
                  <a:lnTo>
                    <a:pt x="366" y="201"/>
                  </a:lnTo>
                  <a:lnTo>
                    <a:pt x="366" y="201"/>
                  </a:lnTo>
                  <a:lnTo>
                    <a:pt x="365" y="248"/>
                  </a:lnTo>
                  <a:lnTo>
                    <a:pt x="363" y="294"/>
                  </a:lnTo>
                  <a:lnTo>
                    <a:pt x="359" y="338"/>
                  </a:lnTo>
                  <a:lnTo>
                    <a:pt x="354" y="379"/>
                  </a:lnTo>
                  <a:lnTo>
                    <a:pt x="347" y="421"/>
                  </a:lnTo>
                  <a:lnTo>
                    <a:pt x="339" y="459"/>
                  </a:lnTo>
                  <a:lnTo>
                    <a:pt x="329" y="496"/>
                  </a:lnTo>
                  <a:lnTo>
                    <a:pt x="319" y="533"/>
                  </a:lnTo>
                  <a:lnTo>
                    <a:pt x="319" y="533"/>
                  </a:lnTo>
                  <a:lnTo>
                    <a:pt x="306" y="567"/>
                  </a:lnTo>
                  <a:lnTo>
                    <a:pt x="291" y="602"/>
                  </a:lnTo>
                  <a:lnTo>
                    <a:pt x="275" y="637"/>
                  </a:lnTo>
                  <a:lnTo>
                    <a:pt x="255" y="673"/>
                  </a:lnTo>
                  <a:lnTo>
                    <a:pt x="233" y="708"/>
                  </a:lnTo>
                  <a:lnTo>
                    <a:pt x="211" y="744"/>
                  </a:lnTo>
                  <a:lnTo>
                    <a:pt x="186" y="781"/>
                  </a:lnTo>
                  <a:lnTo>
                    <a:pt x="158" y="816"/>
                  </a:lnTo>
                  <a:lnTo>
                    <a:pt x="18" y="705"/>
                  </a:lnTo>
                  <a:lnTo>
                    <a:pt x="18" y="705"/>
                  </a:lnTo>
                  <a:lnTo>
                    <a:pt x="43" y="667"/>
                  </a:lnTo>
                  <a:lnTo>
                    <a:pt x="64" y="632"/>
                  </a:lnTo>
                  <a:lnTo>
                    <a:pt x="83" y="598"/>
                  </a:lnTo>
                  <a:lnTo>
                    <a:pt x="96" y="568"/>
                  </a:lnTo>
                  <a:lnTo>
                    <a:pt x="96" y="568"/>
                  </a:lnTo>
                  <a:lnTo>
                    <a:pt x="110" y="537"/>
                  </a:lnTo>
                  <a:lnTo>
                    <a:pt x="121" y="502"/>
                  </a:lnTo>
                  <a:lnTo>
                    <a:pt x="135" y="462"/>
                  </a:lnTo>
                  <a:lnTo>
                    <a:pt x="146" y="416"/>
                  </a:lnTo>
                  <a:lnTo>
                    <a:pt x="0" y="416"/>
                  </a:lnTo>
                  <a:lnTo>
                    <a:pt x="0" y="0"/>
                  </a:lnTo>
                  <a:close/>
                </a:path>
              </a:pathLst>
            </a:custGeom>
            <a:noFill/>
            <a:ln w="3175">
              <a:solidFill>
                <a:schemeClr val="tx1">
                  <a:lumMod val="65000"/>
                  <a:lumOff val="3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sp>
          <p:nvSpPr>
            <p:cNvPr id="17" name="Freeform 14">
              <a:extLst>
                <a:ext uri="{FF2B5EF4-FFF2-40B4-BE49-F238E27FC236}">
                  <a16:creationId xmlns:a16="http://schemas.microsoft.com/office/drawing/2014/main" id="{B46F564D-AD95-4659-A8FF-13893A1E4332}"/>
                </a:ext>
                <a:ext uri="{C183D7F6-B498-43B3-948B-1728B52AA6E4}">
                  <adec:decorative xmlns:adec="http://schemas.microsoft.com/office/drawing/2017/decorative" xmlns="" val="1"/>
                </a:ext>
              </a:extLst>
            </p:cNvPr>
            <p:cNvSpPr>
              <a:spLocks/>
            </p:cNvSpPr>
            <p:nvPr/>
          </p:nvSpPr>
          <p:spPr bwMode="auto">
            <a:xfrm>
              <a:off x="6625083" y="2133600"/>
              <a:ext cx="193675" cy="431800"/>
            </a:xfrm>
            <a:custGeom>
              <a:avLst/>
              <a:gdLst>
                <a:gd name="T0" fmla="*/ 0 w 367"/>
                <a:gd name="T1" fmla="*/ 0 h 816"/>
                <a:gd name="T2" fmla="*/ 367 w 367"/>
                <a:gd name="T3" fmla="*/ 0 h 816"/>
                <a:gd name="T4" fmla="*/ 367 w 367"/>
                <a:gd name="T5" fmla="*/ 201 h 816"/>
                <a:gd name="T6" fmla="*/ 367 w 367"/>
                <a:gd name="T7" fmla="*/ 201 h 816"/>
                <a:gd name="T8" fmla="*/ 366 w 367"/>
                <a:gd name="T9" fmla="*/ 248 h 816"/>
                <a:gd name="T10" fmla="*/ 364 w 367"/>
                <a:gd name="T11" fmla="*/ 294 h 816"/>
                <a:gd name="T12" fmla="*/ 360 w 367"/>
                <a:gd name="T13" fmla="*/ 338 h 816"/>
                <a:gd name="T14" fmla="*/ 355 w 367"/>
                <a:gd name="T15" fmla="*/ 379 h 816"/>
                <a:gd name="T16" fmla="*/ 348 w 367"/>
                <a:gd name="T17" fmla="*/ 421 h 816"/>
                <a:gd name="T18" fmla="*/ 341 w 367"/>
                <a:gd name="T19" fmla="*/ 459 h 816"/>
                <a:gd name="T20" fmla="*/ 330 w 367"/>
                <a:gd name="T21" fmla="*/ 496 h 816"/>
                <a:gd name="T22" fmla="*/ 320 w 367"/>
                <a:gd name="T23" fmla="*/ 533 h 816"/>
                <a:gd name="T24" fmla="*/ 320 w 367"/>
                <a:gd name="T25" fmla="*/ 533 h 816"/>
                <a:gd name="T26" fmla="*/ 307 w 367"/>
                <a:gd name="T27" fmla="*/ 567 h 816"/>
                <a:gd name="T28" fmla="*/ 292 w 367"/>
                <a:gd name="T29" fmla="*/ 602 h 816"/>
                <a:gd name="T30" fmla="*/ 276 w 367"/>
                <a:gd name="T31" fmla="*/ 637 h 816"/>
                <a:gd name="T32" fmla="*/ 256 w 367"/>
                <a:gd name="T33" fmla="*/ 673 h 816"/>
                <a:gd name="T34" fmla="*/ 234 w 367"/>
                <a:gd name="T35" fmla="*/ 708 h 816"/>
                <a:gd name="T36" fmla="*/ 212 w 367"/>
                <a:gd name="T37" fmla="*/ 744 h 816"/>
                <a:gd name="T38" fmla="*/ 187 w 367"/>
                <a:gd name="T39" fmla="*/ 781 h 816"/>
                <a:gd name="T40" fmla="*/ 161 w 367"/>
                <a:gd name="T41" fmla="*/ 816 h 816"/>
                <a:gd name="T42" fmla="*/ 18 w 367"/>
                <a:gd name="T43" fmla="*/ 705 h 816"/>
                <a:gd name="T44" fmla="*/ 18 w 367"/>
                <a:gd name="T45" fmla="*/ 705 h 816"/>
                <a:gd name="T46" fmla="*/ 43 w 367"/>
                <a:gd name="T47" fmla="*/ 667 h 816"/>
                <a:gd name="T48" fmla="*/ 63 w 367"/>
                <a:gd name="T49" fmla="*/ 632 h 816"/>
                <a:gd name="T50" fmla="*/ 83 w 367"/>
                <a:gd name="T51" fmla="*/ 598 h 816"/>
                <a:gd name="T52" fmla="*/ 97 w 367"/>
                <a:gd name="T53" fmla="*/ 568 h 816"/>
                <a:gd name="T54" fmla="*/ 97 w 367"/>
                <a:gd name="T55" fmla="*/ 568 h 816"/>
                <a:gd name="T56" fmla="*/ 109 w 367"/>
                <a:gd name="T57" fmla="*/ 537 h 816"/>
                <a:gd name="T58" fmla="*/ 122 w 367"/>
                <a:gd name="T59" fmla="*/ 502 h 816"/>
                <a:gd name="T60" fmla="*/ 134 w 367"/>
                <a:gd name="T61" fmla="*/ 462 h 816"/>
                <a:gd name="T62" fmla="*/ 147 w 367"/>
                <a:gd name="T63" fmla="*/ 416 h 816"/>
                <a:gd name="T64" fmla="*/ 0 w 367"/>
                <a:gd name="T65" fmla="*/ 416 h 816"/>
                <a:gd name="T66" fmla="*/ 0 w 367"/>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7" h="816">
                  <a:moveTo>
                    <a:pt x="0" y="0"/>
                  </a:moveTo>
                  <a:lnTo>
                    <a:pt x="367" y="0"/>
                  </a:lnTo>
                  <a:lnTo>
                    <a:pt x="367" y="201"/>
                  </a:lnTo>
                  <a:lnTo>
                    <a:pt x="367" y="201"/>
                  </a:lnTo>
                  <a:lnTo>
                    <a:pt x="366" y="248"/>
                  </a:lnTo>
                  <a:lnTo>
                    <a:pt x="364" y="294"/>
                  </a:lnTo>
                  <a:lnTo>
                    <a:pt x="360" y="338"/>
                  </a:lnTo>
                  <a:lnTo>
                    <a:pt x="355" y="379"/>
                  </a:lnTo>
                  <a:lnTo>
                    <a:pt x="348" y="421"/>
                  </a:lnTo>
                  <a:lnTo>
                    <a:pt x="341" y="459"/>
                  </a:lnTo>
                  <a:lnTo>
                    <a:pt x="330" y="496"/>
                  </a:lnTo>
                  <a:lnTo>
                    <a:pt x="320" y="533"/>
                  </a:lnTo>
                  <a:lnTo>
                    <a:pt x="320" y="533"/>
                  </a:lnTo>
                  <a:lnTo>
                    <a:pt x="307" y="567"/>
                  </a:lnTo>
                  <a:lnTo>
                    <a:pt x="292" y="602"/>
                  </a:lnTo>
                  <a:lnTo>
                    <a:pt x="276" y="637"/>
                  </a:lnTo>
                  <a:lnTo>
                    <a:pt x="256" y="673"/>
                  </a:lnTo>
                  <a:lnTo>
                    <a:pt x="234" y="708"/>
                  </a:lnTo>
                  <a:lnTo>
                    <a:pt x="212" y="744"/>
                  </a:lnTo>
                  <a:lnTo>
                    <a:pt x="187" y="781"/>
                  </a:lnTo>
                  <a:lnTo>
                    <a:pt x="161" y="816"/>
                  </a:lnTo>
                  <a:lnTo>
                    <a:pt x="18" y="705"/>
                  </a:lnTo>
                  <a:lnTo>
                    <a:pt x="18" y="705"/>
                  </a:lnTo>
                  <a:lnTo>
                    <a:pt x="43" y="667"/>
                  </a:lnTo>
                  <a:lnTo>
                    <a:pt x="63" y="632"/>
                  </a:lnTo>
                  <a:lnTo>
                    <a:pt x="83" y="598"/>
                  </a:lnTo>
                  <a:lnTo>
                    <a:pt x="97" y="568"/>
                  </a:lnTo>
                  <a:lnTo>
                    <a:pt x="97" y="568"/>
                  </a:lnTo>
                  <a:lnTo>
                    <a:pt x="109" y="537"/>
                  </a:lnTo>
                  <a:lnTo>
                    <a:pt x="122" y="502"/>
                  </a:lnTo>
                  <a:lnTo>
                    <a:pt x="134" y="462"/>
                  </a:lnTo>
                  <a:lnTo>
                    <a:pt x="147" y="416"/>
                  </a:lnTo>
                  <a:lnTo>
                    <a:pt x="0" y="416"/>
                  </a:lnTo>
                  <a:lnTo>
                    <a:pt x="0" y="0"/>
                  </a:lnTo>
                  <a:close/>
                </a:path>
              </a:pathLst>
            </a:custGeom>
            <a:noFill/>
            <a:ln w="3175">
              <a:solidFill>
                <a:schemeClr val="tx1">
                  <a:lumMod val="75000"/>
                  <a:lumOff val="2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grpSp>
      <p:sp>
        <p:nvSpPr>
          <p:cNvPr id="2" name="Symbol zastępczy numeru slajdu 1">
            <a:extLst>
              <a:ext uri="{FF2B5EF4-FFF2-40B4-BE49-F238E27FC236}">
                <a16:creationId xmlns:a16="http://schemas.microsoft.com/office/drawing/2014/main" id="{F37364E4-9AAF-4276-98D6-5DE640675750}"/>
              </a:ext>
            </a:extLst>
          </p:cNvPr>
          <p:cNvSpPr>
            <a:spLocks noGrp="1"/>
          </p:cNvSpPr>
          <p:nvPr>
            <p:ph type="sldNum" sz="quarter" idx="12"/>
          </p:nvPr>
        </p:nvSpPr>
        <p:spPr/>
        <p:txBody>
          <a:bodyPr/>
          <a:lstStyle/>
          <a:p>
            <a:fld id="{AB3CF912-5D29-446E-B947-C95F3C2F9F27}" type="slidenum">
              <a:rPr lang="pl-PL" smtClean="0">
                <a:solidFill>
                  <a:srgbClr val="C55A11"/>
                </a:solidFill>
              </a:rPr>
              <a:t>48</a:t>
            </a:fld>
            <a:endParaRPr lang="pl-PL" dirty="0">
              <a:solidFill>
                <a:srgbClr val="C55A11"/>
              </a:solidFill>
            </a:endParaRPr>
          </a:p>
        </p:txBody>
      </p:sp>
    </p:spTree>
    <p:extLst>
      <p:ext uri="{BB962C8B-B14F-4D97-AF65-F5344CB8AC3E}">
        <p14:creationId xmlns:p14="http://schemas.microsoft.com/office/powerpoint/2010/main" val="13961952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46B90BB-5629-4E4C-8488-EED24506BF38}"/>
              </a:ext>
            </a:extLst>
          </p:cNvPr>
          <p:cNvSpPr>
            <a:spLocks noGrp="1"/>
          </p:cNvSpPr>
          <p:nvPr>
            <p:ph type="title"/>
          </p:nvPr>
        </p:nvSpPr>
        <p:spPr>
          <a:xfrm>
            <a:off x="831850" y="915024"/>
            <a:ext cx="6883400" cy="1080000"/>
          </a:xfrm>
        </p:spPr>
        <p:txBody>
          <a:bodyPr>
            <a:noAutofit/>
          </a:bodyPr>
          <a:lstStyle/>
          <a:p>
            <a:r>
              <a:rPr lang="pl-PL" sz="4000" dirty="0">
                <a:latin typeface="+mn-lt"/>
              </a:rPr>
              <a:t>Dostępność i mobilność</a:t>
            </a:r>
          </a:p>
        </p:txBody>
      </p:sp>
      <p:sp>
        <p:nvSpPr>
          <p:cNvPr id="7" name="Schemat blokowy: łącznik 6">
            <a:extLst>
              <a:ext uri="{FF2B5EF4-FFF2-40B4-BE49-F238E27FC236}">
                <a16:creationId xmlns:a16="http://schemas.microsoft.com/office/drawing/2014/main" id="{66020018-48ED-4F30-AD9A-3743AD32EE42}"/>
              </a:ext>
              <a:ext uri="{C183D7F6-B498-43B3-948B-1728B52AA6E4}">
                <adec:decorative xmlns:adec="http://schemas.microsoft.com/office/drawing/2017/decorative" xmlns="" val="1"/>
              </a:ext>
            </a:extLst>
          </p:cNvPr>
          <p:cNvSpPr/>
          <p:nvPr/>
        </p:nvSpPr>
        <p:spPr>
          <a:xfrm>
            <a:off x="7408536" y="1063840"/>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 name="Schemat blokowy: łącznik 7">
            <a:extLst>
              <a:ext uri="{FF2B5EF4-FFF2-40B4-BE49-F238E27FC236}">
                <a16:creationId xmlns:a16="http://schemas.microsoft.com/office/drawing/2014/main" id="{A4ABF9A9-5E1F-4AAF-A1A9-3278B8479BCB}"/>
              </a:ext>
              <a:ext uri="{C183D7F6-B498-43B3-948B-1728B52AA6E4}">
                <adec:decorative xmlns:adec="http://schemas.microsoft.com/office/drawing/2017/decorative" xmlns="" val="1"/>
              </a:ext>
            </a:extLst>
          </p:cNvPr>
          <p:cNvSpPr/>
          <p:nvPr/>
        </p:nvSpPr>
        <p:spPr>
          <a:xfrm>
            <a:off x="6972000" y="1695485"/>
            <a:ext cx="4320000" cy="432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9" name="Schemat blokowy: łącznik 8">
            <a:extLst>
              <a:ext uri="{FF2B5EF4-FFF2-40B4-BE49-F238E27FC236}">
                <a16:creationId xmlns:a16="http://schemas.microsoft.com/office/drawing/2014/main" id="{C840657E-E2ED-4690-AD91-5C44FFA709A7}"/>
              </a:ext>
              <a:ext uri="{C183D7F6-B498-43B3-948B-1728B52AA6E4}">
                <adec:decorative xmlns:adec="http://schemas.microsoft.com/office/drawing/2017/decorative" xmlns="" val="1"/>
              </a:ext>
            </a:extLst>
          </p:cNvPr>
          <p:cNvSpPr/>
          <p:nvPr/>
        </p:nvSpPr>
        <p:spPr>
          <a:xfrm>
            <a:off x="8294991" y="690596"/>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2" name="Symbol zastępczy numeru slajdu 1">
            <a:extLst>
              <a:ext uri="{FF2B5EF4-FFF2-40B4-BE49-F238E27FC236}">
                <a16:creationId xmlns:a16="http://schemas.microsoft.com/office/drawing/2014/main" id="{14E5354B-D8D4-4F2B-B7FF-81F25E885D12}"/>
              </a:ext>
            </a:extLst>
          </p:cNvPr>
          <p:cNvSpPr>
            <a:spLocks noGrp="1"/>
          </p:cNvSpPr>
          <p:nvPr>
            <p:ph type="sldNum" sz="quarter" idx="12"/>
          </p:nvPr>
        </p:nvSpPr>
        <p:spPr/>
        <p:txBody>
          <a:bodyPr/>
          <a:lstStyle/>
          <a:p>
            <a:fld id="{AB3CF912-5D29-446E-B947-C95F3C2F9F27}" type="slidenum">
              <a:rPr lang="pl-PL" smtClean="0"/>
              <a:t>49</a:t>
            </a:fld>
            <a:endParaRPr lang="pl-PL"/>
          </a:p>
        </p:txBody>
      </p:sp>
    </p:spTree>
    <p:extLst>
      <p:ext uri="{BB962C8B-B14F-4D97-AF65-F5344CB8AC3E}">
        <p14:creationId xmlns:p14="http://schemas.microsoft.com/office/powerpoint/2010/main" val="1438643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5B0F-8A3F-724B-97D3-C6B491DB74D1}"/>
              </a:ext>
            </a:extLst>
          </p:cNvPr>
          <p:cNvSpPr>
            <a:spLocks noGrp="1"/>
          </p:cNvSpPr>
          <p:nvPr>
            <p:ph type="ctrTitle"/>
          </p:nvPr>
        </p:nvSpPr>
        <p:spPr>
          <a:xfrm>
            <a:off x="888722" y="529397"/>
            <a:ext cx="10897849" cy="900796"/>
          </a:xfrm>
        </p:spPr>
        <p:txBody>
          <a:bodyPr>
            <a:normAutofit/>
          </a:bodyPr>
          <a:lstStyle/>
          <a:p>
            <a:pPr algn="l"/>
            <a:r>
              <a:rPr lang="pl-PL" sz="2800" dirty="0">
                <a:latin typeface="+mn-lt"/>
              </a:rPr>
              <a:t>Metody badania wsparcia osób z niepełnosprawnościami</a:t>
            </a:r>
            <a:endParaRPr lang="pl-PL" sz="2800" dirty="0">
              <a:latin typeface="+mn-lt"/>
              <a:cs typeface="Calibri Light"/>
            </a:endParaRPr>
          </a:p>
        </p:txBody>
      </p:sp>
      <p:sp>
        <p:nvSpPr>
          <p:cNvPr id="7" name="pole tekstowe 6">
            <a:extLst>
              <a:ext uri="{FF2B5EF4-FFF2-40B4-BE49-F238E27FC236}">
                <a16:creationId xmlns:a16="http://schemas.microsoft.com/office/drawing/2014/main" id="{AC8FFEF9-4366-404F-8152-7A27E6DE32F5}"/>
              </a:ext>
            </a:extLst>
          </p:cNvPr>
          <p:cNvSpPr txBox="1"/>
          <p:nvPr/>
        </p:nvSpPr>
        <p:spPr>
          <a:xfrm>
            <a:off x="888723" y="1482969"/>
            <a:ext cx="10246391" cy="5309146"/>
          </a:xfrm>
          <a:prstGeom prst="rect">
            <a:avLst/>
          </a:prstGeom>
          <a:noFill/>
        </p:spPr>
        <p:txBody>
          <a:bodyPr wrap="square" rtlCol="0">
            <a:spAutoFit/>
          </a:bodyPr>
          <a:lstStyle/>
          <a:p>
            <a:pPr>
              <a:lnSpc>
                <a:spcPct val="120000"/>
              </a:lnSpc>
              <a:spcAft>
                <a:spcPts val="600"/>
              </a:spcAft>
            </a:pPr>
            <a:r>
              <a:rPr lang="pl-PL" sz="1600" dirty="0">
                <a:cs typeface="Tahoma" panose="020B0604030504040204" pitchFamily="34" charset="0"/>
              </a:rPr>
              <a:t>Niektóre rodzaje niepełnosprawności ze względu na małe liczebności nie zostaną uwzględnione w analizach. W praktyce zbyt małe liczebności niektórych schorzeń. </a:t>
            </a:r>
          </a:p>
          <a:p>
            <a:pPr>
              <a:lnSpc>
                <a:spcPct val="120000"/>
              </a:lnSpc>
              <a:spcAft>
                <a:spcPts val="600"/>
              </a:spcAft>
            </a:pPr>
            <a:r>
              <a:rPr lang="pl-PL" sz="1600" dirty="0"/>
              <a:t>Skala i struktura zjawiska niepełnosprawności w m.st. Warszawie”</a:t>
            </a:r>
            <a:r>
              <a:rPr lang="pl-PL" sz="1600" dirty="0">
                <a:cs typeface="Calibri" panose="020F0502020204030204" pitchFamily="34" charset="0"/>
              </a:rPr>
              <a:t> to badanie ilościowe </a:t>
            </a:r>
            <a:r>
              <a:rPr lang="pl-PL" sz="1600" dirty="0">
                <a:ea typeface="Lucida Sans Unicode" panose="020B0602030504020204" pitchFamily="34" charset="0"/>
                <a:cs typeface="Tahoma" panose="020B0604030504040204" pitchFamily="34" charset="0"/>
              </a:rPr>
              <a:t>zrealizowane </a:t>
            </a:r>
            <a:r>
              <a:rPr lang="pl-PL" sz="1600" dirty="0"/>
              <a:t>w 2018</a:t>
            </a:r>
            <a:r>
              <a:rPr lang="pl-PL" sz="1600" dirty="0">
                <a:ea typeface="Lucida Sans Unicode" panose="020B0602030504020204" pitchFamily="34" charset="0"/>
                <a:cs typeface="Tahoma" panose="020B0604030504040204" pitchFamily="34" charset="0"/>
              </a:rPr>
              <a:t> r. na reprezentatywnej, losowo-adresowej próbie 6 000 warszawskich indywidualnych gospodarstw domowych. Odpowiedzi udzieliło 1472 osób z niepełnosprawnościami (N=1472). </a:t>
            </a:r>
          </a:p>
          <a:p>
            <a:pPr>
              <a:lnSpc>
                <a:spcPct val="120000"/>
              </a:lnSpc>
              <a:spcAft>
                <a:spcPts val="600"/>
              </a:spcAft>
            </a:pPr>
            <a:r>
              <a:rPr lang="pl-PL" sz="1600" dirty="0"/>
              <a:t>„Badanie potrzeb osób z niepełnosprawnościami oraz ich nieformalnych opiekunów” </a:t>
            </a:r>
            <a:r>
              <a:rPr lang="pl-PL" sz="1600" dirty="0">
                <a:cs typeface="Calibri" panose="020F0502020204030204" pitchFamily="34" charset="0"/>
              </a:rPr>
              <a:t>to badanie jakościowe </a:t>
            </a:r>
            <a:r>
              <a:rPr lang="pl-PL" sz="1600" dirty="0">
                <a:ea typeface="Lucida Sans Unicode" panose="020B0602030504020204" pitchFamily="34" charset="0"/>
                <a:cs typeface="Tahoma" panose="020B0604030504040204" pitchFamily="34" charset="0"/>
              </a:rPr>
              <a:t>zrealizowane </a:t>
            </a:r>
            <a:r>
              <a:rPr lang="pl-PL" sz="1600" dirty="0"/>
              <a:t>w 2021</a:t>
            </a:r>
            <a:r>
              <a:rPr lang="pl-PL" sz="1600" dirty="0">
                <a:ea typeface="Lucida Sans Unicode" panose="020B0602030504020204" pitchFamily="34" charset="0"/>
                <a:cs typeface="Tahoma" panose="020B0604030504040204" pitchFamily="34" charset="0"/>
              </a:rPr>
              <a:t> r. wśród </a:t>
            </a:r>
            <a:r>
              <a:rPr lang="pl-PL" sz="1600" dirty="0">
                <a:cs typeface="Calibri" panose="020F0502020204030204" pitchFamily="34" charset="0"/>
              </a:rPr>
              <a:t>osób z niepełnosprawnościami, które miały aktualne orzeczenie o niepełnosprawności w stopniu umiarkowanym lub znacznym. Były to osoby, które doznawały ograniczenia aktywności powodującego konieczność długotrwałego albo stałego wsparcia innej osoby w celu zaspokajania podstawowych potrzeb życiowych. Badanie obejmowało 4 grupy:</a:t>
            </a:r>
          </a:p>
          <a:p>
            <a:pPr marL="361950" indent="0">
              <a:lnSpc>
                <a:spcPct val="120000"/>
              </a:lnSpc>
              <a:spcBef>
                <a:spcPts val="0"/>
              </a:spcBef>
              <a:spcAft>
                <a:spcPts val="600"/>
              </a:spcAft>
              <a:buNone/>
            </a:pPr>
            <a:r>
              <a:rPr lang="pl-PL" sz="1600" dirty="0">
                <a:cs typeface="Calibri" panose="020F0502020204030204" pitchFamily="34" charset="0"/>
              </a:rPr>
              <a:t>Grupa 1: osoby </a:t>
            </a:r>
            <a:r>
              <a:rPr lang="pl-PL" sz="1600" dirty="0">
                <a:cs typeface="Calibri"/>
              </a:rPr>
              <a:t>z zaburzeniami w spektrum autyzmu (umiarkowanym i znacznym),</a:t>
            </a:r>
          </a:p>
          <a:p>
            <a:pPr marL="361950" indent="0">
              <a:lnSpc>
                <a:spcPct val="120000"/>
              </a:lnSpc>
              <a:spcBef>
                <a:spcPts val="0"/>
              </a:spcBef>
              <a:spcAft>
                <a:spcPts val="600"/>
              </a:spcAft>
              <a:buNone/>
            </a:pPr>
            <a:r>
              <a:rPr lang="pl-PL" sz="1600" dirty="0">
                <a:cs typeface="Calibri"/>
              </a:rPr>
              <a:t>Grupa 2: osoby niesprawne fizycznie, ale sprawne intelektualnie,</a:t>
            </a:r>
          </a:p>
          <a:p>
            <a:pPr marL="1257300" indent="-895350">
              <a:lnSpc>
                <a:spcPct val="120000"/>
              </a:lnSpc>
              <a:spcBef>
                <a:spcPts val="0"/>
              </a:spcBef>
              <a:spcAft>
                <a:spcPts val="600"/>
              </a:spcAft>
              <a:buNone/>
            </a:pPr>
            <a:r>
              <a:rPr lang="pl-PL" sz="1600" dirty="0">
                <a:cs typeface="Calibri"/>
              </a:rPr>
              <a:t>Grupa 3: osoby z innymi rodzajami niepełnosprawności oraz innym stopniem niesamodzielności,</a:t>
            </a:r>
          </a:p>
          <a:p>
            <a:pPr marL="1257300" indent="-895350">
              <a:lnSpc>
                <a:spcPct val="120000"/>
              </a:lnSpc>
              <a:spcBef>
                <a:spcPts val="0"/>
              </a:spcBef>
              <a:spcAft>
                <a:spcPts val="600"/>
              </a:spcAft>
              <a:buNone/>
            </a:pPr>
            <a:r>
              <a:rPr lang="pl-PL" sz="1600" dirty="0">
                <a:cs typeface="Calibri"/>
              </a:rPr>
              <a:t>Grupa 4: nieformalni opiekunowie osób z niepełnosprawnościami (sprawujący główną opiekę nad osobą</a:t>
            </a:r>
            <a:r>
              <a:rPr lang="pl-PL" sz="1600" dirty="0"/>
              <a:t> </a:t>
            </a:r>
            <a:r>
              <a:rPr lang="pl-PL" sz="1600" dirty="0">
                <a:cs typeface="Calibri"/>
              </a:rPr>
              <a:t>z</a:t>
            </a:r>
            <a:r>
              <a:rPr lang="pl-PL" sz="1600" dirty="0"/>
              <a:t> </a:t>
            </a:r>
            <a:r>
              <a:rPr lang="pl-PL" sz="1600" dirty="0">
                <a:cs typeface="Calibri"/>
              </a:rPr>
              <a:t>niepełnosprawnością).</a:t>
            </a:r>
          </a:p>
          <a:p>
            <a:endParaRPr lang="pl-PL" sz="1600" dirty="0"/>
          </a:p>
        </p:txBody>
      </p:sp>
      <p:sp>
        <p:nvSpPr>
          <p:cNvPr id="4" name="Schemat blokowy: łącznik 3">
            <a:extLst>
              <a:ext uri="{FF2B5EF4-FFF2-40B4-BE49-F238E27FC236}">
                <a16:creationId xmlns:a16="http://schemas.microsoft.com/office/drawing/2014/main" id="{A48C7306-5823-4CA4-9670-EBB53B3B3F40}"/>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Schemat blokowy: łącznik 5">
            <a:extLst>
              <a:ext uri="{FF2B5EF4-FFF2-40B4-BE49-F238E27FC236}">
                <a16:creationId xmlns:a16="http://schemas.microsoft.com/office/drawing/2014/main" id="{C5DB70B6-1034-4FF6-8FB6-CA0020DF867B}"/>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3" name="Symbol zastępczy numeru slajdu 2">
            <a:extLst>
              <a:ext uri="{FF2B5EF4-FFF2-40B4-BE49-F238E27FC236}">
                <a16:creationId xmlns:a16="http://schemas.microsoft.com/office/drawing/2014/main" id="{F5C16F1D-5551-4EB9-AB93-D0F670FDA981}"/>
              </a:ext>
            </a:extLst>
          </p:cNvPr>
          <p:cNvSpPr>
            <a:spLocks noGrp="1"/>
          </p:cNvSpPr>
          <p:nvPr>
            <p:ph type="sldNum" sz="quarter" idx="12"/>
          </p:nvPr>
        </p:nvSpPr>
        <p:spPr/>
        <p:txBody>
          <a:bodyPr/>
          <a:lstStyle/>
          <a:p>
            <a:fld id="{AB3CF912-5D29-446E-B947-C95F3C2F9F27}" type="slidenum">
              <a:rPr lang="pl-PL" smtClean="0"/>
              <a:t>5</a:t>
            </a:fld>
            <a:endParaRPr lang="pl-PL"/>
          </a:p>
        </p:txBody>
      </p:sp>
    </p:spTree>
    <p:extLst>
      <p:ext uri="{BB962C8B-B14F-4D97-AF65-F5344CB8AC3E}">
        <p14:creationId xmlns:p14="http://schemas.microsoft.com/office/powerpoint/2010/main" val="31916060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1">
            <a:extLst>
              <a:ext uri="{FF2B5EF4-FFF2-40B4-BE49-F238E27FC236}">
                <a16:creationId xmlns:a16="http://schemas.microsoft.com/office/drawing/2014/main" id="{AE6FC31D-F67B-4830-9933-572BF581EB88}"/>
              </a:ext>
            </a:extLst>
          </p:cNvPr>
          <p:cNvSpPr>
            <a:spLocks noGrp="1"/>
          </p:cNvSpPr>
          <p:nvPr>
            <p:ph type="title"/>
          </p:nvPr>
        </p:nvSpPr>
        <p:spPr>
          <a:xfrm>
            <a:off x="953814" y="983826"/>
            <a:ext cx="9879028" cy="431147"/>
          </a:xfrm>
        </p:spPr>
        <p:txBody>
          <a:bodyPr>
            <a:noAutofit/>
          </a:bodyPr>
          <a:lstStyle/>
          <a:p>
            <a:r>
              <a:rPr lang="pl-PL" sz="1800" b="0" dirty="0">
                <a:latin typeface="+mn-lt"/>
              </a:rPr>
              <a:t>Potrzeby osób z niepełnosprawnością </a:t>
            </a:r>
            <a:r>
              <a:rPr lang="pl-PL" altLang="pl-PL" sz="1800" b="0" dirty="0">
                <a:latin typeface="Calibri" panose="020F0502020204030204" pitchFamily="34" charset="0"/>
                <a:ea typeface="Lucida Sans Unicode" panose="020B0602030504020204" pitchFamily="34" charset="0"/>
                <a:cs typeface="Calibri" panose="020F0502020204030204" pitchFamily="34" charset="0"/>
              </a:rPr>
              <a:t>pow. 16. roku życia w zakresie znoszenia barier w podziale na wiek</a:t>
            </a:r>
            <a:r>
              <a:rPr lang="pl-PL" sz="1800" b="0" dirty="0">
                <a:latin typeface="+mn-lt"/>
              </a:rPr>
              <a:t> (dane w %)</a:t>
            </a:r>
          </a:p>
        </p:txBody>
      </p:sp>
      <p:graphicFrame>
        <p:nvGraphicFramePr>
          <p:cNvPr id="7" name="Wykres 6" descr="Wykres przedstawia potrzeby osób z niepełnosprawnościami w zakresie znoszenia barier w podziale na wiek. DAne w procentach.&#10;Chodniki, przejścia podziemne i przez ulicę, bez barier architektonicznych : wiek 16-44 (n=158) - wynik 32, wiek 45-64 (n=359) - wynik 36, wiek powyżej 64 (n=833) - wynik 46; Budynki użyteczności publicznej bez barier architektonicznych : wiek 16-44 (n=158) - wynik 24, wiek 45-64 (n=359) - wynik 28, wiek powyżej 64 (n=833) - wynik 35;&#10;Transport specjalistyczny dla osób z niepełnosprawnością „od drzwi do drzwi” : wiek 16-44 (n=158) - wynik 7, wiek 45-64 (n=359) - wynik 8, wiek powyżej 64 (n=833) - wynik 17;&#10;Środki komunikacji miejskiej i przystanki przystosowane do OzN : wiek 16-44 (n=158) - wynik 13, wiek 45-64 (n=359) - wynik 10, wiek powyżej 64 (n=833) - wynik 14;&#10;Pomoc asystenta w poruszaniu się po mieście, załatwianiu różnych spraw : wiek 16-44 (n=158) - wynik 6, wiek 45-64 (n=359) - wynik 3, wiek powyżej 64 (n=833) - wynik 8;&#10;Możliwość korzystania z tłumaczenia migowego w urzędach i innych instytucjach publicznych : wiek 16-44 (n=158) - wynik 6, wiek 45-64 (n=359) - wynik 2, wiek powyżej 64 (n=833) - wynik 2;&#10;Uczestnictwo w kulturze, np.  dzięki możliwości korzystania z audiodeskrypcji : wiek 16-44 (n=158) - wynik 4, wiek 45-64 (n=359) - wynik 1, wiek powyżej 64 (n=833) - wynik 2;&#10;Dokumenty urzędowe sformułowane w zrozumiałym języku i w odpowiednim formacie : wiek 16-44 (n=158) - wynik 1, wiek 45-64 (n=359) - wynik 1, wiek powyżej 64 (n=833) - wynik 2;&#10;Dokumenty elektroniczne i strony internetowe urzędów dostosowane do potrzeb osób z niepełnosprawnościami : wiek 16-44 (n=158) - wynik 4, wiek 45-64 (n=359) - wynik 1, wiek powyżej 64 (n=833) - wynik 0,4.&#10;">
            <a:extLst>
              <a:ext uri="{FF2B5EF4-FFF2-40B4-BE49-F238E27FC236}">
                <a16:creationId xmlns:a16="http://schemas.microsoft.com/office/drawing/2014/main" id="{011B7ABB-710B-4A83-87E6-42BA6AB37966}"/>
              </a:ext>
            </a:extLst>
          </p:cNvPr>
          <p:cNvGraphicFramePr/>
          <p:nvPr>
            <p:extLst>
              <p:ext uri="{D42A27DB-BD31-4B8C-83A1-F6EECF244321}">
                <p14:modId xmlns:p14="http://schemas.microsoft.com/office/powerpoint/2010/main" val="2887419561"/>
              </p:ext>
            </p:extLst>
          </p:nvPr>
        </p:nvGraphicFramePr>
        <p:xfrm>
          <a:off x="517098" y="1462853"/>
          <a:ext cx="11608033" cy="4116854"/>
        </p:xfrm>
        <a:graphic>
          <a:graphicData uri="http://schemas.openxmlformats.org/drawingml/2006/chart">
            <c:chart xmlns:c="http://schemas.openxmlformats.org/drawingml/2006/chart" xmlns:r="http://schemas.openxmlformats.org/officeDocument/2006/relationships" r:id="rId2"/>
          </a:graphicData>
        </a:graphic>
      </p:graphicFrame>
      <p:sp>
        <p:nvSpPr>
          <p:cNvPr id="5" name="pole tekstowe 4"/>
          <p:cNvSpPr txBox="1"/>
          <p:nvPr/>
        </p:nvSpPr>
        <p:spPr>
          <a:xfrm>
            <a:off x="946202" y="5459485"/>
            <a:ext cx="4709623" cy="276999"/>
          </a:xfrm>
          <a:prstGeom prst="rect">
            <a:avLst/>
          </a:prstGeom>
          <a:noFill/>
        </p:spPr>
        <p:txBody>
          <a:bodyPr wrap="none" rtlCol="0">
            <a:spAutoFit/>
          </a:bodyPr>
          <a:lstStyle/>
          <a:p>
            <a:r>
              <a:rPr lang="pl-PL" sz="1200" dirty="0"/>
              <a:t>Próba: osoby z niepełnosprawnościami powyżej 16. roku życia (n = 1 350)</a:t>
            </a:r>
          </a:p>
        </p:txBody>
      </p:sp>
      <p:sp>
        <p:nvSpPr>
          <p:cNvPr id="8" name="Prostokąt 7"/>
          <p:cNvSpPr/>
          <p:nvPr/>
        </p:nvSpPr>
        <p:spPr>
          <a:xfrm>
            <a:off x="954864" y="5681914"/>
            <a:ext cx="7494192"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2" name="Symbol zastępczy numeru slajdu 1">
            <a:extLst>
              <a:ext uri="{FF2B5EF4-FFF2-40B4-BE49-F238E27FC236}">
                <a16:creationId xmlns:a16="http://schemas.microsoft.com/office/drawing/2014/main" id="{0027059C-4F80-45D0-8A34-0764CAE48260}"/>
              </a:ext>
            </a:extLst>
          </p:cNvPr>
          <p:cNvSpPr>
            <a:spLocks noGrp="1"/>
          </p:cNvSpPr>
          <p:nvPr>
            <p:ph type="sldNum" sz="quarter" idx="12"/>
          </p:nvPr>
        </p:nvSpPr>
        <p:spPr/>
        <p:txBody>
          <a:bodyPr/>
          <a:lstStyle/>
          <a:p>
            <a:fld id="{AB3CF912-5D29-446E-B947-C95F3C2F9F27}" type="slidenum">
              <a:rPr lang="pl-PL" smtClean="0"/>
              <a:t>50</a:t>
            </a:fld>
            <a:endParaRPr lang="pl-PL"/>
          </a:p>
        </p:txBody>
      </p:sp>
    </p:spTree>
    <p:extLst>
      <p:ext uri="{BB962C8B-B14F-4D97-AF65-F5344CB8AC3E}">
        <p14:creationId xmlns:p14="http://schemas.microsoft.com/office/powerpoint/2010/main" val="5127129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6E4CAD-CB79-42EA-8330-508C723FFD65}"/>
              </a:ext>
            </a:extLst>
          </p:cNvPr>
          <p:cNvSpPr>
            <a:spLocks noGrp="1"/>
          </p:cNvSpPr>
          <p:nvPr>
            <p:ph type="title"/>
          </p:nvPr>
        </p:nvSpPr>
        <p:spPr>
          <a:xfrm>
            <a:off x="838200" y="802881"/>
            <a:ext cx="10515600" cy="579901"/>
          </a:xfrm>
        </p:spPr>
        <p:txBody>
          <a:bodyPr>
            <a:normAutofit/>
          </a:bodyPr>
          <a:lstStyle/>
          <a:p>
            <a:r>
              <a:rPr lang="pl-PL" sz="2800" b="0" dirty="0">
                <a:latin typeface="+mn-lt"/>
              </a:rPr>
              <a:t>Przewozy specjalistyczne</a:t>
            </a:r>
          </a:p>
        </p:txBody>
      </p:sp>
      <p:graphicFrame>
        <p:nvGraphicFramePr>
          <p:cNvPr id="6" name="Tabela 6" descr="Tabela przedstawia dane o przewozach specjalistycznych realizowanych przez Warszawę w latach od 2018 roku do 2020 roku. Liczba wykonanych kursów: 2018 - 32 966, 2019 - 33 790, 2020 - 18 899; kursy osobowe: nie było ich w latach 2018 - 2019, w 2020 - 6 899; Łącznie liczba wykonanych kursów: 2019 - 32 966, 2019 - 33 790, 2020 25 798; Wydatki łącznie z kursami osobowymi: 2028 - 2 262 293 PLN, 2019 - 2 559 798 PLN, 2020 - 1 885 723 PLN, Ryczałt płacony przez osobę z niepełnosprawnością - 15 PLN (tyle samo we wszystkich analizowanych latach).">
            <a:extLst>
              <a:ext uri="{FF2B5EF4-FFF2-40B4-BE49-F238E27FC236}">
                <a16:creationId xmlns:a16="http://schemas.microsoft.com/office/drawing/2014/main" id="{107A9D63-7EB0-4D73-97D8-7E984479C598}"/>
              </a:ext>
            </a:extLst>
          </p:cNvPr>
          <p:cNvGraphicFramePr>
            <a:graphicFrameLocks noGrp="1"/>
          </p:cNvGraphicFramePr>
          <p:nvPr>
            <p:extLst>
              <p:ext uri="{D42A27DB-BD31-4B8C-83A1-F6EECF244321}">
                <p14:modId xmlns:p14="http://schemas.microsoft.com/office/powerpoint/2010/main" val="1696438127"/>
              </p:ext>
            </p:extLst>
          </p:nvPr>
        </p:nvGraphicFramePr>
        <p:xfrm>
          <a:off x="957942" y="1637979"/>
          <a:ext cx="10280780" cy="2281784"/>
        </p:xfrm>
        <a:graphic>
          <a:graphicData uri="http://schemas.openxmlformats.org/drawingml/2006/table">
            <a:tbl>
              <a:tblPr firstRow="1" bandRow="1">
                <a:tableStyleId>{5C22544A-7EE6-4342-B048-85BDC9FD1C3A}</a:tableStyleId>
              </a:tblPr>
              <a:tblGrid>
                <a:gridCol w="5003801">
                  <a:extLst>
                    <a:ext uri="{9D8B030D-6E8A-4147-A177-3AD203B41FA5}">
                      <a16:colId xmlns:a16="http://schemas.microsoft.com/office/drawing/2014/main" val="2192417995"/>
                    </a:ext>
                  </a:extLst>
                </a:gridCol>
                <a:gridCol w="1861127">
                  <a:extLst>
                    <a:ext uri="{9D8B030D-6E8A-4147-A177-3AD203B41FA5}">
                      <a16:colId xmlns:a16="http://schemas.microsoft.com/office/drawing/2014/main" val="2633923127"/>
                    </a:ext>
                  </a:extLst>
                </a:gridCol>
                <a:gridCol w="1727200">
                  <a:extLst>
                    <a:ext uri="{9D8B030D-6E8A-4147-A177-3AD203B41FA5}">
                      <a16:colId xmlns:a16="http://schemas.microsoft.com/office/drawing/2014/main" val="886970355"/>
                    </a:ext>
                  </a:extLst>
                </a:gridCol>
                <a:gridCol w="1688652">
                  <a:extLst>
                    <a:ext uri="{9D8B030D-6E8A-4147-A177-3AD203B41FA5}">
                      <a16:colId xmlns:a16="http://schemas.microsoft.com/office/drawing/2014/main" val="447243451"/>
                    </a:ext>
                  </a:extLst>
                </a:gridCol>
              </a:tblGrid>
              <a:tr h="432664">
                <a:tc>
                  <a:txBody>
                    <a:bodyPr/>
                    <a:lstStyle/>
                    <a:p>
                      <a:r>
                        <a:rPr lang="pl-PL" dirty="0"/>
                        <a:t>Dane dotyczące przewozów</a:t>
                      </a:r>
                    </a:p>
                  </a:txBody>
                  <a:tcPr/>
                </a:tc>
                <a:tc>
                  <a:txBody>
                    <a:bodyPr/>
                    <a:lstStyle/>
                    <a:p>
                      <a:r>
                        <a:rPr lang="pl-PL" dirty="0"/>
                        <a:t>2018</a:t>
                      </a:r>
                    </a:p>
                  </a:txBody>
                  <a:tcPr/>
                </a:tc>
                <a:tc>
                  <a:txBody>
                    <a:bodyPr/>
                    <a:lstStyle/>
                    <a:p>
                      <a:r>
                        <a:rPr lang="pl-PL" dirty="0"/>
                        <a:t>2019</a:t>
                      </a:r>
                    </a:p>
                  </a:txBody>
                  <a:tcPr/>
                </a:tc>
                <a:tc>
                  <a:txBody>
                    <a:bodyPr/>
                    <a:lstStyle/>
                    <a:p>
                      <a:r>
                        <a:rPr lang="pl-PL" dirty="0"/>
                        <a:t>2020</a:t>
                      </a:r>
                    </a:p>
                  </a:txBody>
                  <a:tcPr/>
                </a:tc>
                <a:extLst>
                  <a:ext uri="{0D108BD9-81ED-4DB2-BD59-A6C34878D82A}">
                    <a16:rowId xmlns:a16="http://schemas.microsoft.com/office/drawing/2014/main" val="1755499070"/>
                  </a:ext>
                </a:extLst>
              </a:tr>
              <a:tr h="370840">
                <a:tc>
                  <a:txBody>
                    <a:bodyPr/>
                    <a:lstStyle/>
                    <a:p>
                      <a:r>
                        <a:rPr lang="pl-PL" dirty="0"/>
                        <a:t>Liczba wykonanych kursów</a:t>
                      </a:r>
                    </a:p>
                  </a:txBody>
                  <a:tcPr/>
                </a:tc>
                <a:tc>
                  <a:txBody>
                    <a:bodyPr/>
                    <a:lstStyle/>
                    <a:p>
                      <a:pPr marL="0" algn="l" defTabSz="914400" rtl="0" eaLnBrk="1" fontAlgn="b" latinLnBrk="0" hangingPunct="1"/>
                      <a:r>
                        <a:rPr lang="pl-PL" sz="1800" kern="1200" dirty="0">
                          <a:solidFill>
                            <a:schemeClr val="dk1"/>
                          </a:solidFill>
                          <a:latin typeface="+mn-lt"/>
                          <a:ea typeface="+mn-ea"/>
                          <a:cs typeface="+mn-cs"/>
                        </a:rPr>
                        <a:t>32 966</a:t>
                      </a:r>
                    </a:p>
                  </a:txBody>
                  <a:tcPr anchor="ctr"/>
                </a:tc>
                <a:tc>
                  <a:txBody>
                    <a:bodyPr/>
                    <a:lstStyle/>
                    <a:p>
                      <a:pPr marL="0" algn="l" defTabSz="914400" rtl="0" eaLnBrk="1" fontAlgn="b" latinLnBrk="0" hangingPunct="1"/>
                      <a:r>
                        <a:rPr lang="pl-PL" sz="1800" kern="1200" dirty="0">
                          <a:solidFill>
                            <a:schemeClr val="dk1"/>
                          </a:solidFill>
                          <a:latin typeface="+mn-lt"/>
                          <a:ea typeface="+mn-ea"/>
                          <a:cs typeface="+mn-cs"/>
                        </a:rPr>
                        <a:t>33 790</a:t>
                      </a:r>
                    </a:p>
                  </a:txBody>
                  <a:tcPr anchor="ctr"/>
                </a:tc>
                <a:tc>
                  <a:txBody>
                    <a:bodyPr/>
                    <a:lstStyle/>
                    <a:p>
                      <a:pPr marL="0" algn="l" defTabSz="914400" rtl="0" eaLnBrk="1" fontAlgn="b" latinLnBrk="0" hangingPunct="1"/>
                      <a:r>
                        <a:rPr lang="pl-PL" sz="1800" kern="1200" dirty="0">
                          <a:solidFill>
                            <a:schemeClr val="dk1"/>
                          </a:solidFill>
                          <a:latin typeface="+mn-lt"/>
                          <a:ea typeface="+mn-ea"/>
                          <a:cs typeface="+mn-cs"/>
                        </a:rPr>
                        <a:t>18 899</a:t>
                      </a:r>
                    </a:p>
                  </a:txBody>
                  <a:tcPr anchor="ctr"/>
                </a:tc>
                <a:extLst>
                  <a:ext uri="{0D108BD9-81ED-4DB2-BD59-A6C34878D82A}">
                    <a16:rowId xmlns:a16="http://schemas.microsoft.com/office/drawing/2014/main" val="3280765795"/>
                  </a:ext>
                </a:extLst>
              </a:tr>
              <a:tr h="370840">
                <a:tc>
                  <a:txBody>
                    <a:bodyPr/>
                    <a:lstStyle/>
                    <a:p>
                      <a:r>
                        <a:rPr lang="pl-PL" dirty="0"/>
                        <a:t>Kursy osobowe (od 21 lipca do 17 grudnia)</a:t>
                      </a:r>
                    </a:p>
                  </a:txBody>
                  <a:tcPr/>
                </a:tc>
                <a:tc>
                  <a:txBody>
                    <a:bodyPr/>
                    <a:lstStyle/>
                    <a:p>
                      <a:pPr marL="0" algn="l" defTabSz="914400" rtl="0" eaLnBrk="1" latinLnBrk="0" hangingPunct="1"/>
                      <a:r>
                        <a:rPr lang="pl-PL" sz="1800" kern="1200" dirty="0">
                          <a:solidFill>
                            <a:schemeClr val="dk1"/>
                          </a:solidFill>
                          <a:latin typeface="+mn-lt"/>
                          <a:ea typeface="+mn-ea"/>
                          <a:cs typeface="+mn-cs"/>
                        </a:rPr>
                        <a:t>nie dotyczy</a:t>
                      </a:r>
                    </a:p>
                  </a:txBody>
                  <a:tcPr anchor="ctr"/>
                </a:tc>
                <a:tc>
                  <a:txBody>
                    <a:bodyPr/>
                    <a:lstStyle/>
                    <a:p>
                      <a:pPr marL="0" algn="l" defTabSz="914400" rtl="0" eaLnBrk="1" latinLnBrk="0" hangingPunct="1"/>
                      <a:r>
                        <a:rPr lang="pl-PL" sz="1800" kern="1200" dirty="0">
                          <a:solidFill>
                            <a:schemeClr val="dk1"/>
                          </a:solidFill>
                          <a:latin typeface="+mn-lt"/>
                          <a:ea typeface="+mn-ea"/>
                          <a:cs typeface="+mn-cs"/>
                        </a:rPr>
                        <a:t>nie dotyczy</a:t>
                      </a:r>
                    </a:p>
                  </a:txBody>
                  <a:tcPr anchor="ctr"/>
                </a:tc>
                <a:tc>
                  <a:txBody>
                    <a:bodyPr/>
                    <a:lstStyle/>
                    <a:p>
                      <a:pPr marL="0" algn="l" defTabSz="914400" rtl="0" eaLnBrk="1" latinLnBrk="0" hangingPunct="1"/>
                      <a:r>
                        <a:rPr lang="pl-PL" sz="1800" kern="1200" dirty="0">
                          <a:solidFill>
                            <a:schemeClr val="dk1"/>
                          </a:solidFill>
                          <a:latin typeface="+mn-lt"/>
                          <a:ea typeface="+mn-ea"/>
                          <a:cs typeface="+mn-cs"/>
                        </a:rPr>
                        <a:t>6 899</a:t>
                      </a:r>
                    </a:p>
                  </a:txBody>
                  <a:tcPr anchor="ctr"/>
                </a:tc>
                <a:extLst>
                  <a:ext uri="{0D108BD9-81ED-4DB2-BD59-A6C34878D82A}">
                    <a16:rowId xmlns:a16="http://schemas.microsoft.com/office/drawing/2014/main" val="3630495192"/>
                  </a:ext>
                </a:extLst>
              </a:tr>
              <a:tr h="359117">
                <a:tc>
                  <a:txBody>
                    <a:bodyPr/>
                    <a:lstStyle/>
                    <a:p>
                      <a:r>
                        <a:rPr lang="pl-PL" dirty="0"/>
                        <a:t>Łącznie liczba wykonanych kursów</a:t>
                      </a:r>
                    </a:p>
                  </a:txBody>
                  <a:tcPr/>
                </a:tc>
                <a:tc>
                  <a:txBody>
                    <a:bodyPr/>
                    <a:lstStyle/>
                    <a:p>
                      <a:pPr marL="0" algn="l" defTabSz="914400" rtl="0" eaLnBrk="1" fontAlgn="b" latinLnBrk="0" hangingPunct="1"/>
                      <a:r>
                        <a:rPr lang="pl-PL" sz="1800" kern="1200" dirty="0">
                          <a:solidFill>
                            <a:schemeClr val="dk1"/>
                          </a:solidFill>
                          <a:latin typeface="+mn-lt"/>
                          <a:ea typeface="+mn-ea"/>
                          <a:cs typeface="+mn-cs"/>
                        </a:rPr>
                        <a:t>32 966</a:t>
                      </a:r>
                    </a:p>
                  </a:txBody>
                  <a:tcPr anchor="ctr"/>
                </a:tc>
                <a:tc>
                  <a:txBody>
                    <a:bodyPr/>
                    <a:lstStyle/>
                    <a:p>
                      <a:pPr marL="0" algn="l" defTabSz="914400" rtl="0" eaLnBrk="1" fontAlgn="b" latinLnBrk="0" hangingPunct="1"/>
                      <a:r>
                        <a:rPr lang="pl-PL" sz="1800" kern="1200" dirty="0">
                          <a:solidFill>
                            <a:schemeClr val="dk1"/>
                          </a:solidFill>
                          <a:latin typeface="+mn-lt"/>
                          <a:ea typeface="+mn-ea"/>
                          <a:cs typeface="+mn-cs"/>
                        </a:rPr>
                        <a:t>33 790</a:t>
                      </a:r>
                    </a:p>
                  </a:txBody>
                  <a:tcPr anchor="ctr"/>
                </a:tc>
                <a:tc>
                  <a:txBody>
                    <a:bodyPr/>
                    <a:lstStyle/>
                    <a:p>
                      <a:pPr marL="0" algn="l" defTabSz="914400" rtl="0" eaLnBrk="1" fontAlgn="b" latinLnBrk="0" hangingPunct="1"/>
                      <a:r>
                        <a:rPr lang="pl-PL" sz="1800" kern="1200" dirty="0">
                          <a:solidFill>
                            <a:schemeClr val="dk1"/>
                          </a:solidFill>
                          <a:latin typeface="+mn-lt"/>
                          <a:ea typeface="+mn-ea"/>
                          <a:cs typeface="+mn-cs"/>
                        </a:rPr>
                        <a:t>25 798</a:t>
                      </a:r>
                    </a:p>
                  </a:txBody>
                  <a:tcPr anchor="ctr"/>
                </a:tc>
                <a:extLst>
                  <a:ext uri="{0D108BD9-81ED-4DB2-BD59-A6C34878D82A}">
                    <a16:rowId xmlns:a16="http://schemas.microsoft.com/office/drawing/2014/main" val="1519804023"/>
                  </a:ext>
                </a:extLst>
              </a:tr>
              <a:tr h="370840">
                <a:tc>
                  <a:txBody>
                    <a:bodyPr/>
                    <a:lstStyle/>
                    <a:p>
                      <a:r>
                        <a:rPr lang="pl-PL" strike="noStrike" dirty="0"/>
                        <a:t>Wydatki łącznie z kursami osobowymi</a:t>
                      </a:r>
                    </a:p>
                  </a:txBody>
                  <a:tcPr/>
                </a:tc>
                <a:tc>
                  <a:txBody>
                    <a:bodyPr/>
                    <a:lstStyle/>
                    <a:p>
                      <a:pPr marL="0" algn="l" defTabSz="914400" rtl="0" eaLnBrk="1" fontAlgn="b" latinLnBrk="0" hangingPunct="1"/>
                      <a:r>
                        <a:rPr lang="pl-PL" sz="1800" strike="noStrike" kern="1200" dirty="0">
                          <a:solidFill>
                            <a:schemeClr val="dk1"/>
                          </a:solidFill>
                          <a:latin typeface="+mn-lt"/>
                          <a:ea typeface="+mn-ea"/>
                          <a:cs typeface="+mn-cs"/>
                        </a:rPr>
                        <a:t>2 262 293 PLN</a:t>
                      </a:r>
                    </a:p>
                  </a:txBody>
                  <a:tcPr anchor="ctr"/>
                </a:tc>
                <a:tc>
                  <a:txBody>
                    <a:bodyPr/>
                    <a:lstStyle/>
                    <a:p>
                      <a:pPr marL="0" algn="l" defTabSz="914400" rtl="0" eaLnBrk="1" fontAlgn="b" latinLnBrk="0" hangingPunct="1"/>
                      <a:r>
                        <a:rPr lang="pl-PL" sz="1800" strike="noStrike" kern="1200" dirty="0">
                          <a:solidFill>
                            <a:schemeClr val="dk1"/>
                          </a:solidFill>
                          <a:latin typeface="+mn-lt"/>
                          <a:ea typeface="+mn-ea"/>
                          <a:cs typeface="+mn-cs"/>
                        </a:rPr>
                        <a:t>2 559 798 PLN</a:t>
                      </a:r>
                    </a:p>
                  </a:txBody>
                  <a:tcPr anchor="ctr"/>
                </a:tc>
                <a:tc>
                  <a:txBody>
                    <a:bodyPr/>
                    <a:lstStyle/>
                    <a:p>
                      <a:pPr marL="0" algn="l" defTabSz="914400" rtl="0" eaLnBrk="1" fontAlgn="b" latinLnBrk="0" hangingPunct="1"/>
                      <a:r>
                        <a:rPr lang="pl-PL" sz="1800" strike="noStrike" kern="1200" dirty="0">
                          <a:solidFill>
                            <a:schemeClr val="dk1"/>
                          </a:solidFill>
                          <a:latin typeface="+mn-lt"/>
                          <a:ea typeface="+mn-ea"/>
                          <a:cs typeface="+mn-cs"/>
                        </a:rPr>
                        <a:t>1 885 723 PLN</a:t>
                      </a:r>
                    </a:p>
                  </a:txBody>
                  <a:tcPr anchor="ctr"/>
                </a:tc>
                <a:extLst>
                  <a:ext uri="{0D108BD9-81ED-4DB2-BD59-A6C34878D82A}">
                    <a16:rowId xmlns:a16="http://schemas.microsoft.com/office/drawing/2014/main" val="1244645820"/>
                  </a:ext>
                </a:extLst>
              </a:tr>
              <a:tr h="370840">
                <a:tc>
                  <a:txBody>
                    <a:bodyPr/>
                    <a:lstStyle/>
                    <a:p>
                      <a:r>
                        <a:rPr lang="pl-PL" strike="noStrike" dirty="0"/>
                        <a:t>Ryczałt płacony przez osobę z niepełnosprawnością</a:t>
                      </a:r>
                    </a:p>
                  </a:txBody>
                  <a:tcPr/>
                </a:tc>
                <a:tc>
                  <a:txBody>
                    <a:bodyPr/>
                    <a:lstStyle/>
                    <a:p>
                      <a:r>
                        <a:rPr lang="pl-PL" strike="noStrike" dirty="0"/>
                        <a:t>15 PLN</a:t>
                      </a:r>
                    </a:p>
                  </a:txBody>
                  <a:tcPr anchor="ctr"/>
                </a:tc>
                <a:tc>
                  <a:txBody>
                    <a:bodyPr/>
                    <a:lstStyle/>
                    <a:p>
                      <a:r>
                        <a:rPr lang="pl-PL" strike="noStrike" dirty="0"/>
                        <a:t>15 PLN</a:t>
                      </a:r>
                    </a:p>
                  </a:txBody>
                  <a:tcPr anchor="ctr"/>
                </a:tc>
                <a:tc>
                  <a:txBody>
                    <a:bodyPr/>
                    <a:lstStyle/>
                    <a:p>
                      <a:r>
                        <a:rPr lang="pl-PL" strike="noStrike" dirty="0"/>
                        <a:t>15 PLN</a:t>
                      </a:r>
                    </a:p>
                  </a:txBody>
                  <a:tcPr anchor="ctr"/>
                </a:tc>
                <a:extLst>
                  <a:ext uri="{0D108BD9-81ED-4DB2-BD59-A6C34878D82A}">
                    <a16:rowId xmlns:a16="http://schemas.microsoft.com/office/drawing/2014/main" val="914066395"/>
                  </a:ext>
                </a:extLst>
              </a:tr>
            </a:tbl>
          </a:graphicData>
        </a:graphic>
      </p:graphicFrame>
      <p:sp>
        <p:nvSpPr>
          <p:cNvPr id="7" name="Prostokąt 6">
            <a:extLst>
              <a:ext uri="{FF2B5EF4-FFF2-40B4-BE49-F238E27FC236}">
                <a16:creationId xmlns:a16="http://schemas.microsoft.com/office/drawing/2014/main" id="{B2E5C77F-239B-4057-9BB7-DD5D4778D05D}"/>
              </a:ext>
            </a:extLst>
          </p:cNvPr>
          <p:cNvSpPr/>
          <p:nvPr/>
        </p:nvSpPr>
        <p:spPr>
          <a:xfrm>
            <a:off x="954864" y="3920020"/>
            <a:ext cx="7494192"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Dane BPiPS</a:t>
            </a:r>
            <a:endParaRPr lang="pl-PL" sz="1200" dirty="0"/>
          </a:p>
        </p:txBody>
      </p:sp>
      <p:sp>
        <p:nvSpPr>
          <p:cNvPr id="5" name="pole tekstowe 4">
            <a:extLst>
              <a:ext uri="{FF2B5EF4-FFF2-40B4-BE49-F238E27FC236}">
                <a16:creationId xmlns:a16="http://schemas.microsoft.com/office/drawing/2014/main" id="{FD259A8E-F972-4D67-AB39-279F4E5547A5}"/>
              </a:ext>
            </a:extLst>
          </p:cNvPr>
          <p:cNvSpPr txBox="1"/>
          <p:nvPr/>
        </p:nvSpPr>
        <p:spPr>
          <a:xfrm>
            <a:off x="866190" y="4312317"/>
            <a:ext cx="10400522" cy="923330"/>
          </a:xfrm>
          <a:prstGeom prst="rect">
            <a:avLst/>
          </a:prstGeom>
          <a:noFill/>
        </p:spPr>
        <p:txBody>
          <a:bodyPr wrap="square" rtlCol="0">
            <a:spAutoFit/>
          </a:bodyPr>
          <a:lstStyle/>
          <a:p>
            <a:r>
              <a:rPr lang="pl-PL" altLang="pl-PL" dirty="0" bmk="_Toc520213943">
                <a:ea typeface="Lucida Sans Unicode" panose="020B0602030504020204" pitchFamily="34" charset="0"/>
                <a:cs typeface="Calibri" panose="020F0502020204030204" pitchFamily="34" charset="0"/>
              </a:rPr>
              <a:t>Spadek liczby wykonanych kursów, jak również spadek wydatków na przewozy w 2020 roku wynika z pandemii COVID-19 i związanych z nią ograniczeń w mobilności społecznej, w tym osób z niepełnosprawnościami.</a:t>
            </a:r>
            <a:endParaRPr lang="pl-PL" dirty="0">
              <a:ea typeface="Calibri" panose="020F0502020204030204" pitchFamily="34" charset="0"/>
              <a:cs typeface="Times New Roman" panose="02020603050405020304" pitchFamily="18" charset="0"/>
            </a:endParaRPr>
          </a:p>
          <a:p>
            <a:endParaRPr lang="pl-PL" dirty="0"/>
          </a:p>
        </p:txBody>
      </p:sp>
      <p:sp>
        <p:nvSpPr>
          <p:cNvPr id="3" name="Symbol zastępczy numeru slajdu 2">
            <a:extLst>
              <a:ext uri="{FF2B5EF4-FFF2-40B4-BE49-F238E27FC236}">
                <a16:creationId xmlns:a16="http://schemas.microsoft.com/office/drawing/2014/main" id="{BBA89874-9400-432B-8D82-20FA8DBF28F2}"/>
              </a:ext>
            </a:extLst>
          </p:cNvPr>
          <p:cNvSpPr>
            <a:spLocks noGrp="1"/>
          </p:cNvSpPr>
          <p:nvPr>
            <p:ph type="sldNum" sz="quarter" idx="12"/>
          </p:nvPr>
        </p:nvSpPr>
        <p:spPr/>
        <p:txBody>
          <a:bodyPr/>
          <a:lstStyle/>
          <a:p>
            <a:fld id="{AB3CF912-5D29-446E-B947-C95F3C2F9F27}" type="slidenum">
              <a:rPr lang="pl-PL" smtClean="0"/>
              <a:t>51</a:t>
            </a:fld>
            <a:endParaRPr lang="pl-PL"/>
          </a:p>
        </p:txBody>
      </p:sp>
    </p:spTree>
    <p:extLst>
      <p:ext uri="{BB962C8B-B14F-4D97-AF65-F5344CB8AC3E}">
        <p14:creationId xmlns:p14="http://schemas.microsoft.com/office/powerpoint/2010/main" val="7318638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7B86FF-3CAF-4135-9824-7E249B59D306}"/>
              </a:ext>
            </a:extLst>
          </p:cNvPr>
          <p:cNvSpPr>
            <a:spLocks noGrp="1"/>
          </p:cNvSpPr>
          <p:nvPr>
            <p:ph type="title"/>
          </p:nvPr>
        </p:nvSpPr>
        <p:spPr>
          <a:xfrm>
            <a:off x="863016" y="794257"/>
            <a:ext cx="9964641" cy="579901"/>
          </a:xfrm>
        </p:spPr>
        <p:txBody>
          <a:bodyPr>
            <a:normAutofit/>
          </a:bodyPr>
          <a:lstStyle/>
          <a:p>
            <a:r>
              <a:rPr lang="pl-PL" sz="2800" b="0" i="0" dirty="0">
                <a:solidFill>
                  <a:srgbClr val="000000"/>
                </a:solidFill>
                <a:effectLst/>
                <a:latin typeface="Calibri" panose="020F0502020204030204" pitchFamily="34" charset="0"/>
              </a:rPr>
              <a:t>Mobilność</a:t>
            </a:r>
            <a:endParaRPr lang="pl-PL" sz="2800" b="0" dirty="0">
              <a:latin typeface="+mn-lt"/>
            </a:endParaRPr>
          </a:p>
        </p:txBody>
      </p:sp>
      <p:sp>
        <p:nvSpPr>
          <p:cNvPr id="5" name="pole tekstowe 4">
            <a:extLst>
              <a:ext uri="{FF2B5EF4-FFF2-40B4-BE49-F238E27FC236}">
                <a16:creationId xmlns:a16="http://schemas.microsoft.com/office/drawing/2014/main" id="{C4C74840-95AB-4E32-BAB2-63866B4CC689}"/>
              </a:ext>
            </a:extLst>
          </p:cNvPr>
          <p:cNvSpPr txBox="1"/>
          <p:nvPr/>
        </p:nvSpPr>
        <p:spPr>
          <a:xfrm>
            <a:off x="863016" y="1131564"/>
            <a:ext cx="10471696" cy="4835939"/>
          </a:xfrm>
          <a:prstGeom prst="rect">
            <a:avLst/>
          </a:prstGeom>
          <a:noFill/>
        </p:spPr>
        <p:txBody>
          <a:bodyPr wrap="square" rtlCol="0">
            <a:spAutoFit/>
          </a:bodyPr>
          <a:lstStyle/>
          <a:p>
            <a:pPr>
              <a:lnSpc>
                <a:spcPct val="125000"/>
              </a:lnSpc>
              <a:spcAft>
                <a:spcPts val="600"/>
              </a:spcAft>
            </a:pPr>
            <a:r>
              <a:rPr lang="pl-PL" sz="1700" dirty="0">
                <a:latin typeface="Calibri" panose="020F0502020204030204" pitchFamily="34" charset="0"/>
                <a:cs typeface="Times New Roman" panose="02020603050405020304" pitchFamily="18" charset="0"/>
              </a:rPr>
              <a:t>Miasto jest dostępne w coraz większym stopniu. Warszawa zajęła 4. miejsce w rankingu miast z najbardziej zrównoważonym transportem miejskim w Europie (</a:t>
            </a:r>
            <a:r>
              <a:rPr lang="pl-PL" sz="1700" dirty="0" err="1">
                <a:latin typeface="Calibri" panose="020F0502020204030204" pitchFamily="34" charset="0"/>
                <a:cs typeface="Times New Roman" panose="02020603050405020304" pitchFamily="18" charset="0"/>
              </a:rPr>
              <a:t>Sustainable</a:t>
            </a:r>
            <a:r>
              <a:rPr lang="pl-PL" sz="1700" dirty="0">
                <a:latin typeface="Calibri" panose="020F0502020204030204" pitchFamily="34" charset="0"/>
                <a:cs typeface="Times New Roman" panose="02020603050405020304" pitchFamily="18" charset="0"/>
              </a:rPr>
              <a:t> </a:t>
            </a:r>
            <a:r>
              <a:rPr lang="pl-PL" sz="1700" dirty="0" err="1">
                <a:latin typeface="Calibri" panose="020F0502020204030204" pitchFamily="34" charset="0"/>
                <a:cs typeface="Times New Roman" panose="02020603050405020304" pitchFamily="18" charset="0"/>
              </a:rPr>
              <a:t>Mobility</a:t>
            </a:r>
            <a:r>
              <a:rPr lang="pl-PL" sz="1700" dirty="0">
                <a:latin typeface="Calibri" panose="020F0502020204030204" pitchFamily="34" charset="0"/>
                <a:cs typeface="Times New Roman" panose="02020603050405020304" pitchFamily="18" charset="0"/>
              </a:rPr>
              <a:t> Index). Wyprzedziła Paryż (5) i Wiedeń (7). Coraz więcej osób z niepełnosprawnościami może być samodzielnymi i niezależnymi. W Warszawie wszystkie autobusy, metro, SKM oraz około 70% tramwajów są przystosowane do przewozu osób z niepełnosprawnością. Większość przystanków jest dostępnych lub częściowo dostępnych. Usprawnienia są realizowane zgodnie z</a:t>
            </a:r>
            <a:r>
              <a:rPr lang="pl-PL" dirty="0"/>
              <a:t> </a:t>
            </a:r>
            <a:r>
              <a:rPr lang="pl-PL" sz="1700" dirty="0">
                <a:latin typeface="Calibri" panose="020F0502020204030204" pitchFamily="34" charset="0"/>
                <a:cs typeface="Times New Roman" panose="02020603050405020304" pitchFamily="18" charset="0"/>
              </a:rPr>
              <a:t>zaleceniami audytu przeprowadzonego z udziałem osób z niepełnosprawnościami.</a:t>
            </a:r>
          </a:p>
          <a:p>
            <a:pPr>
              <a:lnSpc>
                <a:spcPct val="125000"/>
              </a:lnSpc>
              <a:spcAft>
                <a:spcPts val="600"/>
              </a:spcAft>
            </a:pPr>
            <a:r>
              <a:rPr lang="pl-PL" sz="1700" dirty="0">
                <a:latin typeface="Calibri" panose="020F0502020204030204" pitchFamily="34" charset="0"/>
                <a:cs typeface="Times New Roman" panose="02020603050405020304" pitchFamily="18" charset="0"/>
              </a:rPr>
              <a:t>Osoby z niepełnosprawnościami deklarują, że korzystają z komunikacji miejskiej, jeśli tylko mogą. Traktują to również jako okazję do kontaktów i treningu umiejętności. Transport specjalistyczny traktują jako alternatywę, gdy brak innych możliwości lub gdy muszą przemieścić się same, bezpiecznie i szybko. Transport prywatnym autem wybiera część opiekunów i opiekunek osób z niepełnosprawnościami, ze względu na komfort i łatwiejszą organizację dnia całej rodziny. </a:t>
            </a:r>
          </a:p>
          <a:p>
            <a:pPr>
              <a:lnSpc>
                <a:spcPct val="125000"/>
              </a:lnSpc>
              <a:spcAft>
                <a:spcPts val="600"/>
              </a:spcAft>
            </a:pPr>
            <a:r>
              <a:rPr lang="pl-PL" sz="1700" dirty="0">
                <a:latin typeface="Calibri" panose="020F0502020204030204" pitchFamily="34" charset="0"/>
                <a:cs typeface="Times New Roman" panose="02020603050405020304" pitchFamily="18" charset="0"/>
              </a:rPr>
              <a:t>Osoby w spektrum autyzmu zwróciły uwagę, że miasto jest pełne bodźców, co utrudnia </a:t>
            </a:r>
            <a:br>
              <a:rPr lang="pl-PL" sz="1700" dirty="0">
                <a:latin typeface="Calibri" panose="020F0502020204030204" pitchFamily="34" charset="0"/>
                <a:cs typeface="Times New Roman" panose="02020603050405020304" pitchFamily="18" charset="0"/>
              </a:rPr>
            </a:br>
            <a:r>
              <a:rPr lang="pl-PL" sz="1700" dirty="0">
                <a:latin typeface="Calibri" panose="020F0502020204030204" pitchFamily="34" charset="0"/>
                <a:cs typeface="Times New Roman" panose="02020603050405020304" pitchFamily="18" charset="0"/>
              </a:rPr>
              <a:t>im dostęp do niektórych miejsc i usług. </a:t>
            </a:r>
          </a:p>
          <a:p>
            <a:endParaRPr lang="pl-PL" sz="1700" dirty="0"/>
          </a:p>
        </p:txBody>
      </p:sp>
      <p:sp>
        <p:nvSpPr>
          <p:cNvPr id="9" name="Schemat blokowy: łącznik 8">
            <a:extLst>
              <a:ext uri="{FF2B5EF4-FFF2-40B4-BE49-F238E27FC236}">
                <a16:creationId xmlns:a16="http://schemas.microsoft.com/office/drawing/2014/main" id="{C5D1D113-6EB0-4571-AD3D-C0E7B2D23AD1}"/>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0" name="Schemat blokowy: łącznik 9">
            <a:extLst>
              <a:ext uri="{FF2B5EF4-FFF2-40B4-BE49-F238E27FC236}">
                <a16:creationId xmlns:a16="http://schemas.microsoft.com/office/drawing/2014/main" id="{B2F08D5D-D055-4296-A545-7106C5AF8593}"/>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Prostokąt 5">
            <a:extLst>
              <a:ext uri="{FF2B5EF4-FFF2-40B4-BE49-F238E27FC236}">
                <a16:creationId xmlns:a16="http://schemas.microsoft.com/office/drawing/2014/main" id="{306B5D25-4955-4DB8-8119-16E58D58B67E}"/>
              </a:ext>
            </a:extLst>
          </p:cNvPr>
          <p:cNvSpPr/>
          <p:nvPr/>
        </p:nvSpPr>
        <p:spPr>
          <a:xfrm>
            <a:off x="882104" y="5480744"/>
            <a:ext cx="9470210" cy="461665"/>
          </a:xfrm>
          <a:prstGeom prst="rect">
            <a:avLst/>
          </a:prstGeom>
        </p:spPr>
        <p:txBody>
          <a:bodyPr wrap="square">
            <a:spAutoFit/>
          </a:bodyPr>
          <a:lstStyle/>
          <a:p>
            <a:r>
              <a:rPr lang="pl-PL" sz="1200" dirty="0">
                <a:latin typeface="Calibri" panose="020F0502020204030204" pitchFamily="34" charset="0"/>
                <a:cs typeface="Tahoma" panose="020B0604030504040204" pitchFamily="34" charset="0"/>
              </a:rPr>
              <a:t>Źródło:	Raport z badania jakościowego: Badanie potrzeb osób z niepełnosprawnościami oraz ich nieformalnych opiekunów, PBS Sp. z o.o., 2021</a:t>
            </a:r>
          </a:p>
          <a:p>
            <a:r>
              <a:rPr lang="pl-PL" sz="1200" dirty="0">
                <a:latin typeface="Calibri" panose="020F0502020204030204" pitchFamily="34" charset="0"/>
                <a:cs typeface="Tahoma" panose="020B0604030504040204" pitchFamily="34" charset="0"/>
              </a:rPr>
              <a:t>	Tramwaje Warszawskie w 2020 roku, Tramwaje Warszawskie Sp. z o.o.</a:t>
            </a:r>
          </a:p>
        </p:txBody>
      </p:sp>
      <p:sp>
        <p:nvSpPr>
          <p:cNvPr id="3" name="Symbol zastępczy numeru slajdu 2">
            <a:extLst>
              <a:ext uri="{FF2B5EF4-FFF2-40B4-BE49-F238E27FC236}">
                <a16:creationId xmlns:a16="http://schemas.microsoft.com/office/drawing/2014/main" id="{60DA5076-3A39-481E-AA25-6A31474C8297}"/>
              </a:ext>
            </a:extLst>
          </p:cNvPr>
          <p:cNvSpPr>
            <a:spLocks noGrp="1"/>
          </p:cNvSpPr>
          <p:nvPr>
            <p:ph type="sldNum" sz="quarter" idx="12"/>
          </p:nvPr>
        </p:nvSpPr>
        <p:spPr/>
        <p:txBody>
          <a:bodyPr/>
          <a:lstStyle/>
          <a:p>
            <a:fld id="{AB3CF912-5D29-446E-B947-C95F3C2F9F27}" type="slidenum">
              <a:rPr lang="pl-PL" smtClean="0"/>
              <a:t>52</a:t>
            </a:fld>
            <a:endParaRPr lang="pl-PL" dirty="0"/>
          </a:p>
        </p:txBody>
      </p:sp>
    </p:spTree>
    <p:extLst>
      <p:ext uri="{BB962C8B-B14F-4D97-AF65-F5344CB8AC3E}">
        <p14:creationId xmlns:p14="http://schemas.microsoft.com/office/powerpoint/2010/main" val="9119819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Obraz 13">
            <a:extLst>
              <a:ext uri="{FF2B5EF4-FFF2-40B4-BE49-F238E27FC236}">
                <a16:creationId xmlns:a16="http://schemas.microsoft.com/office/drawing/2014/main" id="{7F022409-3633-40F3-BB63-6C311AED53A4}"/>
              </a:ext>
              <a:ext uri="{C183D7F6-B498-43B3-948B-1728B52AA6E4}">
                <adec:decorative xmlns:adec="http://schemas.microsoft.com/office/drawing/2017/decorative" xmlns="" val="1"/>
              </a:ext>
            </a:extLst>
          </p:cNvPr>
          <p:cNvPicPr>
            <a:picLocks noChangeAspect="1"/>
          </p:cNvPicPr>
          <p:nvPr/>
        </p:nvPicPr>
        <p:blipFill rotWithShape="1">
          <a:blip r:embed="rId2"/>
          <a:srcRect l="40297" t="9417" b="9866"/>
          <a:stretch/>
        </p:blipFill>
        <p:spPr>
          <a:xfrm flipH="1">
            <a:off x="8826696" y="0"/>
            <a:ext cx="3360556" cy="6858000"/>
          </a:xfrm>
          <a:prstGeom prst="rect">
            <a:avLst/>
          </a:prstGeom>
        </p:spPr>
      </p:pic>
      <p:sp>
        <p:nvSpPr>
          <p:cNvPr id="8" name="Tytuł 1">
            <a:extLst>
              <a:ext uri="{FF2B5EF4-FFF2-40B4-BE49-F238E27FC236}">
                <a16:creationId xmlns:a16="http://schemas.microsoft.com/office/drawing/2014/main" id="{8127CD3D-D152-4592-8C0D-E1DB01BC8235}"/>
              </a:ext>
            </a:extLst>
          </p:cNvPr>
          <p:cNvSpPr>
            <a:spLocks noGrp="1"/>
          </p:cNvSpPr>
          <p:nvPr>
            <p:ph type="title"/>
          </p:nvPr>
        </p:nvSpPr>
        <p:spPr>
          <a:xfrm>
            <a:off x="7886545" y="5406780"/>
            <a:ext cx="1880302" cy="1325563"/>
          </a:xfrm>
        </p:spPr>
        <p:txBody>
          <a:bodyPr/>
          <a:lstStyle/>
          <a:p>
            <a:r>
              <a:rPr lang="pl-PL" dirty="0">
                <a:solidFill>
                  <a:schemeClr val="bg1"/>
                </a:solidFill>
              </a:rPr>
              <a:t>cytat</a:t>
            </a:r>
          </a:p>
        </p:txBody>
      </p:sp>
      <p:sp>
        <p:nvSpPr>
          <p:cNvPr id="17" name="Prostokąt 16">
            <a:extLst>
              <a:ext uri="{FF2B5EF4-FFF2-40B4-BE49-F238E27FC236}">
                <a16:creationId xmlns:a16="http://schemas.microsoft.com/office/drawing/2014/main" id="{65FECBBF-67B4-47E1-9C8D-12CBBCA5FB69}"/>
              </a:ext>
            </a:extLst>
          </p:cNvPr>
          <p:cNvSpPr/>
          <p:nvPr/>
        </p:nvSpPr>
        <p:spPr>
          <a:xfrm>
            <a:off x="2009369" y="2209666"/>
            <a:ext cx="6383517" cy="2372188"/>
          </a:xfrm>
          <a:prstGeom prst="rect">
            <a:avLst/>
          </a:prstGeom>
          <a:ln>
            <a:noFill/>
          </a:ln>
        </p:spPr>
        <p:txBody>
          <a:bodyPr wrap="square">
            <a:spAutoFit/>
          </a:bodyPr>
          <a:lstStyle/>
          <a:p>
            <a:pPr>
              <a:lnSpc>
                <a:spcPct val="125000"/>
              </a:lnSpc>
            </a:pPr>
            <a:r>
              <a:rPr lang="pl-PL" sz="2000" dirty="0">
                <a:solidFill>
                  <a:schemeClr val="tx1"/>
                </a:solidFill>
                <a:latin typeface="Calibri" panose="020F0502020204030204" pitchFamily="34" charset="0"/>
                <a:cs typeface="Calibri" panose="020F0502020204030204" pitchFamily="34" charset="0"/>
              </a:rPr>
              <a:t>Przypadkowo się dowiedziałam od pani z pomocy społecznej, ona go myje całego i pomaga mi. Ona mi powiedziała, że jest taka usługa proponowana przez miasto, że mogę za 30 złotych, teraz to już 40, po prostu wszędzie pojechać, trzeba się tylko umówić i korzystam z tego jeżdżąc na wizyty do tego lekarza homeopaty. [Gr 3, M, lat 36]</a:t>
            </a:r>
          </a:p>
        </p:txBody>
      </p:sp>
      <p:grpSp>
        <p:nvGrpSpPr>
          <p:cNvPr id="13" name="Grupa 12">
            <a:extLst>
              <a:ext uri="{FF2B5EF4-FFF2-40B4-BE49-F238E27FC236}">
                <a16:creationId xmlns:a16="http://schemas.microsoft.com/office/drawing/2014/main" id="{54CAE700-A11C-4092-AD54-E9807ADB8969}"/>
              </a:ext>
              <a:ext uri="{C183D7F6-B498-43B3-948B-1728B52AA6E4}">
                <adec:decorative xmlns:adec="http://schemas.microsoft.com/office/drawing/2017/decorative" xmlns="" val="1"/>
              </a:ext>
            </a:extLst>
          </p:cNvPr>
          <p:cNvGrpSpPr/>
          <p:nvPr/>
        </p:nvGrpSpPr>
        <p:grpSpPr>
          <a:xfrm>
            <a:off x="1632165" y="2365872"/>
            <a:ext cx="352640" cy="359296"/>
            <a:chOff x="6625083" y="2133600"/>
            <a:chExt cx="450850" cy="431800"/>
          </a:xfrm>
        </p:grpSpPr>
        <p:sp>
          <p:nvSpPr>
            <p:cNvPr id="20" name="Freeform 13">
              <a:extLst>
                <a:ext uri="{FF2B5EF4-FFF2-40B4-BE49-F238E27FC236}">
                  <a16:creationId xmlns:a16="http://schemas.microsoft.com/office/drawing/2014/main" id="{C4147480-22DB-430E-A352-61F6E38A1E2E}"/>
                </a:ext>
                <a:ext uri="{C183D7F6-B498-43B3-948B-1728B52AA6E4}">
                  <adec:decorative xmlns:adec="http://schemas.microsoft.com/office/drawing/2017/decorative" xmlns="" val="1"/>
                </a:ext>
              </a:extLst>
            </p:cNvPr>
            <p:cNvSpPr>
              <a:spLocks/>
            </p:cNvSpPr>
            <p:nvPr/>
          </p:nvSpPr>
          <p:spPr bwMode="auto">
            <a:xfrm>
              <a:off x="6882258" y="2133600"/>
              <a:ext cx="193675" cy="431800"/>
            </a:xfrm>
            <a:custGeom>
              <a:avLst/>
              <a:gdLst>
                <a:gd name="T0" fmla="*/ 0 w 366"/>
                <a:gd name="T1" fmla="*/ 0 h 816"/>
                <a:gd name="T2" fmla="*/ 366 w 366"/>
                <a:gd name="T3" fmla="*/ 0 h 816"/>
                <a:gd name="T4" fmla="*/ 366 w 366"/>
                <a:gd name="T5" fmla="*/ 201 h 816"/>
                <a:gd name="T6" fmla="*/ 366 w 366"/>
                <a:gd name="T7" fmla="*/ 201 h 816"/>
                <a:gd name="T8" fmla="*/ 365 w 366"/>
                <a:gd name="T9" fmla="*/ 248 h 816"/>
                <a:gd name="T10" fmla="*/ 363 w 366"/>
                <a:gd name="T11" fmla="*/ 294 h 816"/>
                <a:gd name="T12" fmla="*/ 359 w 366"/>
                <a:gd name="T13" fmla="*/ 338 h 816"/>
                <a:gd name="T14" fmla="*/ 354 w 366"/>
                <a:gd name="T15" fmla="*/ 379 h 816"/>
                <a:gd name="T16" fmla="*/ 347 w 366"/>
                <a:gd name="T17" fmla="*/ 421 h 816"/>
                <a:gd name="T18" fmla="*/ 339 w 366"/>
                <a:gd name="T19" fmla="*/ 459 h 816"/>
                <a:gd name="T20" fmla="*/ 329 w 366"/>
                <a:gd name="T21" fmla="*/ 496 h 816"/>
                <a:gd name="T22" fmla="*/ 319 w 366"/>
                <a:gd name="T23" fmla="*/ 533 h 816"/>
                <a:gd name="T24" fmla="*/ 319 w 366"/>
                <a:gd name="T25" fmla="*/ 533 h 816"/>
                <a:gd name="T26" fmla="*/ 306 w 366"/>
                <a:gd name="T27" fmla="*/ 567 h 816"/>
                <a:gd name="T28" fmla="*/ 291 w 366"/>
                <a:gd name="T29" fmla="*/ 602 h 816"/>
                <a:gd name="T30" fmla="*/ 275 w 366"/>
                <a:gd name="T31" fmla="*/ 637 h 816"/>
                <a:gd name="T32" fmla="*/ 255 w 366"/>
                <a:gd name="T33" fmla="*/ 673 h 816"/>
                <a:gd name="T34" fmla="*/ 233 w 366"/>
                <a:gd name="T35" fmla="*/ 708 h 816"/>
                <a:gd name="T36" fmla="*/ 211 w 366"/>
                <a:gd name="T37" fmla="*/ 744 h 816"/>
                <a:gd name="T38" fmla="*/ 186 w 366"/>
                <a:gd name="T39" fmla="*/ 781 h 816"/>
                <a:gd name="T40" fmla="*/ 158 w 366"/>
                <a:gd name="T41" fmla="*/ 816 h 816"/>
                <a:gd name="T42" fmla="*/ 18 w 366"/>
                <a:gd name="T43" fmla="*/ 705 h 816"/>
                <a:gd name="T44" fmla="*/ 18 w 366"/>
                <a:gd name="T45" fmla="*/ 705 h 816"/>
                <a:gd name="T46" fmla="*/ 43 w 366"/>
                <a:gd name="T47" fmla="*/ 667 h 816"/>
                <a:gd name="T48" fmla="*/ 64 w 366"/>
                <a:gd name="T49" fmla="*/ 632 h 816"/>
                <a:gd name="T50" fmla="*/ 83 w 366"/>
                <a:gd name="T51" fmla="*/ 598 h 816"/>
                <a:gd name="T52" fmla="*/ 96 w 366"/>
                <a:gd name="T53" fmla="*/ 568 h 816"/>
                <a:gd name="T54" fmla="*/ 96 w 366"/>
                <a:gd name="T55" fmla="*/ 568 h 816"/>
                <a:gd name="T56" fmla="*/ 110 w 366"/>
                <a:gd name="T57" fmla="*/ 537 h 816"/>
                <a:gd name="T58" fmla="*/ 121 w 366"/>
                <a:gd name="T59" fmla="*/ 502 h 816"/>
                <a:gd name="T60" fmla="*/ 135 w 366"/>
                <a:gd name="T61" fmla="*/ 462 h 816"/>
                <a:gd name="T62" fmla="*/ 146 w 366"/>
                <a:gd name="T63" fmla="*/ 416 h 816"/>
                <a:gd name="T64" fmla="*/ 0 w 366"/>
                <a:gd name="T65" fmla="*/ 416 h 816"/>
                <a:gd name="T66" fmla="*/ 0 w 366"/>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6" h="816">
                  <a:moveTo>
                    <a:pt x="0" y="0"/>
                  </a:moveTo>
                  <a:lnTo>
                    <a:pt x="366" y="0"/>
                  </a:lnTo>
                  <a:lnTo>
                    <a:pt x="366" y="201"/>
                  </a:lnTo>
                  <a:lnTo>
                    <a:pt x="366" y="201"/>
                  </a:lnTo>
                  <a:lnTo>
                    <a:pt x="365" y="248"/>
                  </a:lnTo>
                  <a:lnTo>
                    <a:pt x="363" y="294"/>
                  </a:lnTo>
                  <a:lnTo>
                    <a:pt x="359" y="338"/>
                  </a:lnTo>
                  <a:lnTo>
                    <a:pt x="354" y="379"/>
                  </a:lnTo>
                  <a:lnTo>
                    <a:pt x="347" y="421"/>
                  </a:lnTo>
                  <a:lnTo>
                    <a:pt x="339" y="459"/>
                  </a:lnTo>
                  <a:lnTo>
                    <a:pt x="329" y="496"/>
                  </a:lnTo>
                  <a:lnTo>
                    <a:pt x="319" y="533"/>
                  </a:lnTo>
                  <a:lnTo>
                    <a:pt x="319" y="533"/>
                  </a:lnTo>
                  <a:lnTo>
                    <a:pt x="306" y="567"/>
                  </a:lnTo>
                  <a:lnTo>
                    <a:pt x="291" y="602"/>
                  </a:lnTo>
                  <a:lnTo>
                    <a:pt x="275" y="637"/>
                  </a:lnTo>
                  <a:lnTo>
                    <a:pt x="255" y="673"/>
                  </a:lnTo>
                  <a:lnTo>
                    <a:pt x="233" y="708"/>
                  </a:lnTo>
                  <a:lnTo>
                    <a:pt x="211" y="744"/>
                  </a:lnTo>
                  <a:lnTo>
                    <a:pt x="186" y="781"/>
                  </a:lnTo>
                  <a:lnTo>
                    <a:pt x="158" y="816"/>
                  </a:lnTo>
                  <a:lnTo>
                    <a:pt x="18" y="705"/>
                  </a:lnTo>
                  <a:lnTo>
                    <a:pt x="18" y="705"/>
                  </a:lnTo>
                  <a:lnTo>
                    <a:pt x="43" y="667"/>
                  </a:lnTo>
                  <a:lnTo>
                    <a:pt x="64" y="632"/>
                  </a:lnTo>
                  <a:lnTo>
                    <a:pt x="83" y="598"/>
                  </a:lnTo>
                  <a:lnTo>
                    <a:pt x="96" y="568"/>
                  </a:lnTo>
                  <a:lnTo>
                    <a:pt x="96" y="568"/>
                  </a:lnTo>
                  <a:lnTo>
                    <a:pt x="110" y="537"/>
                  </a:lnTo>
                  <a:lnTo>
                    <a:pt x="121" y="502"/>
                  </a:lnTo>
                  <a:lnTo>
                    <a:pt x="135" y="462"/>
                  </a:lnTo>
                  <a:lnTo>
                    <a:pt x="146" y="416"/>
                  </a:lnTo>
                  <a:lnTo>
                    <a:pt x="0" y="416"/>
                  </a:lnTo>
                  <a:lnTo>
                    <a:pt x="0" y="0"/>
                  </a:lnTo>
                  <a:close/>
                </a:path>
              </a:pathLst>
            </a:custGeom>
            <a:noFill/>
            <a:ln w="3175">
              <a:solidFill>
                <a:schemeClr val="tx1">
                  <a:lumMod val="65000"/>
                  <a:lumOff val="3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sp>
          <p:nvSpPr>
            <p:cNvPr id="21" name="Freeform 14">
              <a:extLst>
                <a:ext uri="{FF2B5EF4-FFF2-40B4-BE49-F238E27FC236}">
                  <a16:creationId xmlns:a16="http://schemas.microsoft.com/office/drawing/2014/main" id="{BDF60A68-0C7B-4E83-8214-25C4D2149E7C}"/>
                </a:ext>
                <a:ext uri="{C183D7F6-B498-43B3-948B-1728B52AA6E4}">
                  <adec:decorative xmlns:adec="http://schemas.microsoft.com/office/drawing/2017/decorative" xmlns="" val="1"/>
                </a:ext>
              </a:extLst>
            </p:cNvPr>
            <p:cNvSpPr>
              <a:spLocks/>
            </p:cNvSpPr>
            <p:nvPr/>
          </p:nvSpPr>
          <p:spPr bwMode="auto">
            <a:xfrm>
              <a:off x="6625083" y="2133600"/>
              <a:ext cx="193675" cy="431800"/>
            </a:xfrm>
            <a:custGeom>
              <a:avLst/>
              <a:gdLst>
                <a:gd name="T0" fmla="*/ 0 w 367"/>
                <a:gd name="T1" fmla="*/ 0 h 816"/>
                <a:gd name="T2" fmla="*/ 367 w 367"/>
                <a:gd name="T3" fmla="*/ 0 h 816"/>
                <a:gd name="T4" fmla="*/ 367 w 367"/>
                <a:gd name="T5" fmla="*/ 201 h 816"/>
                <a:gd name="T6" fmla="*/ 367 w 367"/>
                <a:gd name="T7" fmla="*/ 201 h 816"/>
                <a:gd name="T8" fmla="*/ 366 w 367"/>
                <a:gd name="T9" fmla="*/ 248 h 816"/>
                <a:gd name="T10" fmla="*/ 364 w 367"/>
                <a:gd name="T11" fmla="*/ 294 h 816"/>
                <a:gd name="T12" fmla="*/ 360 w 367"/>
                <a:gd name="T13" fmla="*/ 338 h 816"/>
                <a:gd name="T14" fmla="*/ 355 w 367"/>
                <a:gd name="T15" fmla="*/ 379 h 816"/>
                <a:gd name="T16" fmla="*/ 348 w 367"/>
                <a:gd name="T17" fmla="*/ 421 h 816"/>
                <a:gd name="T18" fmla="*/ 341 w 367"/>
                <a:gd name="T19" fmla="*/ 459 h 816"/>
                <a:gd name="T20" fmla="*/ 330 w 367"/>
                <a:gd name="T21" fmla="*/ 496 h 816"/>
                <a:gd name="T22" fmla="*/ 320 w 367"/>
                <a:gd name="T23" fmla="*/ 533 h 816"/>
                <a:gd name="T24" fmla="*/ 320 w 367"/>
                <a:gd name="T25" fmla="*/ 533 h 816"/>
                <a:gd name="T26" fmla="*/ 307 w 367"/>
                <a:gd name="T27" fmla="*/ 567 h 816"/>
                <a:gd name="T28" fmla="*/ 292 w 367"/>
                <a:gd name="T29" fmla="*/ 602 h 816"/>
                <a:gd name="T30" fmla="*/ 276 w 367"/>
                <a:gd name="T31" fmla="*/ 637 h 816"/>
                <a:gd name="T32" fmla="*/ 256 w 367"/>
                <a:gd name="T33" fmla="*/ 673 h 816"/>
                <a:gd name="T34" fmla="*/ 234 w 367"/>
                <a:gd name="T35" fmla="*/ 708 h 816"/>
                <a:gd name="T36" fmla="*/ 212 w 367"/>
                <a:gd name="T37" fmla="*/ 744 h 816"/>
                <a:gd name="T38" fmla="*/ 187 w 367"/>
                <a:gd name="T39" fmla="*/ 781 h 816"/>
                <a:gd name="T40" fmla="*/ 161 w 367"/>
                <a:gd name="T41" fmla="*/ 816 h 816"/>
                <a:gd name="T42" fmla="*/ 18 w 367"/>
                <a:gd name="T43" fmla="*/ 705 h 816"/>
                <a:gd name="T44" fmla="*/ 18 w 367"/>
                <a:gd name="T45" fmla="*/ 705 h 816"/>
                <a:gd name="T46" fmla="*/ 43 w 367"/>
                <a:gd name="T47" fmla="*/ 667 h 816"/>
                <a:gd name="T48" fmla="*/ 63 w 367"/>
                <a:gd name="T49" fmla="*/ 632 h 816"/>
                <a:gd name="T50" fmla="*/ 83 w 367"/>
                <a:gd name="T51" fmla="*/ 598 h 816"/>
                <a:gd name="T52" fmla="*/ 97 w 367"/>
                <a:gd name="T53" fmla="*/ 568 h 816"/>
                <a:gd name="T54" fmla="*/ 97 w 367"/>
                <a:gd name="T55" fmla="*/ 568 h 816"/>
                <a:gd name="T56" fmla="*/ 109 w 367"/>
                <a:gd name="T57" fmla="*/ 537 h 816"/>
                <a:gd name="T58" fmla="*/ 122 w 367"/>
                <a:gd name="T59" fmla="*/ 502 h 816"/>
                <a:gd name="T60" fmla="*/ 134 w 367"/>
                <a:gd name="T61" fmla="*/ 462 h 816"/>
                <a:gd name="T62" fmla="*/ 147 w 367"/>
                <a:gd name="T63" fmla="*/ 416 h 816"/>
                <a:gd name="T64" fmla="*/ 0 w 367"/>
                <a:gd name="T65" fmla="*/ 416 h 816"/>
                <a:gd name="T66" fmla="*/ 0 w 367"/>
                <a:gd name="T67" fmla="*/ 0 h 8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67" h="816">
                  <a:moveTo>
                    <a:pt x="0" y="0"/>
                  </a:moveTo>
                  <a:lnTo>
                    <a:pt x="367" y="0"/>
                  </a:lnTo>
                  <a:lnTo>
                    <a:pt x="367" y="201"/>
                  </a:lnTo>
                  <a:lnTo>
                    <a:pt x="367" y="201"/>
                  </a:lnTo>
                  <a:lnTo>
                    <a:pt x="366" y="248"/>
                  </a:lnTo>
                  <a:lnTo>
                    <a:pt x="364" y="294"/>
                  </a:lnTo>
                  <a:lnTo>
                    <a:pt x="360" y="338"/>
                  </a:lnTo>
                  <a:lnTo>
                    <a:pt x="355" y="379"/>
                  </a:lnTo>
                  <a:lnTo>
                    <a:pt x="348" y="421"/>
                  </a:lnTo>
                  <a:lnTo>
                    <a:pt x="341" y="459"/>
                  </a:lnTo>
                  <a:lnTo>
                    <a:pt x="330" y="496"/>
                  </a:lnTo>
                  <a:lnTo>
                    <a:pt x="320" y="533"/>
                  </a:lnTo>
                  <a:lnTo>
                    <a:pt x="320" y="533"/>
                  </a:lnTo>
                  <a:lnTo>
                    <a:pt x="307" y="567"/>
                  </a:lnTo>
                  <a:lnTo>
                    <a:pt x="292" y="602"/>
                  </a:lnTo>
                  <a:lnTo>
                    <a:pt x="276" y="637"/>
                  </a:lnTo>
                  <a:lnTo>
                    <a:pt x="256" y="673"/>
                  </a:lnTo>
                  <a:lnTo>
                    <a:pt x="234" y="708"/>
                  </a:lnTo>
                  <a:lnTo>
                    <a:pt x="212" y="744"/>
                  </a:lnTo>
                  <a:lnTo>
                    <a:pt x="187" y="781"/>
                  </a:lnTo>
                  <a:lnTo>
                    <a:pt x="161" y="816"/>
                  </a:lnTo>
                  <a:lnTo>
                    <a:pt x="18" y="705"/>
                  </a:lnTo>
                  <a:lnTo>
                    <a:pt x="18" y="705"/>
                  </a:lnTo>
                  <a:lnTo>
                    <a:pt x="43" y="667"/>
                  </a:lnTo>
                  <a:lnTo>
                    <a:pt x="63" y="632"/>
                  </a:lnTo>
                  <a:lnTo>
                    <a:pt x="83" y="598"/>
                  </a:lnTo>
                  <a:lnTo>
                    <a:pt x="97" y="568"/>
                  </a:lnTo>
                  <a:lnTo>
                    <a:pt x="97" y="568"/>
                  </a:lnTo>
                  <a:lnTo>
                    <a:pt x="109" y="537"/>
                  </a:lnTo>
                  <a:lnTo>
                    <a:pt x="122" y="502"/>
                  </a:lnTo>
                  <a:lnTo>
                    <a:pt x="134" y="462"/>
                  </a:lnTo>
                  <a:lnTo>
                    <a:pt x="147" y="416"/>
                  </a:lnTo>
                  <a:lnTo>
                    <a:pt x="0" y="416"/>
                  </a:lnTo>
                  <a:lnTo>
                    <a:pt x="0" y="0"/>
                  </a:lnTo>
                  <a:close/>
                </a:path>
              </a:pathLst>
            </a:custGeom>
            <a:noFill/>
            <a:ln w="3175">
              <a:solidFill>
                <a:schemeClr val="tx1">
                  <a:lumMod val="75000"/>
                  <a:lumOff val="25000"/>
                </a:schemeClr>
              </a:solidFill>
              <a:round/>
              <a:headEnd/>
              <a:tailEnd/>
            </a:ln>
          </p:spPr>
          <p:txBody>
            <a:bodyPr vert="horz" wrap="square" lIns="91440" tIns="45720" rIns="91440" bIns="45720" numCol="1" anchor="t" anchorCtr="0" compatLnSpc="1">
              <a:prstTxWarp prst="textNoShape">
                <a:avLst/>
              </a:prstTxWarp>
            </a:bodyPr>
            <a:lstStyle/>
            <a:p>
              <a:endParaRPr lang="pl-PL" sz="900">
                <a:solidFill>
                  <a:prstClr val="black"/>
                </a:solidFill>
              </a:endParaRPr>
            </a:p>
          </p:txBody>
        </p:sp>
      </p:grpSp>
      <p:sp>
        <p:nvSpPr>
          <p:cNvPr id="15" name="Symbol zastępczy numeru slajdu 3">
            <a:extLst>
              <a:ext uri="{FF2B5EF4-FFF2-40B4-BE49-F238E27FC236}">
                <a16:creationId xmlns:a16="http://schemas.microsoft.com/office/drawing/2014/main" id="{2907B846-BF89-4256-824A-B84D50ABEAF2}"/>
              </a:ext>
            </a:extLst>
          </p:cNvPr>
          <p:cNvSpPr>
            <a:spLocks noGrp="1"/>
          </p:cNvSpPr>
          <p:nvPr>
            <p:ph type="sldNum" sz="quarter" idx="12"/>
          </p:nvPr>
        </p:nvSpPr>
        <p:spPr>
          <a:xfrm>
            <a:off x="8829057" y="6247484"/>
            <a:ext cx="2743200" cy="365125"/>
          </a:xfrm>
        </p:spPr>
        <p:txBody>
          <a:bodyPr/>
          <a:lstStyle/>
          <a:p>
            <a:fld id="{39550CA9-9353-41D9-8D19-9FC2E00B82E7}" type="slidenum">
              <a:rPr lang="pl-PL" smtClean="0">
                <a:solidFill>
                  <a:srgbClr val="C55A11"/>
                </a:solidFill>
              </a:rPr>
              <a:pPr/>
              <a:t>53</a:t>
            </a:fld>
            <a:endParaRPr lang="pl-PL" dirty="0">
              <a:solidFill>
                <a:srgbClr val="C55A11"/>
              </a:solidFill>
            </a:endParaRPr>
          </a:p>
        </p:txBody>
      </p:sp>
    </p:spTree>
    <p:extLst>
      <p:ext uri="{BB962C8B-B14F-4D97-AF65-F5344CB8AC3E}">
        <p14:creationId xmlns:p14="http://schemas.microsoft.com/office/powerpoint/2010/main" val="35231149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80AC4484-6A9B-487F-8966-2CE3950470BE}"/>
              </a:ext>
            </a:extLst>
          </p:cNvPr>
          <p:cNvSpPr>
            <a:spLocks noGrp="1"/>
          </p:cNvSpPr>
          <p:nvPr>
            <p:ph type="title"/>
          </p:nvPr>
        </p:nvSpPr>
        <p:spPr>
          <a:xfrm>
            <a:off x="934486" y="915024"/>
            <a:ext cx="6883400" cy="1080000"/>
          </a:xfrm>
        </p:spPr>
        <p:txBody>
          <a:bodyPr>
            <a:noAutofit/>
          </a:bodyPr>
          <a:lstStyle/>
          <a:p>
            <a:r>
              <a:rPr lang="pl-PL" sz="4000" dirty="0">
                <a:latin typeface="+mn-lt"/>
              </a:rPr>
              <a:t>Otoczenie osób z niepełnosprawnościami</a:t>
            </a:r>
          </a:p>
        </p:txBody>
      </p:sp>
      <p:sp>
        <p:nvSpPr>
          <p:cNvPr id="7" name="Schemat blokowy: łącznik 6">
            <a:extLst>
              <a:ext uri="{FF2B5EF4-FFF2-40B4-BE49-F238E27FC236}">
                <a16:creationId xmlns:a16="http://schemas.microsoft.com/office/drawing/2014/main" id="{C8DF71E3-AB9D-40B0-9222-B95D32718B94}"/>
              </a:ext>
              <a:ext uri="{C183D7F6-B498-43B3-948B-1728B52AA6E4}">
                <adec:decorative xmlns:adec="http://schemas.microsoft.com/office/drawing/2017/decorative" xmlns="" val="1"/>
              </a:ext>
            </a:extLst>
          </p:cNvPr>
          <p:cNvSpPr/>
          <p:nvPr/>
        </p:nvSpPr>
        <p:spPr>
          <a:xfrm>
            <a:off x="7408536" y="1063840"/>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 name="Schemat blokowy: łącznik 7">
            <a:extLst>
              <a:ext uri="{FF2B5EF4-FFF2-40B4-BE49-F238E27FC236}">
                <a16:creationId xmlns:a16="http://schemas.microsoft.com/office/drawing/2014/main" id="{C2231DC0-FF8F-46DB-88C4-E2E3300F2957}"/>
              </a:ext>
              <a:ext uri="{C183D7F6-B498-43B3-948B-1728B52AA6E4}">
                <adec:decorative xmlns:adec="http://schemas.microsoft.com/office/drawing/2017/decorative" xmlns="" val="1"/>
              </a:ext>
            </a:extLst>
          </p:cNvPr>
          <p:cNvSpPr/>
          <p:nvPr/>
        </p:nvSpPr>
        <p:spPr>
          <a:xfrm>
            <a:off x="6972000" y="1695485"/>
            <a:ext cx="4320000" cy="432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9" name="Schemat blokowy: łącznik 8">
            <a:extLst>
              <a:ext uri="{FF2B5EF4-FFF2-40B4-BE49-F238E27FC236}">
                <a16:creationId xmlns:a16="http://schemas.microsoft.com/office/drawing/2014/main" id="{490CDCED-2B73-40ED-B1BE-298C952AFEDE}"/>
              </a:ext>
              <a:ext uri="{C183D7F6-B498-43B3-948B-1728B52AA6E4}">
                <adec:decorative xmlns:adec="http://schemas.microsoft.com/office/drawing/2017/decorative" xmlns="" val="1"/>
              </a:ext>
            </a:extLst>
          </p:cNvPr>
          <p:cNvSpPr/>
          <p:nvPr/>
        </p:nvSpPr>
        <p:spPr>
          <a:xfrm>
            <a:off x="8294991" y="690596"/>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2" name="Symbol zastępczy numeru slajdu 1">
            <a:extLst>
              <a:ext uri="{FF2B5EF4-FFF2-40B4-BE49-F238E27FC236}">
                <a16:creationId xmlns:a16="http://schemas.microsoft.com/office/drawing/2014/main" id="{8057CEE1-B0E3-48D5-A7FE-2B7B97BAF63B}"/>
              </a:ext>
            </a:extLst>
          </p:cNvPr>
          <p:cNvSpPr>
            <a:spLocks noGrp="1"/>
          </p:cNvSpPr>
          <p:nvPr>
            <p:ph type="sldNum" sz="quarter" idx="12"/>
          </p:nvPr>
        </p:nvSpPr>
        <p:spPr/>
        <p:txBody>
          <a:bodyPr/>
          <a:lstStyle/>
          <a:p>
            <a:fld id="{AB3CF912-5D29-446E-B947-C95F3C2F9F27}" type="slidenum">
              <a:rPr lang="pl-PL" smtClean="0"/>
              <a:t>54</a:t>
            </a:fld>
            <a:endParaRPr lang="pl-PL"/>
          </a:p>
        </p:txBody>
      </p:sp>
    </p:spTree>
    <p:extLst>
      <p:ext uri="{BB962C8B-B14F-4D97-AF65-F5344CB8AC3E}">
        <p14:creationId xmlns:p14="http://schemas.microsoft.com/office/powerpoint/2010/main" val="1493018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58B910-70C1-45CF-8CE4-B3334AD31A9A}"/>
              </a:ext>
            </a:extLst>
          </p:cNvPr>
          <p:cNvSpPr>
            <a:spLocks noGrp="1"/>
          </p:cNvSpPr>
          <p:nvPr>
            <p:ph type="title"/>
          </p:nvPr>
        </p:nvSpPr>
        <p:spPr>
          <a:xfrm>
            <a:off x="909331" y="901050"/>
            <a:ext cx="10515600" cy="900649"/>
          </a:xfrm>
        </p:spPr>
        <p:txBody>
          <a:bodyPr>
            <a:noAutofit/>
          </a:bodyPr>
          <a:lstStyle/>
          <a:p>
            <a:r>
              <a:rPr lang="pl-PL" sz="2800" b="0" dirty="0">
                <a:latin typeface="+mn-lt"/>
              </a:rPr>
              <a:t>Wizerunek Warszawy jako miasta przyjaznego dla osób z niepełnosprawnościami (w %)</a:t>
            </a:r>
          </a:p>
        </p:txBody>
      </p:sp>
      <p:sp>
        <p:nvSpPr>
          <p:cNvPr id="10" name="pole tekstowe 9">
            <a:extLst>
              <a:ext uri="{FF2B5EF4-FFF2-40B4-BE49-F238E27FC236}">
                <a16:creationId xmlns:a16="http://schemas.microsoft.com/office/drawing/2014/main" id="{96E86B11-C5C8-443A-9AF3-E008247D5B81}"/>
              </a:ext>
            </a:extLst>
          </p:cNvPr>
          <p:cNvSpPr txBox="1"/>
          <p:nvPr/>
        </p:nvSpPr>
        <p:spPr>
          <a:xfrm>
            <a:off x="862792" y="1698380"/>
            <a:ext cx="10282915" cy="392159"/>
          </a:xfrm>
          <a:prstGeom prst="rect">
            <a:avLst/>
          </a:prstGeom>
          <a:noFill/>
        </p:spPr>
        <p:txBody>
          <a:bodyPr wrap="square">
            <a:spAutoFit/>
          </a:bodyPr>
          <a:lstStyle/>
          <a:p>
            <a:pPr>
              <a:lnSpc>
                <a:spcPct val="115000"/>
              </a:lnSpc>
              <a:spcAft>
                <a:spcPts val="1200"/>
              </a:spcAft>
            </a:pPr>
            <a:r>
              <a:rPr lang="pl-PL" dirty="0">
                <a:latin typeface="Calibri" panose="020F0502020204030204" pitchFamily="34" charset="0"/>
                <a:cs typeface="Tahoma" panose="020B0604030504040204" pitchFamily="34" charset="0"/>
              </a:rPr>
              <a:t>Czy Warszawa jest miastem przyjaznym dla osób z niepełnosprawnościami?</a:t>
            </a:r>
          </a:p>
        </p:txBody>
      </p:sp>
      <p:graphicFrame>
        <p:nvGraphicFramePr>
          <p:cNvPr id="7" name="Wykres 6" descr="Wykres przedstawia wizerunek Warszawy jako miasta przyjaznego dla osób z niepełnosprawnościami, w podziale na sprawnych i niepełnosprawnych przedstawicieli warszawskich gospodarstw domowych. Dane w procentach.&#10;Przedstawiciele ogółem:&#10;Zdecydowanie tak - 7, Raczej tak - 40, Raczej nie - 15, Zdecydowanie nie - 2, Trudno powiedzieć - 36.&#10;Sprawni przedstawiciele:&#10;Zdecydowanie tak - 8, Raczej tak - 40, Raczej nie - 15, Zdecydowanie nie - 2, Trudno powiedzieć - 36.&#10;Niepełnosprawni przedstawiciele:&#10;Zdecydowanie tak - 4, Raczej tak - 39, Raczej nie - 18, Zdecydowanie nie - 3, Trudno powiedzieć - 36.">
            <a:extLst>
              <a:ext uri="{FF2B5EF4-FFF2-40B4-BE49-F238E27FC236}">
                <a16:creationId xmlns:a16="http://schemas.microsoft.com/office/drawing/2014/main" id="{FC374AA4-2829-47E0-8D6A-7D10BC4F795A}"/>
              </a:ext>
            </a:extLst>
          </p:cNvPr>
          <p:cNvGraphicFramePr/>
          <p:nvPr>
            <p:extLst>
              <p:ext uri="{D42A27DB-BD31-4B8C-83A1-F6EECF244321}">
                <p14:modId xmlns:p14="http://schemas.microsoft.com/office/powerpoint/2010/main" val="3691114840"/>
              </p:ext>
            </p:extLst>
          </p:nvPr>
        </p:nvGraphicFramePr>
        <p:xfrm>
          <a:off x="909331" y="2015895"/>
          <a:ext cx="10222089" cy="3717767"/>
        </p:xfrm>
        <a:graphic>
          <a:graphicData uri="http://schemas.openxmlformats.org/drawingml/2006/chart">
            <c:chart xmlns:c="http://schemas.openxmlformats.org/drawingml/2006/chart" xmlns:r="http://schemas.openxmlformats.org/officeDocument/2006/relationships" r:id="rId2"/>
          </a:graphicData>
        </a:graphic>
      </p:graphicFrame>
      <p:sp>
        <p:nvSpPr>
          <p:cNvPr id="6" name="pole tekstowe 5">
            <a:extLst>
              <a:ext uri="{FF2B5EF4-FFF2-40B4-BE49-F238E27FC236}">
                <a16:creationId xmlns:a16="http://schemas.microsoft.com/office/drawing/2014/main" id="{3E03B50B-BCEE-4841-966E-8CE9AA27143B}"/>
              </a:ext>
            </a:extLst>
          </p:cNvPr>
          <p:cNvSpPr txBox="1"/>
          <p:nvPr/>
        </p:nvSpPr>
        <p:spPr>
          <a:xfrm>
            <a:off x="1102277" y="5539478"/>
            <a:ext cx="10282915" cy="292259"/>
          </a:xfrm>
          <a:prstGeom prst="rect">
            <a:avLst/>
          </a:prstGeom>
          <a:noFill/>
        </p:spPr>
        <p:txBody>
          <a:bodyPr wrap="square">
            <a:spAutoFit/>
          </a:bodyPr>
          <a:lstStyle/>
          <a:p>
            <a:pPr>
              <a:lnSpc>
                <a:spcPct val="115000"/>
              </a:lnSpc>
              <a:spcAft>
                <a:spcPts val="1200"/>
              </a:spcAft>
            </a:pPr>
            <a:r>
              <a:rPr lang="pl-PL" sz="1200" dirty="0">
                <a:effectLst/>
                <a:latin typeface="Calibri" panose="020F0502020204030204" pitchFamily="34" charset="0"/>
                <a:ea typeface="Lucida Sans Unicode" panose="020B0602030504020204" pitchFamily="34" charset="0"/>
                <a:cs typeface="Tahoma" panose="020B0604030504040204" pitchFamily="34" charset="0"/>
              </a:rPr>
              <a:t>Próba: </a:t>
            </a:r>
            <a:r>
              <a:rPr lang="pl-PL" sz="1200" dirty="0">
                <a:latin typeface="Calibri" panose="020F0502020204030204" pitchFamily="34" charset="0"/>
                <a:cs typeface="Tahoma" panose="020B0604030504040204" pitchFamily="34" charset="0"/>
              </a:rPr>
              <a:t>przedstawiciele warszawskich gospodarstw domowych (n = 6 000), w tym sprawni przedstawiciele i z niepełnosprawnościami</a:t>
            </a:r>
          </a:p>
        </p:txBody>
      </p:sp>
      <p:sp>
        <p:nvSpPr>
          <p:cNvPr id="8" name="Prostokąt 7">
            <a:extLst>
              <a:ext uri="{FF2B5EF4-FFF2-40B4-BE49-F238E27FC236}">
                <a16:creationId xmlns:a16="http://schemas.microsoft.com/office/drawing/2014/main" id="{1DB24E63-A295-4E3A-BBAF-6B7B96E5117B}"/>
              </a:ext>
            </a:extLst>
          </p:cNvPr>
          <p:cNvSpPr/>
          <p:nvPr/>
        </p:nvSpPr>
        <p:spPr>
          <a:xfrm>
            <a:off x="1102278" y="5702933"/>
            <a:ext cx="7032072"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a:extLst>
              <a:ext uri="{FF2B5EF4-FFF2-40B4-BE49-F238E27FC236}">
                <a16:creationId xmlns:a16="http://schemas.microsoft.com/office/drawing/2014/main" id="{42BDF52D-6784-4430-998A-71413B496EBE}"/>
              </a:ext>
            </a:extLst>
          </p:cNvPr>
          <p:cNvSpPr>
            <a:spLocks noGrp="1"/>
          </p:cNvSpPr>
          <p:nvPr>
            <p:ph type="sldNum" sz="quarter" idx="12"/>
          </p:nvPr>
        </p:nvSpPr>
        <p:spPr/>
        <p:txBody>
          <a:bodyPr/>
          <a:lstStyle/>
          <a:p>
            <a:fld id="{AB3CF912-5D29-446E-B947-C95F3C2F9F27}" type="slidenum">
              <a:rPr lang="pl-PL" smtClean="0"/>
              <a:t>55</a:t>
            </a:fld>
            <a:endParaRPr lang="pl-PL"/>
          </a:p>
        </p:txBody>
      </p:sp>
    </p:spTree>
    <p:extLst>
      <p:ext uri="{BB962C8B-B14F-4D97-AF65-F5344CB8AC3E}">
        <p14:creationId xmlns:p14="http://schemas.microsoft.com/office/powerpoint/2010/main" val="1985230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B2A41D-219E-4275-BF6A-535866134F53}"/>
              </a:ext>
            </a:extLst>
          </p:cNvPr>
          <p:cNvSpPr>
            <a:spLocks noGrp="1"/>
          </p:cNvSpPr>
          <p:nvPr>
            <p:ph type="title"/>
          </p:nvPr>
        </p:nvSpPr>
        <p:spPr>
          <a:xfrm>
            <a:off x="893681" y="861261"/>
            <a:ext cx="10889165" cy="431147"/>
          </a:xfrm>
        </p:spPr>
        <p:txBody>
          <a:bodyPr>
            <a:noAutofit/>
          </a:bodyPr>
          <a:lstStyle/>
          <a:p>
            <a:r>
              <a:rPr lang="pl-PL" sz="2800" b="0" dirty="0">
                <a:latin typeface="+mn-lt"/>
              </a:rPr>
              <a:t>Niewłaściwe traktowanie osób z niepełnosprawnościami</a:t>
            </a:r>
          </a:p>
        </p:txBody>
      </p:sp>
      <p:sp>
        <p:nvSpPr>
          <p:cNvPr id="4" name="Rectangle 2">
            <a:extLst>
              <a:ext uri="{FF2B5EF4-FFF2-40B4-BE49-F238E27FC236}">
                <a16:creationId xmlns:a16="http://schemas.microsoft.com/office/drawing/2014/main" id="{13314B49-19B9-444F-85E6-0EDCD98F7180}"/>
              </a:ext>
            </a:extLst>
          </p:cNvPr>
          <p:cNvSpPr>
            <a:spLocks noChangeArrowheads="1"/>
          </p:cNvSpPr>
          <p:nvPr/>
        </p:nvSpPr>
        <p:spPr bwMode="auto">
          <a:xfrm>
            <a:off x="912341" y="1371168"/>
            <a:ext cx="91249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600" b="0" i="0" u="none" strike="noStrike" cap="none" normalizeH="0" baseline="0" dirty="0" bmk="_Toc520213934">
                <a:ln>
                  <a:noFill/>
                </a:ln>
                <a:solidFill>
                  <a:schemeClr val="tx1">
                    <a:lumMod val="75000"/>
                    <a:lumOff val="25000"/>
                  </a:schemeClr>
                </a:solidFill>
                <a:effectLst/>
                <a:latin typeface="Calibri" panose="020F0502020204030204" pitchFamily="34" charset="0"/>
                <a:ea typeface="Lucida Sans Unicode" panose="020B0602030504020204" pitchFamily="34" charset="0"/>
                <a:cs typeface="Calibri" panose="020F0502020204030204" pitchFamily="34" charset="0"/>
              </a:rPr>
              <a:t>Czy osobie z niepełnosprawnością zdarzyła się sytuacja, w której została potraktowana nieodpowiednio ze względu na swoją niepełnosprawność (dane w </a:t>
            </a:r>
            <a:r>
              <a:rPr lang="pl-PL" altLang="pl-PL" sz="1600" dirty="0" bmk="_Toc520213934">
                <a:solidFill>
                  <a:schemeClr val="tx1">
                    <a:lumMod val="75000"/>
                    <a:lumOff val="25000"/>
                  </a:schemeClr>
                </a:solidFill>
                <a:latin typeface="Calibri" panose="020F0502020204030204" pitchFamily="34" charset="0"/>
                <a:ea typeface="Lucida Sans Unicode" panose="020B0602030504020204" pitchFamily="34" charset="0"/>
                <a:cs typeface="Calibri" panose="020F0502020204030204" pitchFamily="34" charset="0"/>
              </a:rPr>
              <a:t>%</a:t>
            </a:r>
            <a:r>
              <a:rPr kumimoji="0" lang="pl-PL" altLang="pl-PL" sz="1600" b="0" i="0" u="none" strike="noStrike" cap="none" normalizeH="0" baseline="0" dirty="0" bmk="_Toc520213934">
                <a:ln>
                  <a:noFill/>
                </a:ln>
                <a:solidFill>
                  <a:schemeClr val="tx1">
                    <a:lumMod val="75000"/>
                    <a:lumOff val="25000"/>
                  </a:schemeClr>
                </a:solidFill>
                <a:effectLst/>
                <a:latin typeface="Calibri" panose="020F0502020204030204" pitchFamily="34" charset="0"/>
                <a:ea typeface="Lucida Sans Unicode" panose="020B0602030504020204" pitchFamily="34" charset="0"/>
                <a:cs typeface="Calibri" panose="020F0502020204030204" pitchFamily="34" charset="0"/>
              </a:rPr>
              <a:t>).</a:t>
            </a:r>
            <a:endParaRPr kumimoji="0" lang="pl-PL" altLang="pl-PL" sz="1600" b="0" i="0" u="none" strike="noStrike" cap="none" normalizeH="0" baseline="0" dirty="0">
              <a:ln>
                <a:noFill/>
              </a:ln>
              <a:solidFill>
                <a:schemeClr val="tx1">
                  <a:lumMod val="75000"/>
                  <a:lumOff val="25000"/>
                </a:schemeClr>
              </a:solidFill>
              <a:effectLst/>
            </a:endParaRPr>
          </a:p>
        </p:txBody>
      </p:sp>
      <p:graphicFrame>
        <p:nvGraphicFramePr>
          <p:cNvPr id="8" name="Wykres 7" descr="Wykres przedstawia niewłaściwe traktowanie osób z niepełnosprawnościami, w opinii osób z niepełnosprawnościami powyżej 16 roku życia. Dane w procentach,&#10;Tak : wynik - 3,&#10;Nie : wynik - 87,&#10;Trudno powiedzieć : wynik - 9,&#10;Odmowa odpowiedzi : wynik - 1.">
            <a:extLst>
              <a:ext uri="{FF2B5EF4-FFF2-40B4-BE49-F238E27FC236}">
                <a16:creationId xmlns:a16="http://schemas.microsoft.com/office/drawing/2014/main" id="{26EDD6EA-3FFD-4107-97AE-8FD33A1E774F}"/>
              </a:ext>
            </a:extLst>
          </p:cNvPr>
          <p:cNvGraphicFramePr/>
          <p:nvPr>
            <p:extLst>
              <p:ext uri="{D42A27DB-BD31-4B8C-83A1-F6EECF244321}">
                <p14:modId xmlns:p14="http://schemas.microsoft.com/office/powerpoint/2010/main" val="1390542308"/>
              </p:ext>
            </p:extLst>
          </p:nvPr>
        </p:nvGraphicFramePr>
        <p:xfrm>
          <a:off x="1007706" y="1838131"/>
          <a:ext cx="6354147" cy="3850763"/>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3">
            <a:extLst>
              <a:ext uri="{FF2B5EF4-FFF2-40B4-BE49-F238E27FC236}">
                <a16:creationId xmlns:a16="http://schemas.microsoft.com/office/drawing/2014/main" id="{F437A464-80AE-48C2-9820-6A633AE7190C}"/>
              </a:ext>
            </a:extLst>
          </p:cNvPr>
          <p:cNvSpPr>
            <a:spLocks noChangeArrowheads="1"/>
          </p:cNvSpPr>
          <p:nvPr/>
        </p:nvSpPr>
        <p:spPr bwMode="auto">
          <a:xfrm>
            <a:off x="919075" y="5405044"/>
            <a:ext cx="49778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0" dirty="0">
                <a:ln>
                  <a:noFill/>
                </a:ln>
                <a:effectLst/>
                <a:latin typeface="Calibri" panose="020F0502020204030204" pitchFamily="34" charset="0"/>
                <a:ea typeface="Lucida Sans Unicode" panose="020B0602030504020204" pitchFamily="34" charset="0"/>
                <a:cs typeface="Tahoma" panose="020B0604030504040204" pitchFamily="34" charset="0"/>
              </a:rPr>
              <a:t>Próba: osoby z niepełnosprawnościami powyżej 16 roku życia (n = 1 350)</a:t>
            </a:r>
            <a:r>
              <a:rPr kumimoji="0" lang="pl-PL" altLang="pl-PL" sz="1200" b="0" i="0" u="none" strike="noStrike" cap="none" normalizeH="0" baseline="0" dirty="0">
                <a:ln>
                  <a:noFill/>
                </a:ln>
                <a:effectLst/>
              </a:rPr>
              <a:t> </a:t>
            </a:r>
            <a:endParaRPr kumimoji="0" lang="pl-PL" altLang="pl-PL" sz="1200" b="0" i="0" u="none" strike="noStrike" cap="none" normalizeH="0" baseline="0" dirty="0">
              <a:ln>
                <a:noFill/>
              </a:ln>
              <a:effectLst/>
              <a:latin typeface="Arial" panose="020B0604020202020204" pitchFamily="34" charset="0"/>
            </a:endParaRPr>
          </a:p>
        </p:txBody>
      </p:sp>
      <p:sp>
        <p:nvSpPr>
          <p:cNvPr id="11" name="Prostokąt 10">
            <a:extLst>
              <a:ext uri="{FF2B5EF4-FFF2-40B4-BE49-F238E27FC236}">
                <a16:creationId xmlns:a16="http://schemas.microsoft.com/office/drawing/2014/main" id="{C686650D-B079-43DF-A2BE-28DC7287A1C5}"/>
              </a:ext>
            </a:extLst>
          </p:cNvPr>
          <p:cNvSpPr/>
          <p:nvPr/>
        </p:nvSpPr>
        <p:spPr>
          <a:xfrm>
            <a:off x="912341" y="5651570"/>
            <a:ext cx="7452553"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a:extLst>
              <a:ext uri="{FF2B5EF4-FFF2-40B4-BE49-F238E27FC236}">
                <a16:creationId xmlns:a16="http://schemas.microsoft.com/office/drawing/2014/main" id="{18BA92DE-20D0-419C-8DE5-05AF733E202B}"/>
              </a:ext>
            </a:extLst>
          </p:cNvPr>
          <p:cNvSpPr>
            <a:spLocks noGrp="1"/>
          </p:cNvSpPr>
          <p:nvPr>
            <p:ph type="sldNum" sz="quarter" idx="12"/>
          </p:nvPr>
        </p:nvSpPr>
        <p:spPr/>
        <p:txBody>
          <a:bodyPr/>
          <a:lstStyle/>
          <a:p>
            <a:fld id="{AB3CF912-5D29-446E-B947-C95F3C2F9F27}" type="slidenum">
              <a:rPr lang="pl-PL" smtClean="0"/>
              <a:t>56</a:t>
            </a:fld>
            <a:endParaRPr lang="pl-PL"/>
          </a:p>
        </p:txBody>
      </p:sp>
    </p:spTree>
    <p:extLst>
      <p:ext uri="{BB962C8B-B14F-4D97-AF65-F5344CB8AC3E}">
        <p14:creationId xmlns:p14="http://schemas.microsoft.com/office/powerpoint/2010/main" val="25483651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ytuł 1">
            <a:extLst>
              <a:ext uri="{FF2B5EF4-FFF2-40B4-BE49-F238E27FC236}">
                <a16:creationId xmlns:a16="http://schemas.microsoft.com/office/drawing/2014/main" id="{BB2E3541-4153-4FAE-BA21-AC61DD06B13D}"/>
              </a:ext>
            </a:extLst>
          </p:cNvPr>
          <p:cNvSpPr>
            <a:spLocks noGrp="1"/>
          </p:cNvSpPr>
          <p:nvPr>
            <p:ph type="title"/>
          </p:nvPr>
        </p:nvSpPr>
        <p:spPr>
          <a:xfrm>
            <a:off x="838200" y="782911"/>
            <a:ext cx="10515600" cy="579901"/>
          </a:xfrm>
        </p:spPr>
        <p:txBody>
          <a:bodyPr>
            <a:noAutofit/>
          </a:bodyPr>
          <a:lstStyle/>
          <a:p>
            <a:r>
              <a:rPr lang="pl-PL" sz="2800" b="0" dirty="0">
                <a:latin typeface="+mn-lt"/>
              </a:rPr>
              <a:t>Otoczenie osób z niepełnosprawnościami</a:t>
            </a:r>
          </a:p>
        </p:txBody>
      </p:sp>
      <p:sp>
        <p:nvSpPr>
          <p:cNvPr id="2" name="pole tekstowe 1">
            <a:extLst>
              <a:ext uri="{FF2B5EF4-FFF2-40B4-BE49-F238E27FC236}">
                <a16:creationId xmlns:a16="http://schemas.microsoft.com/office/drawing/2014/main" id="{578D8546-ED53-4FAF-B2D7-F3767E812BD8}"/>
              </a:ext>
            </a:extLst>
          </p:cNvPr>
          <p:cNvSpPr txBox="1"/>
          <p:nvPr/>
        </p:nvSpPr>
        <p:spPr>
          <a:xfrm>
            <a:off x="900000" y="1293392"/>
            <a:ext cx="10660630" cy="3990580"/>
          </a:xfrm>
          <a:prstGeom prst="rect">
            <a:avLst/>
          </a:prstGeom>
          <a:noFill/>
        </p:spPr>
        <p:txBody>
          <a:bodyPr wrap="square" rtlCol="0">
            <a:spAutoFit/>
          </a:bodyPr>
          <a:lstStyle/>
          <a:p>
            <a:pPr lvl="0">
              <a:lnSpc>
                <a:spcPct val="120000"/>
              </a:lnSpc>
              <a:spcAft>
                <a:spcPts val="600"/>
              </a:spcAft>
            </a:pPr>
            <a:r>
              <a:rPr lang="pl-PL" sz="1600" dirty="0">
                <a:solidFill>
                  <a:schemeClr val="tx1"/>
                </a:solidFill>
              </a:rPr>
              <a:t>Warszawa jest dobrym miejscem do życia dla osób z niepełnosprawnościami. </a:t>
            </a:r>
            <a:r>
              <a:rPr lang="pl-PL" sz="1600" dirty="0">
                <a:solidFill>
                  <a:srgbClr val="000000"/>
                </a:solidFill>
                <a:effectLst/>
                <a:ea typeface="Calibri" panose="020F0502020204030204" pitchFamily="34" charset="0"/>
                <a:cs typeface="Calibri" panose="020F0502020204030204" pitchFamily="34" charset="0"/>
              </a:rPr>
              <a:t>47% mieszkańców Warszawy uważa, że jest ona przyjaznym miejscem dla osób z niepełnosprawnościami</a:t>
            </a:r>
            <a:r>
              <a:rPr lang="pl-PL" sz="1600" dirty="0">
                <a:solidFill>
                  <a:srgbClr val="000000"/>
                </a:solidFill>
                <a:cs typeface="Calibri" panose="020F0502020204030204" pitchFamily="34" charset="0"/>
              </a:rPr>
              <a:t>.</a:t>
            </a:r>
            <a:endParaRPr lang="pl-PL" sz="1600" dirty="0">
              <a:effectLst/>
              <a:ea typeface="Calibri" panose="020F0502020204030204" pitchFamily="34" charset="0"/>
              <a:cs typeface="Times New Roman" panose="02020603050405020304" pitchFamily="18" charset="0"/>
            </a:endParaRPr>
          </a:p>
          <a:p>
            <a:pPr lvl="0">
              <a:lnSpc>
                <a:spcPct val="120000"/>
              </a:lnSpc>
            </a:pPr>
            <a:r>
              <a:rPr lang="pl-PL" sz="1600" dirty="0">
                <a:solidFill>
                  <a:srgbClr val="000000"/>
                </a:solidFill>
                <a:effectLst/>
                <a:ea typeface="Calibri" panose="020F0502020204030204" pitchFamily="34" charset="0"/>
                <a:cs typeface="Calibri" panose="020F0502020204030204" pitchFamily="34" charset="0"/>
              </a:rPr>
              <a:t>Niektóre </a:t>
            </a:r>
            <a:r>
              <a:rPr lang="pl-PL" sz="1600" dirty="0">
                <a:solidFill>
                  <a:srgbClr val="000000"/>
                </a:solidFill>
                <a:ea typeface="Calibri" panose="020F0502020204030204" pitchFamily="34" charset="0"/>
                <a:cs typeface="Calibri" panose="020F0502020204030204" pitchFamily="34" charset="0"/>
              </a:rPr>
              <a:t>osoby z niepełnosprawnościami</a:t>
            </a:r>
            <a:r>
              <a:rPr lang="pl-PL" sz="1600" dirty="0">
                <a:solidFill>
                  <a:srgbClr val="000000"/>
                </a:solidFill>
                <a:effectLst/>
                <a:ea typeface="Calibri" panose="020F0502020204030204" pitchFamily="34" charset="0"/>
                <a:cs typeface="Calibri" panose="020F0502020204030204" pitchFamily="34" charset="0"/>
              </a:rPr>
              <a:t> (N=</a:t>
            </a:r>
            <a:r>
              <a:rPr lang="pl-PL" sz="1600" dirty="0">
                <a:solidFill>
                  <a:srgbClr val="000000"/>
                </a:solidFill>
                <a:ea typeface="Calibri" panose="020F0502020204030204" pitchFamily="34" charset="0"/>
                <a:cs typeface="Calibri" panose="020F0502020204030204" pitchFamily="34" charset="0"/>
              </a:rPr>
              <a:t>59</a:t>
            </a:r>
            <a:r>
              <a:rPr lang="pl-PL" sz="1600" dirty="0">
                <a:solidFill>
                  <a:srgbClr val="000000"/>
                </a:solidFill>
                <a:effectLst/>
                <a:ea typeface="Calibri" panose="020F0502020204030204" pitchFamily="34" charset="0"/>
                <a:cs typeface="Calibri" panose="020F0502020204030204" pitchFamily="34" charset="0"/>
              </a:rPr>
              <a:t>) zgłaszały nieprzyjemne zdarzenia, które:</a:t>
            </a:r>
            <a:endParaRPr lang="pl-PL" sz="1600" dirty="0">
              <a:effectLst/>
              <a:ea typeface="Calibri" panose="020F0502020204030204" pitchFamily="34" charset="0"/>
              <a:cs typeface="Times New Roman" panose="02020603050405020304" pitchFamily="18" charset="0"/>
            </a:endParaRPr>
          </a:p>
          <a:p>
            <a:pPr marL="285750" indent="-285750">
              <a:lnSpc>
                <a:spcPct val="120000"/>
              </a:lnSpc>
              <a:buFont typeface="Arial" panose="020B0604020202020204" pitchFamily="34" charset="0"/>
              <a:buChar char="•"/>
            </a:pPr>
            <a:r>
              <a:rPr lang="pl-PL" sz="1600" dirty="0">
                <a:solidFill>
                  <a:srgbClr val="000000"/>
                </a:solidFill>
                <a:cs typeface="Calibri" panose="020F0502020204030204" pitchFamily="34" charset="0"/>
              </a:rPr>
              <a:t>wśród osób z niepełnosprawnościami powyżej 16. roku życia dotyczyły​:</a:t>
            </a:r>
          </a:p>
          <a:p>
            <a:pPr marL="742950" lvl="1" indent="-285750">
              <a:lnSpc>
                <a:spcPct val="120000"/>
              </a:lnSpc>
              <a:buFont typeface="Symbol" panose="05050102010706020507" pitchFamily="18" charset="2"/>
              <a:buChar char="-"/>
            </a:pPr>
            <a:r>
              <a:rPr lang="pl-PL" sz="1600" dirty="0">
                <a:solidFill>
                  <a:srgbClr val="000000"/>
                </a:solidFill>
                <a:effectLst/>
                <a:ea typeface="Calibri" panose="020F0502020204030204" pitchFamily="34" charset="0"/>
                <a:cs typeface="Calibri" panose="020F0502020204030204" pitchFamily="34" charset="0"/>
              </a:rPr>
              <a:t>opieki medycznej;</a:t>
            </a:r>
            <a:endParaRPr lang="pl-PL" sz="1600" dirty="0">
              <a:effectLst/>
              <a:ea typeface="Calibri" panose="020F0502020204030204" pitchFamily="34" charset="0"/>
              <a:cs typeface="Times New Roman" panose="02020603050405020304" pitchFamily="18" charset="0"/>
            </a:endParaRPr>
          </a:p>
          <a:p>
            <a:pPr marL="742950" lvl="1" indent="-285750">
              <a:lnSpc>
                <a:spcPct val="120000"/>
              </a:lnSpc>
              <a:buFont typeface="Symbol" panose="05050102010706020507" pitchFamily="18" charset="2"/>
              <a:buChar char="-"/>
            </a:pPr>
            <a:r>
              <a:rPr lang="pl-PL" sz="1600" dirty="0">
                <a:solidFill>
                  <a:srgbClr val="000000"/>
                </a:solidFill>
                <a:effectLst/>
                <a:ea typeface="Calibri" panose="020F0502020204030204" pitchFamily="34" charset="0"/>
                <a:cs typeface="Calibri" panose="020F0502020204030204" pitchFamily="34" charset="0"/>
              </a:rPr>
              <a:t>usług instytucji publicznych;</a:t>
            </a:r>
            <a:endParaRPr lang="pl-PL" sz="1600" dirty="0">
              <a:effectLst/>
              <a:ea typeface="Calibri" panose="020F0502020204030204" pitchFamily="34" charset="0"/>
              <a:cs typeface="Times New Roman" panose="02020603050405020304" pitchFamily="18" charset="0"/>
            </a:endParaRPr>
          </a:p>
          <a:p>
            <a:pPr marL="742950" lvl="1" indent="-285750">
              <a:lnSpc>
                <a:spcPct val="120000"/>
              </a:lnSpc>
              <a:buFont typeface="Symbol" panose="05050102010706020507" pitchFamily="18" charset="2"/>
              <a:buChar char="-"/>
            </a:pPr>
            <a:r>
              <a:rPr lang="pl-PL" sz="1600" dirty="0">
                <a:solidFill>
                  <a:srgbClr val="000000"/>
                </a:solidFill>
                <a:effectLst/>
                <a:ea typeface="Calibri" panose="020F0502020204030204" pitchFamily="34" charset="0"/>
                <a:cs typeface="Calibri" panose="020F0502020204030204" pitchFamily="34" charset="0"/>
              </a:rPr>
              <a:t>reakcji społecznych i niezrozumienia ich sytuacji i potrzeb, np. w transporcie, na rynku pracy;</a:t>
            </a:r>
            <a:endParaRPr lang="pl-PL" sz="1600" dirty="0">
              <a:effectLst/>
              <a:ea typeface="Calibri" panose="020F0502020204030204" pitchFamily="34" charset="0"/>
              <a:cs typeface="Times New Roman" panose="02020603050405020304" pitchFamily="18" charset="0"/>
            </a:endParaRPr>
          </a:p>
          <a:p>
            <a:pPr marL="742950" lvl="1" indent="-285750">
              <a:lnSpc>
                <a:spcPct val="120000"/>
              </a:lnSpc>
              <a:buFont typeface="Symbol" panose="05050102010706020507" pitchFamily="18" charset="2"/>
              <a:buChar char="-"/>
            </a:pPr>
            <a:r>
              <a:rPr lang="pl-PL" sz="1600" dirty="0">
                <a:solidFill>
                  <a:srgbClr val="000000"/>
                </a:solidFill>
                <a:effectLst/>
                <a:ea typeface="Calibri" panose="020F0502020204030204" pitchFamily="34" charset="0"/>
                <a:cs typeface="Calibri" panose="020F0502020204030204" pitchFamily="34" charset="0"/>
              </a:rPr>
              <a:t>relacji z innymi </a:t>
            </a:r>
            <a:r>
              <a:rPr lang="pl-PL" sz="1600" dirty="0">
                <a:solidFill>
                  <a:srgbClr val="000000"/>
                </a:solidFill>
                <a:ea typeface="Calibri" panose="020F0502020204030204" pitchFamily="34" charset="0"/>
                <a:cs typeface="Calibri" panose="020F0502020204030204" pitchFamily="34" charset="0"/>
              </a:rPr>
              <a:t>osobami z niepełnosprawnościami</a:t>
            </a:r>
            <a:r>
              <a:rPr lang="pl-PL" sz="1600" dirty="0">
                <a:solidFill>
                  <a:srgbClr val="000000"/>
                </a:solidFill>
                <a:effectLst/>
                <a:ea typeface="Calibri" panose="020F0502020204030204" pitchFamily="34" charset="0"/>
                <a:cs typeface="Times New Roman" panose="02020603050405020304" pitchFamily="18" charset="0"/>
              </a:rPr>
              <a:t>​;</a:t>
            </a:r>
            <a:endParaRPr lang="pl-PL" sz="1600" dirty="0">
              <a:effectLst/>
              <a:ea typeface="Calibri" panose="020F0502020204030204" pitchFamily="34" charset="0"/>
              <a:cs typeface="Times New Roman" panose="02020603050405020304" pitchFamily="18" charset="0"/>
            </a:endParaRPr>
          </a:p>
          <a:p>
            <a:pPr marL="285750" indent="-285750">
              <a:lnSpc>
                <a:spcPct val="120000"/>
              </a:lnSpc>
              <a:buFont typeface="Arial" panose="020B0604020202020204" pitchFamily="34" charset="0"/>
              <a:buChar char="•"/>
            </a:pPr>
            <a:r>
              <a:rPr lang="pl-PL" sz="1600" dirty="0">
                <a:solidFill>
                  <a:srgbClr val="000000"/>
                </a:solidFill>
                <a:cs typeface="Calibri" panose="020F0502020204030204" pitchFamily="34" charset="0"/>
              </a:rPr>
              <a:t>wśród osób z niepełnosprawnościami poniżej 16. roku życia dotyczyły​:</a:t>
            </a:r>
          </a:p>
          <a:p>
            <a:pPr marL="742950" lvl="1" indent="-285750">
              <a:lnSpc>
                <a:spcPct val="120000"/>
              </a:lnSpc>
              <a:buFont typeface="Symbol" panose="05050102010706020507" pitchFamily="18" charset="2"/>
              <a:buChar char="-"/>
            </a:pPr>
            <a:r>
              <a:rPr lang="pl-PL" sz="1600" dirty="0">
                <a:solidFill>
                  <a:srgbClr val="000000"/>
                </a:solidFill>
                <a:cs typeface="Calibri" panose="020F0502020204030204" pitchFamily="34" charset="0"/>
              </a:rPr>
              <a:t>kontaktów z otoczeniem społecznym;</a:t>
            </a:r>
          </a:p>
          <a:p>
            <a:pPr marL="742950" lvl="1" indent="-285750">
              <a:lnSpc>
                <a:spcPct val="120000"/>
              </a:lnSpc>
              <a:buFont typeface="Symbol" panose="05050102010706020507" pitchFamily="18" charset="2"/>
              <a:buChar char="-"/>
            </a:pPr>
            <a:r>
              <a:rPr lang="pl-PL" sz="1600" dirty="0">
                <a:solidFill>
                  <a:srgbClr val="000000"/>
                </a:solidFill>
                <a:cs typeface="Calibri" panose="020F0502020204030204" pitchFamily="34" charset="0"/>
              </a:rPr>
              <a:t>barier architektonicznych;</a:t>
            </a:r>
          </a:p>
          <a:p>
            <a:pPr marL="742950" lvl="1" indent="-285750">
              <a:lnSpc>
                <a:spcPct val="120000"/>
              </a:lnSpc>
              <a:buFont typeface="Symbol" panose="05050102010706020507" pitchFamily="18" charset="2"/>
              <a:buChar char="-"/>
            </a:pPr>
            <a:r>
              <a:rPr lang="pl-PL" sz="1600" dirty="0">
                <a:solidFill>
                  <a:srgbClr val="000000"/>
                </a:solidFill>
                <a:cs typeface="Calibri" panose="020F0502020204030204" pitchFamily="34" charset="0"/>
              </a:rPr>
              <a:t>braku zrozumienia niepełnosprawności przez rówieśników;</a:t>
            </a:r>
          </a:p>
          <a:p>
            <a:pPr marL="742950" lvl="1" indent="-285750">
              <a:lnSpc>
                <a:spcPct val="120000"/>
              </a:lnSpc>
              <a:spcAft>
                <a:spcPts val="800"/>
              </a:spcAft>
              <a:buFont typeface="Symbol" panose="05050102010706020507" pitchFamily="18" charset="2"/>
              <a:buChar char="-"/>
            </a:pPr>
            <a:r>
              <a:rPr lang="pl-PL" sz="1600" dirty="0">
                <a:solidFill>
                  <a:srgbClr val="000000"/>
                </a:solidFill>
                <a:cs typeface="Calibri" panose="020F0502020204030204" pitchFamily="34" charset="0"/>
              </a:rPr>
              <a:t>izolacji i wykluczenia ze środowiska szkolnego.​</a:t>
            </a:r>
          </a:p>
        </p:txBody>
      </p:sp>
      <p:sp>
        <p:nvSpPr>
          <p:cNvPr id="7" name="Schemat blokowy: łącznik 6">
            <a:extLst>
              <a:ext uri="{FF2B5EF4-FFF2-40B4-BE49-F238E27FC236}">
                <a16:creationId xmlns:a16="http://schemas.microsoft.com/office/drawing/2014/main" id="{3536C4A5-2181-470A-8F77-0C418BE252CC}"/>
              </a:ext>
              <a:ext uri="{C183D7F6-B498-43B3-948B-1728B52AA6E4}">
                <adec:decorative xmlns:adec="http://schemas.microsoft.com/office/drawing/2017/decorative" xmlns="" val="1"/>
              </a:ext>
            </a:extLst>
          </p:cNvPr>
          <p:cNvSpPr/>
          <p:nvPr/>
        </p:nvSpPr>
        <p:spPr>
          <a:xfrm>
            <a:off x="10248659" y="5223574"/>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 name="Schemat blokowy: łącznik 7">
            <a:extLst>
              <a:ext uri="{FF2B5EF4-FFF2-40B4-BE49-F238E27FC236}">
                <a16:creationId xmlns:a16="http://schemas.microsoft.com/office/drawing/2014/main" id="{F6F5DC5E-0EB3-412D-B787-E9D87D3A0F7A}"/>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9" name="Prostokąt 8">
            <a:extLst>
              <a:ext uri="{FF2B5EF4-FFF2-40B4-BE49-F238E27FC236}">
                <a16:creationId xmlns:a16="http://schemas.microsoft.com/office/drawing/2014/main" id="{E39D1DCC-1960-4BDF-8E2D-8BF4135CB4FD}"/>
              </a:ext>
            </a:extLst>
          </p:cNvPr>
          <p:cNvSpPr/>
          <p:nvPr/>
        </p:nvSpPr>
        <p:spPr>
          <a:xfrm>
            <a:off x="909739" y="5650496"/>
            <a:ext cx="7273206"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a:extLst>
              <a:ext uri="{FF2B5EF4-FFF2-40B4-BE49-F238E27FC236}">
                <a16:creationId xmlns:a16="http://schemas.microsoft.com/office/drawing/2014/main" id="{562850AE-57B0-4982-B176-07CB3CE1D904}"/>
              </a:ext>
            </a:extLst>
          </p:cNvPr>
          <p:cNvSpPr>
            <a:spLocks noGrp="1"/>
          </p:cNvSpPr>
          <p:nvPr>
            <p:ph type="sldNum" sz="quarter" idx="12"/>
          </p:nvPr>
        </p:nvSpPr>
        <p:spPr/>
        <p:txBody>
          <a:bodyPr/>
          <a:lstStyle/>
          <a:p>
            <a:fld id="{AB3CF912-5D29-446E-B947-C95F3C2F9F27}" type="slidenum">
              <a:rPr lang="pl-PL" smtClean="0"/>
              <a:t>57</a:t>
            </a:fld>
            <a:endParaRPr lang="pl-PL"/>
          </a:p>
        </p:txBody>
      </p:sp>
    </p:spTree>
    <p:extLst>
      <p:ext uri="{BB962C8B-B14F-4D97-AF65-F5344CB8AC3E}">
        <p14:creationId xmlns:p14="http://schemas.microsoft.com/office/powerpoint/2010/main" val="31451446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F2E0AD82-8850-42C7-B723-E17D6A937F00}"/>
              </a:ext>
            </a:extLst>
          </p:cNvPr>
          <p:cNvSpPr>
            <a:spLocks noGrp="1"/>
          </p:cNvSpPr>
          <p:nvPr>
            <p:ph type="title"/>
          </p:nvPr>
        </p:nvSpPr>
        <p:spPr>
          <a:xfrm>
            <a:off x="831850" y="915024"/>
            <a:ext cx="6883400" cy="1080000"/>
          </a:xfrm>
        </p:spPr>
        <p:txBody>
          <a:bodyPr>
            <a:noAutofit/>
          </a:bodyPr>
          <a:lstStyle/>
          <a:p>
            <a:r>
              <a:rPr lang="pl-PL" sz="4000" dirty="0">
                <a:latin typeface="+mn-lt"/>
              </a:rPr>
              <a:t>Informacja o wsparciu</a:t>
            </a:r>
          </a:p>
        </p:txBody>
      </p:sp>
      <p:sp>
        <p:nvSpPr>
          <p:cNvPr id="7" name="Schemat blokowy: łącznik 6">
            <a:extLst>
              <a:ext uri="{FF2B5EF4-FFF2-40B4-BE49-F238E27FC236}">
                <a16:creationId xmlns:a16="http://schemas.microsoft.com/office/drawing/2014/main" id="{0D14720A-BDFB-423A-9E83-AA533E9015D4}"/>
              </a:ext>
              <a:ext uri="{C183D7F6-B498-43B3-948B-1728B52AA6E4}">
                <adec:decorative xmlns:adec="http://schemas.microsoft.com/office/drawing/2017/decorative" xmlns="" val="1"/>
              </a:ext>
            </a:extLst>
          </p:cNvPr>
          <p:cNvSpPr/>
          <p:nvPr/>
        </p:nvSpPr>
        <p:spPr>
          <a:xfrm>
            <a:off x="7408536" y="1063840"/>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8" name="Schemat blokowy: łącznik 7">
            <a:extLst>
              <a:ext uri="{FF2B5EF4-FFF2-40B4-BE49-F238E27FC236}">
                <a16:creationId xmlns:a16="http://schemas.microsoft.com/office/drawing/2014/main" id="{A1CD7C53-CB71-416E-9360-66A13B25910B}"/>
              </a:ext>
              <a:ext uri="{C183D7F6-B498-43B3-948B-1728B52AA6E4}">
                <adec:decorative xmlns:adec="http://schemas.microsoft.com/office/drawing/2017/decorative" xmlns="" val="1"/>
              </a:ext>
            </a:extLst>
          </p:cNvPr>
          <p:cNvSpPr/>
          <p:nvPr/>
        </p:nvSpPr>
        <p:spPr>
          <a:xfrm>
            <a:off x="6972000" y="1695485"/>
            <a:ext cx="4320000" cy="432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9" name="Schemat blokowy: łącznik 8">
            <a:extLst>
              <a:ext uri="{FF2B5EF4-FFF2-40B4-BE49-F238E27FC236}">
                <a16:creationId xmlns:a16="http://schemas.microsoft.com/office/drawing/2014/main" id="{1EF001D1-9DDA-494E-9FED-8A56B26A6814}"/>
              </a:ext>
              <a:ext uri="{C183D7F6-B498-43B3-948B-1728B52AA6E4}">
                <adec:decorative xmlns:adec="http://schemas.microsoft.com/office/drawing/2017/decorative" xmlns="" val="1"/>
              </a:ext>
            </a:extLst>
          </p:cNvPr>
          <p:cNvSpPr/>
          <p:nvPr/>
        </p:nvSpPr>
        <p:spPr>
          <a:xfrm>
            <a:off x="8294991" y="690596"/>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2" name="Symbol zastępczy numeru slajdu 1">
            <a:extLst>
              <a:ext uri="{FF2B5EF4-FFF2-40B4-BE49-F238E27FC236}">
                <a16:creationId xmlns:a16="http://schemas.microsoft.com/office/drawing/2014/main" id="{3DCAF7A1-1A07-4692-B839-368269813F7C}"/>
              </a:ext>
            </a:extLst>
          </p:cNvPr>
          <p:cNvSpPr>
            <a:spLocks noGrp="1"/>
          </p:cNvSpPr>
          <p:nvPr>
            <p:ph type="sldNum" sz="quarter" idx="12"/>
          </p:nvPr>
        </p:nvSpPr>
        <p:spPr/>
        <p:txBody>
          <a:bodyPr/>
          <a:lstStyle/>
          <a:p>
            <a:fld id="{AB3CF912-5D29-446E-B947-C95F3C2F9F27}" type="slidenum">
              <a:rPr lang="pl-PL" smtClean="0"/>
              <a:t>58</a:t>
            </a:fld>
            <a:endParaRPr lang="pl-PL"/>
          </a:p>
        </p:txBody>
      </p:sp>
    </p:spTree>
    <p:extLst>
      <p:ext uri="{BB962C8B-B14F-4D97-AF65-F5344CB8AC3E}">
        <p14:creationId xmlns:p14="http://schemas.microsoft.com/office/powerpoint/2010/main" val="27282202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ytuł 1">
            <a:extLst>
              <a:ext uri="{FF2B5EF4-FFF2-40B4-BE49-F238E27FC236}">
                <a16:creationId xmlns:a16="http://schemas.microsoft.com/office/drawing/2014/main" id="{B6C2D8F2-38A4-4D50-96E1-2841C5535AD8}"/>
              </a:ext>
            </a:extLst>
          </p:cNvPr>
          <p:cNvSpPr>
            <a:spLocks noGrp="1"/>
          </p:cNvSpPr>
          <p:nvPr>
            <p:ph type="title"/>
          </p:nvPr>
        </p:nvSpPr>
        <p:spPr>
          <a:xfrm>
            <a:off x="838200" y="782911"/>
            <a:ext cx="10515600" cy="579901"/>
          </a:xfrm>
        </p:spPr>
        <p:txBody>
          <a:bodyPr>
            <a:noAutofit/>
          </a:bodyPr>
          <a:lstStyle/>
          <a:p>
            <a:r>
              <a:rPr lang="pl-PL" sz="2800" b="0" dirty="0">
                <a:latin typeface="+mn-lt"/>
              </a:rPr>
              <a:t>Znajomość form pomocy i wsparcia (1 z 2)</a:t>
            </a:r>
          </a:p>
        </p:txBody>
      </p:sp>
      <p:sp>
        <p:nvSpPr>
          <p:cNvPr id="3" name="pole tekstowe 2">
            <a:extLst>
              <a:ext uri="{FF2B5EF4-FFF2-40B4-BE49-F238E27FC236}">
                <a16:creationId xmlns:a16="http://schemas.microsoft.com/office/drawing/2014/main" id="{F525823E-DB23-4B66-BA91-9AA80C72D9A4}"/>
              </a:ext>
            </a:extLst>
          </p:cNvPr>
          <p:cNvSpPr txBox="1"/>
          <p:nvPr/>
        </p:nvSpPr>
        <p:spPr>
          <a:xfrm>
            <a:off x="838200" y="1439406"/>
            <a:ext cx="10515600" cy="923330"/>
          </a:xfrm>
          <a:prstGeom prst="rect">
            <a:avLst/>
          </a:prstGeom>
          <a:noFill/>
        </p:spPr>
        <p:txBody>
          <a:bodyPr wrap="square" rtlCol="0">
            <a:spAutoFit/>
          </a:bodyPr>
          <a:lstStyle/>
          <a:p>
            <a:r>
              <a:rPr lang="pl-PL" altLang="pl-PL" dirty="0" bmk="_Toc520213943">
                <a:ea typeface="Lucida Sans Unicode" panose="020B0602030504020204" pitchFamily="34" charset="0"/>
                <a:cs typeface="Calibri" panose="020F0502020204030204" pitchFamily="34" charset="0"/>
              </a:rPr>
              <a:t>Ogólna orientacja osób z niepełnosprawnościami powyżej 16 roku życia co do form pomocy i wsparcia, z jakich mogą korzystać w Warszawie (dane w %)</a:t>
            </a:r>
            <a:endParaRPr lang="pl-PL" dirty="0">
              <a:ea typeface="Calibri" panose="020F0502020204030204" pitchFamily="34" charset="0"/>
              <a:cs typeface="Times New Roman" panose="02020603050405020304" pitchFamily="18" charset="0"/>
            </a:endParaRPr>
          </a:p>
          <a:p>
            <a:endParaRPr lang="pl-PL" dirty="0"/>
          </a:p>
        </p:txBody>
      </p:sp>
      <p:graphicFrame>
        <p:nvGraphicFramePr>
          <p:cNvPr id="8" name="Wykres 7" descr="Wykres przedstawia ogólną orientację osób z niepełnosprawnościami powyżej 16 roku życia co do form pomocy i wsparcia, z jakich mogą korzystać w Warszawie. Dane w procentach.&#10;Tak : wynik - 8,&#10;Tak, ale tylko bardzo ogólnie : wynik - 42,&#10;Nie : wynik - 45,&#10;Nie wiem, trudno powiedzieć : wynik - 5.">
            <a:extLst>
              <a:ext uri="{FF2B5EF4-FFF2-40B4-BE49-F238E27FC236}">
                <a16:creationId xmlns:a16="http://schemas.microsoft.com/office/drawing/2014/main" id="{895BA862-2F60-482A-A97A-D38BF67A9CAD}"/>
              </a:ext>
            </a:extLst>
          </p:cNvPr>
          <p:cNvGraphicFramePr/>
          <p:nvPr>
            <p:extLst>
              <p:ext uri="{D42A27DB-BD31-4B8C-83A1-F6EECF244321}">
                <p14:modId xmlns:p14="http://schemas.microsoft.com/office/powerpoint/2010/main" val="1354962488"/>
              </p:ext>
            </p:extLst>
          </p:nvPr>
        </p:nvGraphicFramePr>
        <p:xfrm>
          <a:off x="2191429" y="1690625"/>
          <a:ext cx="5830135" cy="3958934"/>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6">
            <a:extLst>
              <a:ext uri="{FF2B5EF4-FFF2-40B4-BE49-F238E27FC236}">
                <a16:creationId xmlns:a16="http://schemas.microsoft.com/office/drawing/2014/main" id="{14405D90-E016-4FF0-8CFC-172C35FFB661}"/>
              </a:ext>
            </a:extLst>
          </p:cNvPr>
          <p:cNvSpPr>
            <a:spLocks noChangeArrowheads="1"/>
          </p:cNvSpPr>
          <p:nvPr/>
        </p:nvSpPr>
        <p:spPr bwMode="auto">
          <a:xfrm>
            <a:off x="1207538" y="5445744"/>
            <a:ext cx="864938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200" b="0" i="0" u="none" strike="noStrike" cap="none" normalizeH="0" baseline="0" dirty="0">
                <a:ln>
                  <a:noFill/>
                </a:ln>
                <a:effectLst/>
                <a:latin typeface="Calibri" panose="020F0502020204030204" pitchFamily="34" charset="0"/>
                <a:ea typeface="Lucida Sans Unicode" panose="020B0602030504020204" pitchFamily="34" charset="0"/>
                <a:cs typeface="Tahoma" panose="020B0604030504040204" pitchFamily="34" charset="0"/>
              </a:rPr>
              <a:t>Próba: osoby z niepełnosprawnościami powyżej 16 roku życia (n = 1 347). Nie uwzględniono osób (n = 3), które odmówiły odpowiedzi.</a:t>
            </a:r>
            <a:r>
              <a:rPr kumimoji="0" lang="pl-PL" altLang="pl-PL" sz="1200" b="0" i="0" u="none" strike="noStrike" cap="none" normalizeH="0" baseline="0" dirty="0">
                <a:ln>
                  <a:noFill/>
                </a:ln>
                <a:effectLst/>
              </a:rPr>
              <a:t> </a:t>
            </a:r>
            <a:endParaRPr kumimoji="0" lang="pl-PL" altLang="pl-PL" sz="1200" b="0" i="0" u="none" strike="noStrike" cap="none" normalizeH="0" baseline="0" dirty="0">
              <a:ln>
                <a:noFill/>
              </a:ln>
              <a:effectLst/>
              <a:latin typeface="Arial" panose="020B0604020202020204" pitchFamily="34" charset="0"/>
            </a:endParaRPr>
          </a:p>
        </p:txBody>
      </p:sp>
      <p:sp>
        <p:nvSpPr>
          <p:cNvPr id="11" name="Prostokąt 10">
            <a:extLst>
              <a:ext uri="{FF2B5EF4-FFF2-40B4-BE49-F238E27FC236}">
                <a16:creationId xmlns:a16="http://schemas.microsoft.com/office/drawing/2014/main" id="{C686650D-B079-43DF-A2BE-28DC7287A1C5}"/>
              </a:ext>
            </a:extLst>
          </p:cNvPr>
          <p:cNvSpPr/>
          <p:nvPr/>
        </p:nvSpPr>
        <p:spPr>
          <a:xfrm>
            <a:off x="1207538" y="5674127"/>
            <a:ext cx="9713854"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2" name="Symbol zastępczy numeru slajdu 1">
            <a:extLst>
              <a:ext uri="{FF2B5EF4-FFF2-40B4-BE49-F238E27FC236}">
                <a16:creationId xmlns:a16="http://schemas.microsoft.com/office/drawing/2014/main" id="{6ACCF333-D9F3-45E0-ACBE-F62F9DE56859}"/>
              </a:ext>
            </a:extLst>
          </p:cNvPr>
          <p:cNvSpPr>
            <a:spLocks noGrp="1"/>
          </p:cNvSpPr>
          <p:nvPr>
            <p:ph type="sldNum" sz="quarter" idx="12"/>
          </p:nvPr>
        </p:nvSpPr>
        <p:spPr/>
        <p:txBody>
          <a:bodyPr/>
          <a:lstStyle/>
          <a:p>
            <a:fld id="{AB3CF912-5D29-446E-B947-C95F3C2F9F27}" type="slidenum">
              <a:rPr lang="pl-PL" smtClean="0"/>
              <a:t>59</a:t>
            </a:fld>
            <a:endParaRPr lang="pl-PL"/>
          </a:p>
        </p:txBody>
      </p:sp>
    </p:spTree>
    <p:extLst>
      <p:ext uri="{BB962C8B-B14F-4D97-AF65-F5344CB8AC3E}">
        <p14:creationId xmlns:p14="http://schemas.microsoft.com/office/powerpoint/2010/main" val="3788043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8D8A0-1FF0-455B-A804-47BA6E561FCB}"/>
              </a:ext>
            </a:extLst>
          </p:cNvPr>
          <p:cNvSpPr>
            <a:spLocks noGrp="1"/>
          </p:cNvSpPr>
          <p:nvPr>
            <p:ph type="title"/>
          </p:nvPr>
        </p:nvSpPr>
        <p:spPr>
          <a:xfrm>
            <a:off x="838199" y="638401"/>
            <a:ext cx="10515600" cy="773113"/>
          </a:xfrm>
        </p:spPr>
        <p:txBody>
          <a:bodyPr>
            <a:normAutofit/>
          </a:bodyPr>
          <a:lstStyle/>
          <a:p>
            <a:r>
              <a:rPr lang="pl-PL" sz="2800" b="0" dirty="0">
                <a:latin typeface="+mn-lt"/>
                <a:cs typeface="Calibri Light"/>
              </a:rPr>
              <a:t>Osoby </a:t>
            </a:r>
            <a:r>
              <a:rPr lang="en-US" sz="2800" b="0" dirty="0">
                <a:latin typeface="+mn-lt"/>
                <a:cs typeface="Calibri Light"/>
              </a:rPr>
              <a:t>z </a:t>
            </a:r>
            <a:r>
              <a:rPr lang="en-US" sz="2800" b="0" dirty="0" err="1">
                <a:latin typeface="+mn-lt"/>
                <a:cs typeface="Calibri Light"/>
              </a:rPr>
              <a:t>niepełnosprawnościami</a:t>
            </a:r>
            <a:r>
              <a:rPr lang="pl-PL" sz="2800" b="0" dirty="0">
                <a:latin typeface="+mn-lt"/>
                <a:cs typeface="Calibri Light"/>
              </a:rPr>
              <a:t> w Warszawie (slajd 1 z 4)</a:t>
            </a:r>
            <a:endParaRPr lang="en-US" sz="2800" b="0" dirty="0">
              <a:latin typeface="+mn-lt"/>
            </a:endParaRPr>
          </a:p>
        </p:txBody>
      </p:sp>
      <p:sp>
        <p:nvSpPr>
          <p:cNvPr id="10" name="pole tekstowe 9">
            <a:extLst>
              <a:ext uri="{FF2B5EF4-FFF2-40B4-BE49-F238E27FC236}">
                <a16:creationId xmlns:a16="http://schemas.microsoft.com/office/drawing/2014/main" id="{3AD1917F-7987-4A28-9D20-42DA7DF01A7F}"/>
              </a:ext>
            </a:extLst>
          </p:cNvPr>
          <p:cNvSpPr txBox="1"/>
          <p:nvPr/>
        </p:nvSpPr>
        <p:spPr>
          <a:xfrm>
            <a:off x="1008677" y="1277134"/>
            <a:ext cx="5816084" cy="646331"/>
          </a:xfrm>
          <a:prstGeom prst="rect">
            <a:avLst/>
          </a:prstGeom>
          <a:noFill/>
        </p:spPr>
        <p:txBody>
          <a:bodyPr wrap="square" rtlCol="0">
            <a:spAutoFit/>
          </a:bodyPr>
          <a:lstStyle/>
          <a:p>
            <a:r>
              <a:rPr lang="pl-PL" dirty="0"/>
              <a:t>Gospodarstwa domowe wg obecności osoby z niepełnosprawnością (N=6 000 gospodarstw domowych)</a:t>
            </a:r>
          </a:p>
        </p:txBody>
      </p:sp>
      <p:graphicFrame>
        <p:nvGraphicFramePr>
          <p:cNvPr id="7" name="Wykres 3" descr="Wykres przedstawia gospodarstwa domowe według występowania niepełnosprawności. gospodarstwa domowe z osobą z niepełnosprawnościami : wynik - 21,9%, gospodarstwa domowe bez osób z niepełnosprawnościami : wynik - 78,1%.&#10;">
            <a:extLst>
              <a:ext uri="{FF2B5EF4-FFF2-40B4-BE49-F238E27FC236}">
                <a16:creationId xmlns:a16="http://schemas.microsoft.com/office/drawing/2014/main" id="{00758163-3156-484D-8641-1A020A97385B}"/>
              </a:ext>
              <a:ext uri="{C183D7F6-B498-43B3-948B-1728B52AA6E4}">
                <adec:decorative xmlns:adec="http://schemas.microsoft.com/office/drawing/2017/decorative" xmlns="" val="0"/>
              </a:ext>
            </a:extLst>
          </p:cNvPr>
          <p:cNvGraphicFramePr/>
          <p:nvPr>
            <p:extLst>
              <p:ext uri="{D42A27DB-BD31-4B8C-83A1-F6EECF244321}">
                <p14:modId xmlns:p14="http://schemas.microsoft.com/office/powerpoint/2010/main" val="1061575361"/>
              </p:ext>
            </p:extLst>
          </p:nvPr>
        </p:nvGraphicFramePr>
        <p:xfrm>
          <a:off x="518094" y="1576973"/>
          <a:ext cx="8989799" cy="4340798"/>
        </p:xfrm>
        <a:graphic>
          <a:graphicData uri="http://schemas.openxmlformats.org/drawingml/2006/chart">
            <c:chart xmlns:c="http://schemas.openxmlformats.org/drawingml/2006/chart" xmlns:r="http://schemas.openxmlformats.org/officeDocument/2006/relationships" r:id="rId2"/>
          </a:graphicData>
        </a:graphic>
      </p:graphicFrame>
      <p:sp>
        <p:nvSpPr>
          <p:cNvPr id="13" name="Prostokąt 6">
            <a:extLst>
              <a:ext uri="{FF2B5EF4-FFF2-40B4-BE49-F238E27FC236}">
                <a16:creationId xmlns:a16="http://schemas.microsoft.com/office/drawing/2014/main" id="{800694A6-C7C5-45CC-9DCD-EEC16D172A52}"/>
              </a:ext>
            </a:extLst>
          </p:cNvPr>
          <p:cNvSpPr/>
          <p:nvPr/>
        </p:nvSpPr>
        <p:spPr>
          <a:xfrm>
            <a:off x="1008677" y="5640772"/>
            <a:ext cx="7118286"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a:extLst>
              <a:ext uri="{FF2B5EF4-FFF2-40B4-BE49-F238E27FC236}">
                <a16:creationId xmlns:a16="http://schemas.microsoft.com/office/drawing/2014/main" id="{095EA8E6-B002-4F32-8EC5-D4947829649A}"/>
              </a:ext>
            </a:extLst>
          </p:cNvPr>
          <p:cNvSpPr>
            <a:spLocks noGrp="1"/>
          </p:cNvSpPr>
          <p:nvPr>
            <p:ph type="sldNum" sz="quarter" idx="12"/>
          </p:nvPr>
        </p:nvSpPr>
        <p:spPr/>
        <p:txBody>
          <a:bodyPr/>
          <a:lstStyle/>
          <a:p>
            <a:fld id="{AB3CF912-5D29-446E-B947-C95F3C2F9F27}" type="slidenum">
              <a:rPr lang="pl-PL" smtClean="0"/>
              <a:t>6</a:t>
            </a:fld>
            <a:endParaRPr lang="pl-PL"/>
          </a:p>
        </p:txBody>
      </p:sp>
    </p:spTree>
    <p:extLst>
      <p:ext uri="{BB962C8B-B14F-4D97-AF65-F5344CB8AC3E}">
        <p14:creationId xmlns:p14="http://schemas.microsoft.com/office/powerpoint/2010/main" val="9781688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552B1E-8FF6-4527-AB43-FD6A17B13B3F}"/>
              </a:ext>
            </a:extLst>
          </p:cNvPr>
          <p:cNvSpPr>
            <a:spLocks noGrp="1"/>
          </p:cNvSpPr>
          <p:nvPr>
            <p:ph type="title"/>
          </p:nvPr>
        </p:nvSpPr>
        <p:spPr>
          <a:xfrm>
            <a:off x="838200" y="782911"/>
            <a:ext cx="10515600" cy="579901"/>
          </a:xfrm>
        </p:spPr>
        <p:txBody>
          <a:bodyPr>
            <a:noAutofit/>
          </a:bodyPr>
          <a:lstStyle/>
          <a:p>
            <a:r>
              <a:rPr lang="pl-PL" sz="2800" b="0" dirty="0">
                <a:latin typeface="+mn-lt"/>
              </a:rPr>
              <a:t>Znajomość form pomocy i wsparcia (2 z 2)</a:t>
            </a:r>
          </a:p>
        </p:txBody>
      </p:sp>
      <p:sp>
        <p:nvSpPr>
          <p:cNvPr id="4" name="pole tekstowe 3">
            <a:extLst>
              <a:ext uri="{FF2B5EF4-FFF2-40B4-BE49-F238E27FC236}">
                <a16:creationId xmlns:a16="http://schemas.microsoft.com/office/drawing/2014/main" id="{E0F9DB93-A3CB-4B67-B1B0-C38A61A425C0}"/>
              </a:ext>
            </a:extLst>
          </p:cNvPr>
          <p:cNvSpPr txBox="1"/>
          <p:nvPr/>
        </p:nvSpPr>
        <p:spPr>
          <a:xfrm>
            <a:off x="838201" y="1312965"/>
            <a:ext cx="10296914" cy="2800767"/>
          </a:xfrm>
          <a:prstGeom prst="rect">
            <a:avLst/>
          </a:prstGeom>
          <a:noFill/>
        </p:spPr>
        <p:txBody>
          <a:bodyPr wrap="square" rtlCol="0">
            <a:spAutoFit/>
          </a:bodyPr>
          <a:lstStyle/>
          <a:p>
            <a:pPr>
              <a:lnSpc>
                <a:spcPct val="125000"/>
              </a:lnSpc>
              <a:spcAft>
                <a:spcPts val="1200"/>
              </a:spcAft>
            </a:pPr>
            <a:r>
              <a:rPr lang="pl-PL" sz="1600" dirty="0"/>
              <a:t>Osoby z niepełnosprawnościami i ich opiekunowie poszukują informacji o ofercie pomocowej w wyszukiwarce internetowej oraz na Facebooku. Należą do różnego rodzaju grup, na których wymieniają się doświadczeniami, umawiają na spotkania lub informują o aktualnie dostępnych programach. Zaufanym źródłem informacji są organizacje pozarządowe i doświadczeni opiekunowie. </a:t>
            </a:r>
          </a:p>
          <a:p>
            <a:pPr lvl="0">
              <a:lnSpc>
                <a:spcPct val="125000"/>
              </a:lnSpc>
              <a:spcAft>
                <a:spcPts val="1200"/>
              </a:spcAft>
            </a:pPr>
            <a:r>
              <a:rPr lang="pl-PL" sz="1600" dirty="0">
                <a:solidFill>
                  <a:srgbClr val="000000"/>
                </a:solidFill>
                <a:ea typeface="Calibri" panose="020F0502020204030204" pitchFamily="34" charset="0"/>
                <a:cs typeface="Calibri" panose="020F0502020204030204" pitchFamily="34" charset="0"/>
              </a:rPr>
              <a:t>Nie wszyscy znają te źródła i umieją z nich korzystać. Część opiekunów potrzebuje wsparcia w poszukiwaniu informacji. Powstał </a:t>
            </a:r>
            <a:r>
              <a:rPr lang="pl-PL" sz="1600" dirty="0"/>
              <a:t>Punkt Informacyjno-Koordynacyjny dla Osób z Niepełnosprawnościami. Jego zadaniem jest zgromadzenie informacji o dostępnym wsparciu i sieciowaniu rodzin.</a:t>
            </a:r>
            <a:endParaRPr lang="pl-PL" sz="1600" dirty="0">
              <a:ea typeface="Calibri" panose="020F0502020204030204" pitchFamily="34" charset="0"/>
              <a:cs typeface="Times New Roman" panose="02020603050405020304" pitchFamily="18" charset="0"/>
            </a:endParaRPr>
          </a:p>
          <a:p>
            <a:endParaRPr lang="pl-PL" sz="1600" dirty="0"/>
          </a:p>
        </p:txBody>
      </p:sp>
      <p:sp>
        <p:nvSpPr>
          <p:cNvPr id="7" name="Prostokąt 6">
            <a:extLst>
              <a:ext uri="{FF2B5EF4-FFF2-40B4-BE49-F238E27FC236}">
                <a16:creationId xmlns:a16="http://schemas.microsoft.com/office/drawing/2014/main" id="{4FACE61B-123E-450E-9ECC-1B27B880FA4C}"/>
              </a:ext>
            </a:extLst>
          </p:cNvPr>
          <p:cNvSpPr/>
          <p:nvPr/>
        </p:nvSpPr>
        <p:spPr>
          <a:xfrm>
            <a:off x="1008677" y="5510142"/>
            <a:ext cx="7202262"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8" name="Schemat blokowy: łącznik 7">
            <a:extLst>
              <a:ext uri="{FF2B5EF4-FFF2-40B4-BE49-F238E27FC236}">
                <a16:creationId xmlns:a16="http://schemas.microsoft.com/office/drawing/2014/main" id="{6919B3E1-9B8A-47ED-908B-B801EACC4FAB}"/>
              </a:ext>
              <a:ext uri="{C183D7F6-B498-43B3-948B-1728B52AA6E4}">
                <adec:decorative xmlns:adec="http://schemas.microsoft.com/office/drawing/2017/decorative" xmlns="" val="1"/>
              </a:ext>
            </a:extLst>
          </p:cNvPr>
          <p:cNvSpPr/>
          <p:nvPr/>
        </p:nvSpPr>
        <p:spPr>
          <a:xfrm>
            <a:off x="10234663" y="5210330"/>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9" name="Schemat blokowy: łącznik 8">
            <a:extLst>
              <a:ext uri="{FF2B5EF4-FFF2-40B4-BE49-F238E27FC236}">
                <a16:creationId xmlns:a16="http://schemas.microsoft.com/office/drawing/2014/main" id="{B09E8DD7-61FB-4442-8B12-F265AB576E8A}"/>
              </a:ext>
              <a:ext uri="{C183D7F6-B498-43B3-948B-1728B52AA6E4}">
                <adec:decorative xmlns:adec="http://schemas.microsoft.com/office/drawing/2017/decorative" xmlns="" val="1"/>
              </a:ext>
            </a:extLst>
          </p:cNvPr>
          <p:cNvSpPr/>
          <p:nvPr/>
        </p:nvSpPr>
        <p:spPr>
          <a:xfrm>
            <a:off x="11135114" y="4850330"/>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3" name="Symbol zastępczy numeru slajdu 2">
            <a:extLst>
              <a:ext uri="{FF2B5EF4-FFF2-40B4-BE49-F238E27FC236}">
                <a16:creationId xmlns:a16="http://schemas.microsoft.com/office/drawing/2014/main" id="{AE6DDA52-A7EA-40E4-A5F7-B14489EDDAEC}"/>
              </a:ext>
            </a:extLst>
          </p:cNvPr>
          <p:cNvSpPr>
            <a:spLocks noGrp="1"/>
          </p:cNvSpPr>
          <p:nvPr>
            <p:ph type="sldNum" sz="quarter" idx="12"/>
          </p:nvPr>
        </p:nvSpPr>
        <p:spPr/>
        <p:txBody>
          <a:bodyPr/>
          <a:lstStyle/>
          <a:p>
            <a:fld id="{AB3CF912-5D29-446E-B947-C95F3C2F9F27}" type="slidenum">
              <a:rPr lang="pl-PL" smtClean="0"/>
              <a:t>60</a:t>
            </a:fld>
            <a:endParaRPr lang="pl-PL"/>
          </a:p>
        </p:txBody>
      </p:sp>
    </p:spTree>
    <p:extLst>
      <p:ext uri="{BB962C8B-B14F-4D97-AF65-F5344CB8AC3E}">
        <p14:creationId xmlns:p14="http://schemas.microsoft.com/office/powerpoint/2010/main" val="25306780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6E4CAD-CB79-42EA-8330-508C723FFD65}"/>
              </a:ext>
            </a:extLst>
          </p:cNvPr>
          <p:cNvSpPr>
            <a:spLocks noGrp="1"/>
          </p:cNvSpPr>
          <p:nvPr>
            <p:ph type="title"/>
          </p:nvPr>
        </p:nvSpPr>
        <p:spPr>
          <a:xfrm>
            <a:off x="894181" y="788886"/>
            <a:ext cx="10376160" cy="579901"/>
          </a:xfrm>
        </p:spPr>
        <p:txBody>
          <a:bodyPr>
            <a:normAutofit/>
          </a:bodyPr>
          <a:lstStyle/>
          <a:p>
            <a:r>
              <a:rPr lang="pl-PL" sz="2800" b="0" dirty="0">
                <a:latin typeface="+mn-lt"/>
              </a:rPr>
              <a:t>Liczba osób korzystających w Warszawie z różnych form wsparcia</a:t>
            </a:r>
          </a:p>
        </p:txBody>
      </p:sp>
      <p:sp>
        <p:nvSpPr>
          <p:cNvPr id="3" name="Symbol zastępczy numeru slajdu 2">
            <a:extLst>
              <a:ext uri="{FF2B5EF4-FFF2-40B4-BE49-F238E27FC236}">
                <a16:creationId xmlns:a16="http://schemas.microsoft.com/office/drawing/2014/main" id="{BBA89874-9400-432B-8D82-20FA8DBF28F2}"/>
              </a:ext>
            </a:extLst>
          </p:cNvPr>
          <p:cNvSpPr>
            <a:spLocks noGrp="1"/>
          </p:cNvSpPr>
          <p:nvPr>
            <p:ph type="sldNum" sz="quarter" idx="12"/>
          </p:nvPr>
        </p:nvSpPr>
        <p:spPr/>
        <p:txBody>
          <a:bodyPr/>
          <a:lstStyle/>
          <a:p>
            <a:fld id="{AB3CF912-5D29-446E-B947-C95F3C2F9F27}" type="slidenum">
              <a:rPr lang="pl-PL" smtClean="0"/>
              <a:t>61</a:t>
            </a:fld>
            <a:endParaRPr lang="pl-PL"/>
          </a:p>
        </p:txBody>
      </p:sp>
      <p:graphicFrame>
        <p:nvGraphicFramePr>
          <p:cNvPr id="4" name="Tabela 6" descr="Tabela przedstawia dane o liczbie osób korzystających z różnych form wsparcia w Warszawie w latach 2017 do 2021. LIczba osób w WTZ-ach przez wszystkie lata wynosiła 502. Liczba miejsc w środowiskowych domach samopomocy wzrosła z 622 w 2017 roku do 644 w 2021 roku. Liczba osób korzystających z ośrodków wsparcia w 2017 roku wynosiła 613, a w 2021 429 osób. W klubach w 2017 roku było 297 osób, w 2021 290, a w klubach samopomocy w 2017 było 30 osób, w 2021 70. Z usług aktywizacji społeczno-zawodowej w 2017 roku korzystało 520 osób, w 2021 1 811 osób. Z mieszkań chronionych w 2017m skorzystło około 100 osób, w 2021 około 146 osób. Ze specjalistycznych usług opiekuńczych w 2017 roku korystało 687 osób, w 2021 557 osób. Z usług asystenckich różnego rodzaju w 2017 korzystało 437 osób, w 2021 355 osób. Z opieki wytchnieniowej nikt nie korzystał w 2017 roku, w 2021 były to 73 osoby. Łączna liczba odbiorców różnych form wsparcia w Warszawie zwiększyła się z 4 208 osób w 2017 roku do 6 424 osób w 2021 roku. ">
            <a:extLst>
              <a:ext uri="{FF2B5EF4-FFF2-40B4-BE49-F238E27FC236}">
                <a16:creationId xmlns:a16="http://schemas.microsoft.com/office/drawing/2014/main" id="{8EE5E3CF-11C9-4FD5-A53C-EA381EF147B0}"/>
              </a:ext>
            </a:extLst>
          </p:cNvPr>
          <p:cNvGraphicFramePr>
            <a:graphicFrameLocks noGrp="1"/>
          </p:cNvGraphicFramePr>
          <p:nvPr/>
        </p:nvGraphicFramePr>
        <p:xfrm>
          <a:off x="977640" y="1274842"/>
          <a:ext cx="10186439" cy="4389120"/>
        </p:xfrm>
        <a:graphic>
          <a:graphicData uri="http://schemas.openxmlformats.org/drawingml/2006/table">
            <a:tbl>
              <a:tblPr firstRow="1" bandRow="1">
                <a:tableStyleId>{5C22544A-7EE6-4342-B048-85BDC9FD1C3A}</a:tableStyleId>
              </a:tblPr>
              <a:tblGrid>
                <a:gridCol w="5101254">
                  <a:extLst>
                    <a:ext uri="{9D8B030D-6E8A-4147-A177-3AD203B41FA5}">
                      <a16:colId xmlns:a16="http://schemas.microsoft.com/office/drawing/2014/main" val="388063945"/>
                    </a:ext>
                  </a:extLst>
                </a:gridCol>
                <a:gridCol w="1105677">
                  <a:extLst>
                    <a:ext uri="{9D8B030D-6E8A-4147-A177-3AD203B41FA5}">
                      <a16:colId xmlns:a16="http://schemas.microsoft.com/office/drawing/2014/main" val="2817188075"/>
                    </a:ext>
                  </a:extLst>
                </a:gridCol>
                <a:gridCol w="1077686">
                  <a:extLst>
                    <a:ext uri="{9D8B030D-6E8A-4147-A177-3AD203B41FA5}">
                      <a16:colId xmlns:a16="http://schemas.microsoft.com/office/drawing/2014/main" val="899536891"/>
                    </a:ext>
                  </a:extLst>
                </a:gridCol>
                <a:gridCol w="1059025">
                  <a:extLst>
                    <a:ext uri="{9D8B030D-6E8A-4147-A177-3AD203B41FA5}">
                      <a16:colId xmlns:a16="http://schemas.microsoft.com/office/drawing/2014/main" val="2889305686"/>
                    </a:ext>
                  </a:extLst>
                </a:gridCol>
                <a:gridCol w="900404">
                  <a:extLst>
                    <a:ext uri="{9D8B030D-6E8A-4147-A177-3AD203B41FA5}">
                      <a16:colId xmlns:a16="http://schemas.microsoft.com/office/drawing/2014/main" val="2165165774"/>
                    </a:ext>
                  </a:extLst>
                </a:gridCol>
                <a:gridCol w="942393">
                  <a:extLst>
                    <a:ext uri="{9D8B030D-6E8A-4147-A177-3AD203B41FA5}">
                      <a16:colId xmlns:a16="http://schemas.microsoft.com/office/drawing/2014/main" val="2484797433"/>
                    </a:ext>
                  </a:extLst>
                </a:gridCol>
              </a:tblGrid>
              <a:tr h="358350">
                <a:tc>
                  <a:txBody>
                    <a:bodyPr/>
                    <a:lstStyle/>
                    <a:p>
                      <a:r>
                        <a:rPr lang="pl-PL" dirty="0"/>
                        <a:t>Rodzaj programu</a:t>
                      </a:r>
                    </a:p>
                  </a:txBody>
                  <a:tcPr/>
                </a:tc>
                <a:tc>
                  <a:txBody>
                    <a:bodyPr/>
                    <a:lstStyle/>
                    <a:p>
                      <a:r>
                        <a:rPr lang="pl-PL" dirty="0"/>
                        <a:t>2017</a:t>
                      </a:r>
                    </a:p>
                  </a:txBody>
                  <a:tcPr/>
                </a:tc>
                <a:tc>
                  <a:txBody>
                    <a:bodyPr/>
                    <a:lstStyle/>
                    <a:p>
                      <a:r>
                        <a:rPr lang="pl-PL" dirty="0"/>
                        <a:t>2018</a:t>
                      </a:r>
                    </a:p>
                  </a:txBody>
                  <a:tcPr/>
                </a:tc>
                <a:tc>
                  <a:txBody>
                    <a:bodyPr/>
                    <a:lstStyle/>
                    <a:p>
                      <a:r>
                        <a:rPr lang="pl-PL" dirty="0"/>
                        <a:t>2019</a:t>
                      </a:r>
                    </a:p>
                  </a:txBody>
                  <a:tcPr/>
                </a:tc>
                <a:tc>
                  <a:txBody>
                    <a:bodyPr/>
                    <a:lstStyle/>
                    <a:p>
                      <a:r>
                        <a:rPr lang="pl-PL" dirty="0"/>
                        <a:t>2020</a:t>
                      </a:r>
                    </a:p>
                  </a:txBody>
                  <a:tcPr/>
                </a:tc>
                <a:tc>
                  <a:txBody>
                    <a:bodyPr/>
                    <a:lstStyle/>
                    <a:p>
                      <a:r>
                        <a:rPr lang="pl-PL" dirty="0"/>
                        <a:t>2021</a:t>
                      </a:r>
                    </a:p>
                  </a:txBody>
                  <a:tcPr/>
                </a:tc>
                <a:extLst>
                  <a:ext uri="{0D108BD9-81ED-4DB2-BD59-A6C34878D82A}">
                    <a16:rowId xmlns:a16="http://schemas.microsoft.com/office/drawing/2014/main" val="4211485907"/>
                  </a:ext>
                </a:extLst>
              </a:tr>
              <a:tr h="358350">
                <a:tc>
                  <a:txBody>
                    <a:bodyPr/>
                    <a:lstStyle/>
                    <a:p>
                      <a:r>
                        <a:rPr lang="pl-PL" dirty="0"/>
                        <a:t>WTZ (liczba osób)</a:t>
                      </a:r>
                    </a:p>
                  </a:txBody>
                  <a:tcPr/>
                </a:tc>
                <a:tc>
                  <a:txBody>
                    <a:bodyPr/>
                    <a:lstStyle/>
                    <a:p>
                      <a:r>
                        <a:rPr lang="pl-PL" dirty="0"/>
                        <a:t>502</a:t>
                      </a:r>
                    </a:p>
                  </a:txBody>
                  <a:tcPr/>
                </a:tc>
                <a:tc>
                  <a:txBody>
                    <a:bodyPr/>
                    <a:lstStyle/>
                    <a:p>
                      <a:r>
                        <a:rPr lang="pl-PL" dirty="0"/>
                        <a:t>502</a:t>
                      </a:r>
                    </a:p>
                  </a:txBody>
                  <a:tcPr/>
                </a:tc>
                <a:tc>
                  <a:txBody>
                    <a:bodyPr/>
                    <a:lstStyle/>
                    <a:p>
                      <a:r>
                        <a:rPr lang="pl-PL" dirty="0"/>
                        <a:t>502</a:t>
                      </a:r>
                    </a:p>
                  </a:txBody>
                  <a:tcPr/>
                </a:tc>
                <a:tc>
                  <a:txBody>
                    <a:bodyPr/>
                    <a:lstStyle/>
                    <a:p>
                      <a:r>
                        <a:rPr lang="pl-PL" dirty="0"/>
                        <a:t>502</a:t>
                      </a:r>
                    </a:p>
                  </a:txBody>
                  <a:tcPr/>
                </a:tc>
                <a:tc>
                  <a:txBody>
                    <a:bodyPr/>
                    <a:lstStyle/>
                    <a:p>
                      <a:r>
                        <a:rPr lang="pl-PL" dirty="0"/>
                        <a:t>502</a:t>
                      </a:r>
                    </a:p>
                  </a:txBody>
                  <a:tcPr/>
                </a:tc>
                <a:extLst>
                  <a:ext uri="{0D108BD9-81ED-4DB2-BD59-A6C34878D82A}">
                    <a16:rowId xmlns:a16="http://schemas.microsoft.com/office/drawing/2014/main" val="3370295709"/>
                  </a:ext>
                </a:extLst>
              </a:tr>
              <a:tr h="358350">
                <a:tc>
                  <a:txBody>
                    <a:bodyPr/>
                    <a:lstStyle/>
                    <a:p>
                      <a:r>
                        <a:rPr lang="pl-PL" dirty="0"/>
                        <a:t>ŚDS (liczba miejsc)</a:t>
                      </a:r>
                    </a:p>
                  </a:txBody>
                  <a:tcPr/>
                </a:tc>
                <a:tc>
                  <a:txBody>
                    <a:bodyPr/>
                    <a:lstStyle/>
                    <a:p>
                      <a:r>
                        <a:rPr lang="pl-PL" dirty="0"/>
                        <a:t>622</a:t>
                      </a:r>
                    </a:p>
                  </a:txBody>
                  <a:tcPr/>
                </a:tc>
                <a:tc>
                  <a:txBody>
                    <a:bodyPr/>
                    <a:lstStyle/>
                    <a:p>
                      <a:r>
                        <a:rPr lang="pl-PL" dirty="0"/>
                        <a:t>622</a:t>
                      </a:r>
                    </a:p>
                  </a:txBody>
                  <a:tcPr/>
                </a:tc>
                <a:tc>
                  <a:txBody>
                    <a:bodyPr/>
                    <a:lstStyle/>
                    <a:p>
                      <a:r>
                        <a:rPr lang="pl-PL" dirty="0"/>
                        <a:t>632</a:t>
                      </a:r>
                    </a:p>
                  </a:txBody>
                  <a:tcPr/>
                </a:tc>
                <a:tc>
                  <a:txBody>
                    <a:bodyPr/>
                    <a:lstStyle/>
                    <a:p>
                      <a:r>
                        <a:rPr lang="pl-PL" dirty="0"/>
                        <a:t>644</a:t>
                      </a:r>
                    </a:p>
                  </a:txBody>
                  <a:tcPr/>
                </a:tc>
                <a:tc>
                  <a:txBody>
                    <a:bodyPr/>
                    <a:lstStyle/>
                    <a:p>
                      <a:r>
                        <a:rPr lang="pl-PL" dirty="0"/>
                        <a:t>644</a:t>
                      </a:r>
                    </a:p>
                  </a:txBody>
                  <a:tcPr/>
                </a:tc>
                <a:extLst>
                  <a:ext uri="{0D108BD9-81ED-4DB2-BD59-A6C34878D82A}">
                    <a16:rowId xmlns:a16="http://schemas.microsoft.com/office/drawing/2014/main" val="2165411206"/>
                  </a:ext>
                </a:extLst>
              </a:tr>
              <a:tr h="358350">
                <a:tc>
                  <a:txBody>
                    <a:bodyPr/>
                    <a:lstStyle/>
                    <a:p>
                      <a:r>
                        <a:rPr lang="pl-PL" dirty="0"/>
                        <a:t>Ośrodki wsparcia (liczba osób)</a:t>
                      </a:r>
                    </a:p>
                  </a:txBody>
                  <a:tcPr/>
                </a:tc>
                <a:tc>
                  <a:txBody>
                    <a:bodyPr/>
                    <a:lstStyle/>
                    <a:p>
                      <a:r>
                        <a:rPr lang="pl-PL" dirty="0"/>
                        <a:t>613</a:t>
                      </a:r>
                    </a:p>
                  </a:txBody>
                  <a:tcPr/>
                </a:tc>
                <a:tc>
                  <a:txBody>
                    <a:bodyPr/>
                    <a:lstStyle/>
                    <a:p>
                      <a:r>
                        <a:rPr lang="pl-PL" dirty="0"/>
                        <a:t>613</a:t>
                      </a:r>
                    </a:p>
                  </a:txBody>
                  <a:tcPr/>
                </a:tc>
                <a:tc>
                  <a:txBody>
                    <a:bodyPr/>
                    <a:lstStyle/>
                    <a:p>
                      <a:r>
                        <a:rPr lang="pl-PL" dirty="0"/>
                        <a:t>483</a:t>
                      </a:r>
                    </a:p>
                  </a:txBody>
                  <a:tcPr/>
                </a:tc>
                <a:tc>
                  <a:txBody>
                    <a:bodyPr/>
                    <a:lstStyle/>
                    <a:p>
                      <a:r>
                        <a:rPr lang="pl-PL" dirty="0"/>
                        <a:t>419</a:t>
                      </a:r>
                    </a:p>
                  </a:txBody>
                  <a:tcPr/>
                </a:tc>
                <a:tc>
                  <a:txBody>
                    <a:bodyPr/>
                    <a:lstStyle/>
                    <a:p>
                      <a:r>
                        <a:rPr lang="pl-PL" dirty="0"/>
                        <a:t>429</a:t>
                      </a:r>
                    </a:p>
                  </a:txBody>
                  <a:tcPr/>
                </a:tc>
                <a:extLst>
                  <a:ext uri="{0D108BD9-81ED-4DB2-BD59-A6C34878D82A}">
                    <a16:rowId xmlns:a16="http://schemas.microsoft.com/office/drawing/2014/main" val="3950550464"/>
                  </a:ext>
                </a:extLst>
              </a:tr>
              <a:tr h="358350">
                <a:tc>
                  <a:txBody>
                    <a:bodyPr/>
                    <a:lstStyle/>
                    <a:p>
                      <a:r>
                        <a:rPr lang="pl-PL" dirty="0"/>
                        <a:t>Kluby (liczba osób)</a:t>
                      </a:r>
                    </a:p>
                  </a:txBody>
                  <a:tcPr/>
                </a:tc>
                <a:tc>
                  <a:txBody>
                    <a:bodyPr/>
                    <a:lstStyle/>
                    <a:p>
                      <a:r>
                        <a:rPr lang="pl-PL" dirty="0"/>
                        <a:t>297</a:t>
                      </a:r>
                    </a:p>
                  </a:txBody>
                  <a:tcPr/>
                </a:tc>
                <a:tc>
                  <a:txBody>
                    <a:bodyPr/>
                    <a:lstStyle/>
                    <a:p>
                      <a:r>
                        <a:rPr lang="pl-PL" dirty="0"/>
                        <a:t>247</a:t>
                      </a:r>
                    </a:p>
                  </a:txBody>
                  <a:tcPr/>
                </a:tc>
                <a:tc>
                  <a:txBody>
                    <a:bodyPr/>
                    <a:lstStyle/>
                    <a:p>
                      <a:r>
                        <a:rPr lang="pl-PL" dirty="0"/>
                        <a:t>290</a:t>
                      </a:r>
                    </a:p>
                  </a:txBody>
                  <a:tcPr/>
                </a:tc>
                <a:tc>
                  <a:txBody>
                    <a:bodyPr/>
                    <a:lstStyle/>
                    <a:p>
                      <a:r>
                        <a:rPr lang="pl-PL" dirty="0"/>
                        <a:t>290</a:t>
                      </a:r>
                    </a:p>
                  </a:txBody>
                  <a:tcPr/>
                </a:tc>
                <a:tc>
                  <a:txBody>
                    <a:bodyPr/>
                    <a:lstStyle/>
                    <a:p>
                      <a:r>
                        <a:rPr lang="pl-PL" dirty="0"/>
                        <a:t>290</a:t>
                      </a:r>
                    </a:p>
                  </a:txBody>
                  <a:tcPr/>
                </a:tc>
                <a:extLst>
                  <a:ext uri="{0D108BD9-81ED-4DB2-BD59-A6C34878D82A}">
                    <a16:rowId xmlns:a16="http://schemas.microsoft.com/office/drawing/2014/main" val="1989187153"/>
                  </a:ext>
                </a:extLst>
              </a:tr>
              <a:tr h="358350">
                <a:tc>
                  <a:txBody>
                    <a:bodyPr/>
                    <a:lstStyle/>
                    <a:p>
                      <a:r>
                        <a:rPr lang="pl-PL" dirty="0"/>
                        <a:t>Kluby samopomocy (liczba osób)</a:t>
                      </a:r>
                    </a:p>
                  </a:txBody>
                  <a:tcPr/>
                </a:tc>
                <a:tc>
                  <a:txBody>
                    <a:bodyPr/>
                    <a:lstStyle/>
                    <a:p>
                      <a:r>
                        <a:rPr lang="pl-PL" dirty="0"/>
                        <a:t>30</a:t>
                      </a:r>
                    </a:p>
                  </a:txBody>
                  <a:tcPr/>
                </a:tc>
                <a:tc>
                  <a:txBody>
                    <a:bodyPr/>
                    <a:lstStyle/>
                    <a:p>
                      <a:r>
                        <a:rPr lang="pl-PL" dirty="0"/>
                        <a:t>30</a:t>
                      </a:r>
                    </a:p>
                  </a:txBody>
                  <a:tcPr/>
                </a:tc>
                <a:tc>
                  <a:txBody>
                    <a:bodyPr/>
                    <a:lstStyle/>
                    <a:p>
                      <a:r>
                        <a:rPr lang="pl-PL" dirty="0"/>
                        <a:t>70</a:t>
                      </a:r>
                    </a:p>
                  </a:txBody>
                  <a:tcPr/>
                </a:tc>
                <a:tc>
                  <a:txBody>
                    <a:bodyPr/>
                    <a:lstStyle/>
                    <a:p>
                      <a:r>
                        <a:rPr lang="pl-PL" dirty="0"/>
                        <a:t>70</a:t>
                      </a:r>
                    </a:p>
                  </a:txBody>
                  <a:tcPr/>
                </a:tc>
                <a:tc>
                  <a:txBody>
                    <a:bodyPr/>
                    <a:lstStyle/>
                    <a:p>
                      <a:r>
                        <a:rPr lang="pl-PL" dirty="0"/>
                        <a:t>70</a:t>
                      </a:r>
                    </a:p>
                  </a:txBody>
                  <a:tcPr/>
                </a:tc>
                <a:extLst>
                  <a:ext uri="{0D108BD9-81ED-4DB2-BD59-A6C34878D82A}">
                    <a16:rowId xmlns:a16="http://schemas.microsoft.com/office/drawing/2014/main" val="73417934"/>
                  </a:ext>
                </a:extLst>
              </a:tr>
              <a:tr h="358350">
                <a:tc>
                  <a:txBody>
                    <a:bodyPr/>
                    <a:lstStyle/>
                    <a:p>
                      <a:r>
                        <a:rPr lang="pl-PL" dirty="0"/>
                        <a:t>Aktywizacja społeczno-zawodowa (liczba osób)</a:t>
                      </a:r>
                    </a:p>
                  </a:txBody>
                  <a:tcPr/>
                </a:tc>
                <a:tc>
                  <a:txBody>
                    <a:bodyPr/>
                    <a:lstStyle/>
                    <a:p>
                      <a:r>
                        <a:rPr lang="pl-PL" dirty="0"/>
                        <a:t>520</a:t>
                      </a:r>
                    </a:p>
                  </a:txBody>
                  <a:tcPr/>
                </a:tc>
                <a:tc>
                  <a:txBody>
                    <a:bodyPr/>
                    <a:lstStyle/>
                    <a:p>
                      <a:r>
                        <a:rPr lang="pl-PL" dirty="0"/>
                        <a:t>520</a:t>
                      </a:r>
                    </a:p>
                  </a:txBody>
                  <a:tcPr/>
                </a:tc>
                <a:tc>
                  <a:txBody>
                    <a:bodyPr/>
                    <a:lstStyle/>
                    <a:p>
                      <a:r>
                        <a:rPr lang="pl-PL" dirty="0"/>
                        <a:t>1 811</a:t>
                      </a:r>
                    </a:p>
                  </a:txBody>
                  <a:tcPr/>
                </a:tc>
                <a:tc>
                  <a:txBody>
                    <a:bodyPr/>
                    <a:lstStyle/>
                    <a:p>
                      <a:r>
                        <a:rPr lang="pl-PL" dirty="0"/>
                        <a:t>1 811</a:t>
                      </a:r>
                    </a:p>
                  </a:txBody>
                  <a:tcPr/>
                </a:tc>
                <a:tc>
                  <a:txBody>
                    <a:bodyPr/>
                    <a:lstStyle/>
                    <a:p>
                      <a:r>
                        <a:rPr lang="pl-PL" dirty="0"/>
                        <a:t>1 811</a:t>
                      </a:r>
                    </a:p>
                  </a:txBody>
                  <a:tcPr/>
                </a:tc>
                <a:extLst>
                  <a:ext uri="{0D108BD9-81ED-4DB2-BD59-A6C34878D82A}">
                    <a16:rowId xmlns:a16="http://schemas.microsoft.com/office/drawing/2014/main" val="2477924447"/>
                  </a:ext>
                </a:extLst>
              </a:tr>
              <a:tr h="358350">
                <a:tc>
                  <a:txBody>
                    <a:bodyPr/>
                    <a:lstStyle/>
                    <a:p>
                      <a:r>
                        <a:rPr lang="pl-PL" dirty="0"/>
                        <a:t>Mieszkania chronione (liczba osób)</a:t>
                      </a:r>
                    </a:p>
                  </a:txBody>
                  <a:tcPr/>
                </a:tc>
                <a:tc>
                  <a:txBody>
                    <a:bodyPr/>
                    <a:lstStyle/>
                    <a:p>
                      <a:r>
                        <a:rPr lang="pl-PL" dirty="0"/>
                        <a:t>ok. 100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ok. 100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ok. 120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ok. 120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ok. 146</a:t>
                      </a:r>
                    </a:p>
                  </a:txBody>
                  <a:tcPr/>
                </a:tc>
                <a:extLst>
                  <a:ext uri="{0D108BD9-81ED-4DB2-BD59-A6C34878D82A}">
                    <a16:rowId xmlns:a16="http://schemas.microsoft.com/office/drawing/2014/main" val="2787504956"/>
                  </a:ext>
                </a:extLst>
              </a:tr>
              <a:tr h="358350">
                <a:tc>
                  <a:txBody>
                    <a:bodyPr/>
                    <a:lstStyle/>
                    <a:p>
                      <a:r>
                        <a:rPr lang="pl-PL" dirty="0"/>
                        <a:t>Usługi opiekuńcze (liczba osób)</a:t>
                      </a:r>
                    </a:p>
                  </a:txBody>
                  <a:tcPr/>
                </a:tc>
                <a:tc>
                  <a:txBody>
                    <a:bodyPr/>
                    <a:lstStyle/>
                    <a:p>
                      <a:r>
                        <a:rPr lang="pl-PL" dirty="0"/>
                        <a:t>7 170</a:t>
                      </a:r>
                    </a:p>
                  </a:txBody>
                  <a:tcPr/>
                </a:tc>
                <a:tc>
                  <a:txBody>
                    <a:bodyPr/>
                    <a:lstStyle/>
                    <a:p>
                      <a:r>
                        <a:rPr lang="pl-PL" dirty="0"/>
                        <a:t>7 586</a:t>
                      </a:r>
                    </a:p>
                  </a:txBody>
                  <a:tcPr/>
                </a:tc>
                <a:tc>
                  <a:txBody>
                    <a:bodyPr/>
                    <a:lstStyle/>
                    <a:p>
                      <a:r>
                        <a:rPr lang="pl-PL" dirty="0"/>
                        <a:t>7 740</a:t>
                      </a:r>
                    </a:p>
                  </a:txBody>
                  <a:tcPr/>
                </a:tc>
                <a:tc>
                  <a:txBody>
                    <a:bodyPr/>
                    <a:lstStyle/>
                    <a:p>
                      <a:r>
                        <a:rPr lang="pl-PL" dirty="0"/>
                        <a:t>7 510</a:t>
                      </a:r>
                    </a:p>
                  </a:txBody>
                  <a:tcPr/>
                </a:tc>
                <a:tc>
                  <a:txBody>
                    <a:bodyPr/>
                    <a:lstStyle/>
                    <a:p>
                      <a:r>
                        <a:rPr lang="pl-PL" dirty="0"/>
                        <a:t>7 571</a:t>
                      </a:r>
                    </a:p>
                  </a:txBody>
                  <a:tcPr/>
                </a:tc>
                <a:extLst>
                  <a:ext uri="{0D108BD9-81ED-4DB2-BD59-A6C34878D82A}">
                    <a16:rowId xmlns:a16="http://schemas.microsoft.com/office/drawing/2014/main" val="1561103006"/>
                  </a:ext>
                </a:extLst>
              </a:tr>
              <a:tr h="358350">
                <a:tc>
                  <a:txBody>
                    <a:bodyPr/>
                    <a:lstStyle/>
                    <a:p>
                      <a:r>
                        <a:rPr lang="pl-PL" dirty="0"/>
                        <a:t>Asystent (różne rodzaje, liczba osób)</a:t>
                      </a:r>
                    </a:p>
                  </a:txBody>
                  <a:tcPr/>
                </a:tc>
                <a:tc>
                  <a:txBody>
                    <a:bodyPr/>
                    <a:lstStyle/>
                    <a:p>
                      <a:r>
                        <a:rPr lang="pl-PL" dirty="0"/>
                        <a:t>437</a:t>
                      </a:r>
                    </a:p>
                  </a:txBody>
                  <a:tcPr/>
                </a:tc>
                <a:tc>
                  <a:txBody>
                    <a:bodyPr/>
                    <a:lstStyle/>
                    <a:p>
                      <a:r>
                        <a:rPr lang="pl-PL" dirty="0"/>
                        <a:t>293</a:t>
                      </a:r>
                    </a:p>
                  </a:txBody>
                  <a:tcPr/>
                </a:tc>
                <a:tc>
                  <a:txBody>
                    <a:bodyPr/>
                    <a:lstStyle/>
                    <a:p>
                      <a:r>
                        <a:rPr lang="pl-PL" dirty="0"/>
                        <a:t>350</a:t>
                      </a:r>
                    </a:p>
                  </a:txBody>
                  <a:tcPr/>
                </a:tc>
                <a:tc>
                  <a:txBody>
                    <a:bodyPr/>
                    <a:lstStyle/>
                    <a:p>
                      <a:r>
                        <a:rPr lang="pl-PL" dirty="0"/>
                        <a:t>538</a:t>
                      </a:r>
                    </a:p>
                  </a:txBody>
                  <a:tcPr/>
                </a:tc>
                <a:tc>
                  <a:txBody>
                    <a:bodyPr/>
                    <a:lstStyle/>
                    <a:p>
                      <a:r>
                        <a:rPr lang="pl-PL" dirty="0"/>
                        <a:t>355</a:t>
                      </a:r>
                    </a:p>
                  </a:txBody>
                  <a:tcPr/>
                </a:tc>
                <a:extLst>
                  <a:ext uri="{0D108BD9-81ED-4DB2-BD59-A6C34878D82A}">
                    <a16:rowId xmlns:a16="http://schemas.microsoft.com/office/drawing/2014/main" val="2844271135"/>
                  </a:ext>
                </a:extLst>
              </a:tr>
              <a:tr h="358350">
                <a:tc>
                  <a:txBody>
                    <a:bodyPr/>
                    <a:lstStyle/>
                    <a:p>
                      <a:r>
                        <a:rPr lang="pl-PL" dirty="0"/>
                        <a:t>Opieka </a:t>
                      </a:r>
                      <a:r>
                        <a:rPr lang="pl-PL" dirty="0" err="1"/>
                        <a:t>wytchnieniowa</a:t>
                      </a:r>
                      <a:r>
                        <a:rPr lang="pl-PL" dirty="0"/>
                        <a:t> (liczba osób)</a:t>
                      </a:r>
                    </a:p>
                  </a:txBody>
                  <a:tcPr/>
                </a:tc>
                <a:tc>
                  <a:txBody>
                    <a:bodyPr/>
                    <a:lstStyle/>
                    <a:p>
                      <a:r>
                        <a:rPr lang="pl-PL" dirty="0"/>
                        <a:t>0</a:t>
                      </a:r>
                    </a:p>
                  </a:txBody>
                  <a:tcPr/>
                </a:tc>
                <a:tc>
                  <a:txBody>
                    <a:bodyPr/>
                    <a:lstStyle/>
                    <a:p>
                      <a:r>
                        <a:rPr lang="pl-PL" dirty="0"/>
                        <a:t>0</a:t>
                      </a:r>
                    </a:p>
                  </a:txBody>
                  <a:tcPr/>
                </a:tc>
                <a:tc>
                  <a:txBody>
                    <a:bodyPr/>
                    <a:lstStyle/>
                    <a:p>
                      <a:r>
                        <a:rPr lang="pl-PL" dirty="0"/>
                        <a:t>68</a:t>
                      </a:r>
                    </a:p>
                  </a:txBody>
                  <a:tcPr/>
                </a:tc>
                <a:tc>
                  <a:txBody>
                    <a:bodyPr/>
                    <a:lstStyle/>
                    <a:p>
                      <a:r>
                        <a:rPr lang="pl-PL" dirty="0"/>
                        <a:t>0</a:t>
                      </a:r>
                    </a:p>
                  </a:txBody>
                  <a:tcPr/>
                </a:tc>
                <a:tc>
                  <a:txBody>
                    <a:bodyPr/>
                    <a:lstStyle/>
                    <a:p>
                      <a:r>
                        <a:rPr lang="pl-PL" dirty="0"/>
                        <a:t>73</a:t>
                      </a:r>
                    </a:p>
                  </a:txBody>
                  <a:tcPr/>
                </a:tc>
                <a:extLst>
                  <a:ext uri="{0D108BD9-81ED-4DB2-BD59-A6C34878D82A}">
                    <a16:rowId xmlns:a16="http://schemas.microsoft.com/office/drawing/2014/main" val="2047361705"/>
                  </a:ext>
                </a:extLst>
              </a:tr>
              <a:tr h="358350">
                <a:tc>
                  <a:txBody>
                    <a:bodyPr/>
                    <a:lstStyle/>
                    <a:p>
                      <a:r>
                        <a:rPr lang="pl-PL" dirty="0"/>
                        <a:t>Łączna liczba odbiorców</a:t>
                      </a:r>
                    </a:p>
                  </a:txBody>
                  <a:tcPr/>
                </a:tc>
                <a:tc>
                  <a:txBody>
                    <a:bodyPr/>
                    <a:lstStyle/>
                    <a:p>
                      <a:pPr marL="0" algn="l" defTabSz="914400" rtl="0" eaLnBrk="1" fontAlgn="b" latinLnBrk="0" hangingPunct="1"/>
                      <a:r>
                        <a:rPr lang="pl-PL" sz="1800" kern="1200" dirty="0">
                          <a:solidFill>
                            <a:schemeClr val="dk1"/>
                          </a:solidFill>
                          <a:latin typeface="+mn-lt"/>
                          <a:ea typeface="+mn-ea"/>
                          <a:cs typeface="+mn-cs"/>
                        </a:rPr>
                        <a:t>10 291</a:t>
                      </a:r>
                    </a:p>
                  </a:txBody>
                  <a:tcPr marL="4233" marR="4233" marT="4233" marB="0" anchor="b"/>
                </a:tc>
                <a:tc>
                  <a:txBody>
                    <a:bodyPr/>
                    <a:lstStyle/>
                    <a:p>
                      <a:pPr marL="0" algn="l" defTabSz="914400" rtl="0" eaLnBrk="1" fontAlgn="b" latinLnBrk="0" hangingPunct="1"/>
                      <a:r>
                        <a:rPr lang="pl-PL" sz="1800" kern="1200" dirty="0">
                          <a:solidFill>
                            <a:schemeClr val="dk1"/>
                          </a:solidFill>
                          <a:latin typeface="+mn-lt"/>
                          <a:ea typeface="+mn-ea"/>
                          <a:cs typeface="+mn-cs"/>
                        </a:rPr>
                        <a:t>10 513</a:t>
                      </a:r>
                    </a:p>
                  </a:txBody>
                  <a:tcPr marL="4233" marR="4233" marT="4233" marB="0" anchor="b"/>
                </a:tc>
                <a:tc>
                  <a:txBody>
                    <a:bodyPr/>
                    <a:lstStyle/>
                    <a:p>
                      <a:pPr marL="0" algn="l" defTabSz="914400" rtl="0" eaLnBrk="1" fontAlgn="b" latinLnBrk="0" hangingPunct="1"/>
                      <a:r>
                        <a:rPr lang="pl-PL" sz="1800" kern="1200" dirty="0">
                          <a:solidFill>
                            <a:schemeClr val="dk1"/>
                          </a:solidFill>
                          <a:latin typeface="+mn-lt"/>
                          <a:ea typeface="+mn-ea"/>
                          <a:cs typeface="+mn-cs"/>
                        </a:rPr>
                        <a:t>12 066</a:t>
                      </a:r>
                    </a:p>
                  </a:txBody>
                  <a:tcPr marL="4233" marR="4233" marT="4233" marB="0" anchor="b"/>
                </a:tc>
                <a:tc>
                  <a:txBody>
                    <a:bodyPr/>
                    <a:lstStyle/>
                    <a:p>
                      <a:pPr marL="0" algn="l" defTabSz="914400" rtl="0" eaLnBrk="1" fontAlgn="b" latinLnBrk="0" hangingPunct="1"/>
                      <a:r>
                        <a:rPr lang="pl-PL" sz="1800" kern="1200" dirty="0">
                          <a:solidFill>
                            <a:schemeClr val="dk1"/>
                          </a:solidFill>
                          <a:latin typeface="+mn-lt"/>
                          <a:ea typeface="+mn-ea"/>
                          <a:cs typeface="+mn-cs"/>
                        </a:rPr>
                        <a:t>11 904</a:t>
                      </a:r>
                    </a:p>
                  </a:txBody>
                  <a:tcPr marL="4233" marR="4233" marT="4233" marB="0" anchor="b"/>
                </a:tc>
                <a:tc>
                  <a:txBody>
                    <a:bodyPr/>
                    <a:lstStyle/>
                    <a:p>
                      <a:pPr marL="0" algn="l" defTabSz="914400" rtl="0" eaLnBrk="1" fontAlgn="b" latinLnBrk="0" hangingPunct="1"/>
                      <a:r>
                        <a:rPr lang="pl-PL" sz="1800" kern="1200" dirty="0">
                          <a:solidFill>
                            <a:schemeClr val="dk1"/>
                          </a:solidFill>
                          <a:latin typeface="+mn-lt"/>
                          <a:ea typeface="+mn-ea"/>
                          <a:cs typeface="+mn-cs"/>
                        </a:rPr>
                        <a:t>11 891</a:t>
                      </a:r>
                    </a:p>
                  </a:txBody>
                  <a:tcPr marL="4233" marR="4233" marT="4233" marB="0" anchor="b"/>
                </a:tc>
                <a:extLst>
                  <a:ext uri="{0D108BD9-81ED-4DB2-BD59-A6C34878D82A}">
                    <a16:rowId xmlns:a16="http://schemas.microsoft.com/office/drawing/2014/main" val="2075730037"/>
                  </a:ext>
                </a:extLst>
              </a:tr>
            </a:tbl>
          </a:graphicData>
        </a:graphic>
      </p:graphicFrame>
      <p:sp>
        <p:nvSpPr>
          <p:cNvPr id="5" name="Prostokąt 4">
            <a:extLst>
              <a:ext uri="{FF2B5EF4-FFF2-40B4-BE49-F238E27FC236}">
                <a16:creationId xmlns:a16="http://schemas.microsoft.com/office/drawing/2014/main" id="{F1E7342F-C88B-4449-8B1A-482D96E3E618}"/>
              </a:ext>
            </a:extLst>
          </p:cNvPr>
          <p:cNvSpPr/>
          <p:nvPr/>
        </p:nvSpPr>
        <p:spPr>
          <a:xfrm>
            <a:off x="954864" y="5637306"/>
            <a:ext cx="7494192"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Dane BPiPS</a:t>
            </a:r>
            <a:endParaRPr lang="pl-PL" sz="1200" dirty="0"/>
          </a:p>
        </p:txBody>
      </p:sp>
    </p:spTree>
    <p:extLst>
      <p:ext uri="{BB962C8B-B14F-4D97-AF65-F5344CB8AC3E}">
        <p14:creationId xmlns:p14="http://schemas.microsoft.com/office/powerpoint/2010/main" val="30364767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a:extLst>
              <a:ext uri="{FF2B5EF4-FFF2-40B4-BE49-F238E27FC236}">
                <a16:creationId xmlns:a16="http://schemas.microsoft.com/office/drawing/2014/main" id="{37C3E266-4C97-4DE0-A02B-93C0E65E1D37}"/>
              </a:ext>
            </a:extLst>
          </p:cNvPr>
          <p:cNvPicPr>
            <a:picLocks noChangeAspect="1"/>
          </p:cNvPicPr>
          <p:nvPr/>
        </p:nvPicPr>
        <p:blipFill rotWithShape="1">
          <a:blip r:embed="rId2"/>
          <a:srcRect l="3514" t="3635" r="7453" b="4420"/>
          <a:stretch/>
        </p:blipFill>
        <p:spPr>
          <a:xfrm>
            <a:off x="897881" y="746945"/>
            <a:ext cx="7294540" cy="5330005"/>
          </a:xfrm>
          <a:prstGeom prst="rect">
            <a:avLst/>
          </a:prstGeom>
        </p:spPr>
      </p:pic>
      <p:sp>
        <p:nvSpPr>
          <p:cNvPr id="10" name="Prostokąt 9">
            <a:extLst>
              <a:ext uri="{FF2B5EF4-FFF2-40B4-BE49-F238E27FC236}">
                <a16:creationId xmlns:a16="http://schemas.microsoft.com/office/drawing/2014/main" id="{73ADFE7E-49FA-4616-BF26-F9FDBAA41D71}"/>
              </a:ext>
            </a:extLst>
          </p:cNvPr>
          <p:cNvSpPr/>
          <p:nvPr/>
        </p:nvSpPr>
        <p:spPr>
          <a:xfrm>
            <a:off x="6304419" y="5118977"/>
            <a:ext cx="2525255" cy="9920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bg1"/>
              </a:solidFill>
            </a:endParaRPr>
          </a:p>
        </p:txBody>
      </p:sp>
      <p:sp>
        <p:nvSpPr>
          <p:cNvPr id="48" name="Tytuł 47">
            <a:extLst>
              <a:ext uri="{FF2B5EF4-FFF2-40B4-BE49-F238E27FC236}">
                <a16:creationId xmlns:a16="http://schemas.microsoft.com/office/drawing/2014/main" id="{138CE7BA-7C12-4F99-B547-7D3F3B844B02}"/>
              </a:ext>
            </a:extLst>
          </p:cNvPr>
          <p:cNvSpPr>
            <a:spLocks noGrp="1"/>
          </p:cNvSpPr>
          <p:nvPr>
            <p:ph type="title"/>
          </p:nvPr>
        </p:nvSpPr>
        <p:spPr>
          <a:xfrm>
            <a:off x="4712714" y="708862"/>
            <a:ext cx="6581405" cy="1325563"/>
          </a:xfrm>
        </p:spPr>
        <p:txBody>
          <a:bodyPr>
            <a:noAutofit/>
          </a:bodyPr>
          <a:lstStyle/>
          <a:p>
            <a:r>
              <a:rPr lang="pl-PL" sz="3200" dirty="0"/>
              <a:t>Ośrodki dla osób </a:t>
            </a:r>
            <a:br>
              <a:rPr lang="pl-PL" sz="3200" dirty="0"/>
            </a:br>
            <a:r>
              <a:rPr lang="pl-PL" sz="3200" dirty="0"/>
              <a:t>z niepełnosprawnościami w Warszawie</a:t>
            </a:r>
            <a:br>
              <a:rPr lang="pl-PL" sz="3200" dirty="0"/>
            </a:br>
            <a:r>
              <a:rPr lang="pl-PL" sz="3200" dirty="0"/>
              <a:t>w 2021 roku</a:t>
            </a:r>
          </a:p>
        </p:txBody>
      </p:sp>
      <p:sp>
        <p:nvSpPr>
          <p:cNvPr id="33" name="pole tekstowe 32">
            <a:extLst>
              <a:ext uri="{FF2B5EF4-FFF2-40B4-BE49-F238E27FC236}">
                <a16:creationId xmlns:a16="http://schemas.microsoft.com/office/drawing/2014/main" id="{7DECF890-BC93-4D92-B054-A6521E40C44F}"/>
              </a:ext>
            </a:extLst>
          </p:cNvPr>
          <p:cNvSpPr txBox="1"/>
          <p:nvPr/>
        </p:nvSpPr>
        <p:spPr>
          <a:xfrm>
            <a:off x="6761620" y="5491161"/>
            <a:ext cx="1565878" cy="307777"/>
          </a:xfrm>
          <a:prstGeom prst="rect">
            <a:avLst/>
          </a:prstGeom>
          <a:noFill/>
        </p:spPr>
        <p:txBody>
          <a:bodyPr wrap="none" rtlCol="0">
            <a:spAutoFit/>
          </a:bodyPr>
          <a:lstStyle/>
          <a:p>
            <a:r>
              <a:rPr lang="pl-PL" sz="1400" dirty="0"/>
              <a:t>forma dzienna (46)</a:t>
            </a:r>
          </a:p>
        </p:txBody>
      </p:sp>
      <p:sp>
        <p:nvSpPr>
          <p:cNvPr id="34" name="pole tekstowe 33">
            <a:extLst>
              <a:ext uri="{FF2B5EF4-FFF2-40B4-BE49-F238E27FC236}">
                <a16:creationId xmlns:a16="http://schemas.microsoft.com/office/drawing/2014/main" id="{F863E083-43CA-4C4B-B815-0DB6FBF76CA4}"/>
              </a:ext>
            </a:extLst>
          </p:cNvPr>
          <p:cNvSpPr txBox="1"/>
          <p:nvPr/>
        </p:nvSpPr>
        <p:spPr>
          <a:xfrm>
            <a:off x="6761620" y="5803278"/>
            <a:ext cx="1883914" cy="307777"/>
          </a:xfrm>
          <a:prstGeom prst="rect">
            <a:avLst/>
          </a:prstGeom>
          <a:noFill/>
        </p:spPr>
        <p:txBody>
          <a:bodyPr wrap="none" rtlCol="0">
            <a:spAutoFit/>
          </a:bodyPr>
          <a:lstStyle/>
          <a:p>
            <a:r>
              <a:rPr lang="pl-PL" sz="1400" dirty="0"/>
              <a:t>forma całodobowa (22)</a:t>
            </a:r>
          </a:p>
        </p:txBody>
      </p:sp>
      <p:sp>
        <p:nvSpPr>
          <p:cNvPr id="35" name="Owal 34">
            <a:extLst>
              <a:ext uri="{FF2B5EF4-FFF2-40B4-BE49-F238E27FC236}">
                <a16:creationId xmlns:a16="http://schemas.microsoft.com/office/drawing/2014/main" id="{B166C1D3-FBE9-4E0F-8253-47357C7AB823}"/>
              </a:ext>
            </a:extLst>
          </p:cNvPr>
          <p:cNvSpPr/>
          <p:nvPr/>
        </p:nvSpPr>
        <p:spPr>
          <a:xfrm>
            <a:off x="6530747" y="5576177"/>
            <a:ext cx="162000" cy="1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400"/>
          </a:p>
        </p:txBody>
      </p:sp>
      <p:sp>
        <p:nvSpPr>
          <p:cNvPr id="8" name="Prostokąt 7">
            <a:extLst>
              <a:ext uri="{FF2B5EF4-FFF2-40B4-BE49-F238E27FC236}">
                <a16:creationId xmlns:a16="http://schemas.microsoft.com/office/drawing/2014/main" id="{C4132433-AC9F-4460-9663-712E81BD08B2}"/>
              </a:ext>
            </a:extLst>
          </p:cNvPr>
          <p:cNvSpPr/>
          <p:nvPr/>
        </p:nvSpPr>
        <p:spPr>
          <a:xfrm>
            <a:off x="6553095" y="5857116"/>
            <a:ext cx="162000" cy="162000"/>
          </a:xfrm>
          <a:prstGeom prst="rect">
            <a:avLst/>
          </a:prstGeom>
          <a:solidFill>
            <a:schemeClr val="accent2">
              <a:lumMod val="75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400">
              <a:solidFill>
                <a:srgbClr val="C55A11"/>
              </a:solidFill>
            </a:endParaRPr>
          </a:p>
        </p:txBody>
      </p:sp>
      <p:sp>
        <p:nvSpPr>
          <p:cNvPr id="9" name="pole tekstowe 8">
            <a:extLst>
              <a:ext uri="{FF2B5EF4-FFF2-40B4-BE49-F238E27FC236}">
                <a16:creationId xmlns:a16="http://schemas.microsoft.com/office/drawing/2014/main" id="{D3B0FF4E-3158-459B-B1BF-2CE6C81EEFAF}"/>
              </a:ext>
            </a:extLst>
          </p:cNvPr>
          <p:cNvSpPr txBox="1"/>
          <p:nvPr/>
        </p:nvSpPr>
        <p:spPr>
          <a:xfrm>
            <a:off x="6434322" y="5154880"/>
            <a:ext cx="974626" cy="369332"/>
          </a:xfrm>
          <a:prstGeom prst="rect">
            <a:avLst/>
          </a:prstGeom>
          <a:noFill/>
        </p:spPr>
        <p:txBody>
          <a:bodyPr wrap="none" rtlCol="0">
            <a:spAutoFit/>
          </a:bodyPr>
          <a:lstStyle/>
          <a:p>
            <a:r>
              <a:rPr lang="pl-PL" dirty="0"/>
              <a:t>Legenda</a:t>
            </a:r>
          </a:p>
        </p:txBody>
      </p:sp>
    </p:spTree>
    <p:extLst>
      <p:ext uri="{BB962C8B-B14F-4D97-AF65-F5344CB8AC3E}">
        <p14:creationId xmlns:p14="http://schemas.microsoft.com/office/powerpoint/2010/main" val="4201599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DB9C06-C00A-455A-961F-458237AEC9D9}"/>
              </a:ext>
            </a:extLst>
          </p:cNvPr>
          <p:cNvSpPr>
            <a:spLocks noGrp="1"/>
          </p:cNvSpPr>
          <p:nvPr>
            <p:ph type="title"/>
          </p:nvPr>
        </p:nvSpPr>
        <p:spPr>
          <a:xfrm>
            <a:off x="838200" y="108785"/>
            <a:ext cx="10515600" cy="671778"/>
          </a:xfrm>
        </p:spPr>
        <p:txBody>
          <a:bodyPr>
            <a:normAutofit/>
          </a:bodyPr>
          <a:lstStyle/>
          <a:p>
            <a:r>
              <a:rPr lang="pl-PL" sz="2800" b="0" dirty="0">
                <a:latin typeface="+mn-lt"/>
              </a:rPr>
              <a:t>Osoby z niepełnosprawnościami w Warszawie (slajd 2 z 4)</a:t>
            </a:r>
          </a:p>
        </p:txBody>
      </p:sp>
      <p:sp>
        <p:nvSpPr>
          <p:cNvPr id="6" name="Prostokąt 6">
            <a:extLst>
              <a:ext uri="{FF2B5EF4-FFF2-40B4-BE49-F238E27FC236}">
                <a16:creationId xmlns:a16="http://schemas.microsoft.com/office/drawing/2014/main" id="{DF80AFEF-45DA-4C0B-BF47-1132F13D261C}"/>
              </a:ext>
            </a:extLst>
          </p:cNvPr>
          <p:cNvSpPr/>
          <p:nvPr/>
        </p:nvSpPr>
        <p:spPr>
          <a:xfrm>
            <a:off x="923060" y="5897749"/>
            <a:ext cx="7208569"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a:extLst>
              <a:ext uri="{FF2B5EF4-FFF2-40B4-BE49-F238E27FC236}">
                <a16:creationId xmlns:a16="http://schemas.microsoft.com/office/drawing/2014/main" id="{64C39711-2E3A-47E3-9C96-3DB87E39CD57}"/>
              </a:ext>
            </a:extLst>
          </p:cNvPr>
          <p:cNvSpPr>
            <a:spLocks noGrp="1"/>
          </p:cNvSpPr>
          <p:nvPr>
            <p:ph type="sldNum" sz="quarter" idx="12"/>
          </p:nvPr>
        </p:nvSpPr>
        <p:spPr/>
        <p:txBody>
          <a:bodyPr/>
          <a:lstStyle/>
          <a:p>
            <a:fld id="{AB3CF912-5D29-446E-B947-C95F3C2F9F27}" type="slidenum">
              <a:rPr lang="pl-PL" smtClean="0"/>
              <a:t>7</a:t>
            </a:fld>
            <a:endParaRPr lang="pl-PL"/>
          </a:p>
        </p:txBody>
      </p:sp>
      <p:graphicFrame>
        <p:nvGraphicFramePr>
          <p:cNvPr id="9" name="Tabela 4" descr="W Warszawie mieszka 209 000 osób z niepełnosprawnościami, w tym około 102 000 w wieku powyżej 16 roku życia mających orzeczenie o niepełnosprawności..">
            <a:extLst>
              <a:ext uri="{FF2B5EF4-FFF2-40B4-BE49-F238E27FC236}">
                <a16:creationId xmlns:a16="http://schemas.microsoft.com/office/drawing/2014/main" id="{6531A33D-7180-49EE-9264-A074930BCD05}"/>
              </a:ext>
              <a:ext uri="{C183D7F6-B498-43B3-948B-1728B52AA6E4}">
                <adec:decorative xmlns:adec="http://schemas.microsoft.com/office/drawing/2017/decorative" xmlns="" val="0"/>
              </a:ext>
            </a:extLst>
          </p:cNvPr>
          <p:cNvGraphicFramePr>
            <a:graphicFrameLocks noGrp="1"/>
          </p:cNvGraphicFramePr>
          <p:nvPr>
            <p:extLst>
              <p:ext uri="{D42A27DB-BD31-4B8C-83A1-F6EECF244321}">
                <p14:modId xmlns:p14="http://schemas.microsoft.com/office/powerpoint/2010/main" val="544852885"/>
              </p:ext>
            </p:extLst>
          </p:nvPr>
        </p:nvGraphicFramePr>
        <p:xfrm>
          <a:off x="975049" y="638033"/>
          <a:ext cx="10128381" cy="5216371"/>
        </p:xfrm>
        <a:graphic>
          <a:graphicData uri="http://schemas.openxmlformats.org/drawingml/2006/table">
            <a:tbl>
              <a:tblPr firstRow="1" bandRow="1">
                <a:tableStyleId>{5C22544A-7EE6-4342-B048-85BDC9FD1C3A}</a:tableStyleId>
              </a:tblPr>
              <a:tblGrid>
                <a:gridCol w="7620303">
                  <a:extLst>
                    <a:ext uri="{9D8B030D-6E8A-4147-A177-3AD203B41FA5}">
                      <a16:colId xmlns:a16="http://schemas.microsoft.com/office/drawing/2014/main" val="3287647044"/>
                    </a:ext>
                  </a:extLst>
                </a:gridCol>
                <a:gridCol w="1190428">
                  <a:extLst>
                    <a:ext uri="{9D8B030D-6E8A-4147-A177-3AD203B41FA5}">
                      <a16:colId xmlns:a16="http://schemas.microsoft.com/office/drawing/2014/main" val="3002975441"/>
                    </a:ext>
                  </a:extLst>
                </a:gridCol>
                <a:gridCol w="1317650">
                  <a:extLst>
                    <a:ext uri="{9D8B030D-6E8A-4147-A177-3AD203B41FA5}">
                      <a16:colId xmlns:a16="http://schemas.microsoft.com/office/drawing/2014/main" val="63699783"/>
                    </a:ext>
                  </a:extLst>
                </a:gridCol>
              </a:tblGrid>
              <a:tr h="428352">
                <a:tc>
                  <a:txBody>
                    <a:bodyPr/>
                    <a:lstStyle/>
                    <a:p>
                      <a:r>
                        <a:rPr lang="pl-PL" dirty="0"/>
                        <a:t>Osoby z niepełnosprawnościami</a:t>
                      </a:r>
                    </a:p>
                  </a:txBody>
                  <a:tcPr/>
                </a:tc>
                <a:tc>
                  <a:txBody>
                    <a:bodyPr/>
                    <a:lstStyle/>
                    <a:p>
                      <a:r>
                        <a:rPr lang="pl-PL" dirty="0"/>
                        <a:t>Odsetek</a:t>
                      </a:r>
                    </a:p>
                  </a:txBody>
                  <a:tcPr/>
                </a:tc>
                <a:tc>
                  <a:txBody>
                    <a:bodyPr/>
                    <a:lstStyle/>
                    <a:p>
                      <a:r>
                        <a:rPr lang="pl-PL" dirty="0"/>
                        <a:t>Liczba</a:t>
                      </a:r>
                    </a:p>
                  </a:txBody>
                  <a:tcPr/>
                </a:tc>
                <a:extLst>
                  <a:ext uri="{0D108BD9-81ED-4DB2-BD59-A6C34878D82A}">
                    <a16:rowId xmlns:a16="http://schemas.microsoft.com/office/drawing/2014/main" val="1019384390"/>
                  </a:ext>
                </a:extLst>
              </a:tr>
              <a:tr h="428352">
                <a:tc>
                  <a:txBody>
                    <a:bodyPr/>
                    <a:lstStyle/>
                    <a:p>
                      <a:r>
                        <a:rPr lang="pl-PL" b="1" dirty="0"/>
                        <a:t>Osoby z niepełnosprawnościami (ogółem)</a:t>
                      </a:r>
                    </a:p>
                  </a:txBody>
                  <a:tcPr/>
                </a:tc>
                <a:tc>
                  <a:txBody>
                    <a:bodyPr/>
                    <a:lstStyle/>
                    <a:p>
                      <a:pPr algn="r"/>
                      <a:r>
                        <a:rPr lang="pl-PL" b="1" dirty="0"/>
                        <a:t>12%</a:t>
                      </a:r>
                    </a:p>
                  </a:txBody>
                  <a:tcPr/>
                </a:tc>
                <a:tc>
                  <a:txBody>
                    <a:bodyPr/>
                    <a:lstStyle/>
                    <a:p>
                      <a:pPr algn="r"/>
                      <a:r>
                        <a:rPr lang="pl-PL" b="1" dirty="0"/>
                        <a:t>209 000</a:t>
                      </a:r>
                    </a:p>
                  </a:txBody>
                  <a:tcPr/>
                </a:tc>
                <a:extLst>
                  <a:ext uri="{0D108BD9-81ED-4DB2-BD59-A6C34878D82A}">
                    <a16:rowId xmlns:a16="http://schemas.microsoft.com/office/drawing/2014/main" val="570921921"/>
                  </a:ext>
                </a:extLst>
              </a:tr>
              <a:tr h="428352">
                <a:tc>
                  <a:txBody>
                    <a:bodyPr/>
                    <a:lstStyle/>
                    <a:p>
                      <a:pPr lvl="1"/>
                      <a:r>
                        <a:rPr lang="pl-PL" dirty="0"/>
                        <a:t>w tym: osoby z niepełnosprawnością </a:t>
                      </a:r>
                      <a:r>
                        <a:rPr lang="pl-PL" strike="noStrike" dirty="0"/>
                        <a:t>tylko </a:t>
                      </a:r>
                      <a:r>
                        <a:rPr lang="pl-PL" dirty="0"/>
                        <a:t>biologiczną</a:t>
                      </a:r>
                    </a:p>
                  </a:txBody>
                  <a:tcPr/>
                </a:tc>
                <a:tc>
                  <a:txBody>
                    <a:bodyPr/>
                    <a:lstStyle/>
                    <a:p>
                      <a:pPr algn="r"/>
                      <a:r>
                        <a:rPr lang="pl-PL" dirty="0"/>
                        <a:t>5,4%</a:t>
                      </a:r>
                    </a:p>
                  </a:txBody>
                  <a:tcPr/>
                </a:tc>
                <a:tc>
                  <a:txBody>
                    <a:bodyPr/>
                    <a:lstStyle/>
                    <a:p>
                      <a:pPr algn="r"/>
                      <a:r>
                        <a:rPr lang="pl-PL" dirty="0"/>
                        <a:t>94 000</a:t>
                      </a:r>
                    </a:p>
                  </a:txBody>
                  <a:tcPr/>
                </a:tc>
                <a:extLst>
                  <a:ext uri="{0D108BD9-81ED-4DB2-BD59-A6C34878D82A}">
                    <a16:rowId xmlns:a16="http://schemas.microsoft.com/office/drawing/2014/main" val="1313164485"/>
                  </a:ext>
                </a:extLst>
              </a:tr>
              <a:tr h="428352">
                <a:tc>
                  <a:txBody>
                    <a:bodyPr/>
                    <a:lstStyle/>
                    <a:p>
                      <a:pPr lvl="1"/>
                      <a:r>
                        <a:rPr lang="pl-PL" dirty="0"/>
                        <a:t>w tym: osoby z niepełnosprawnością prawną</a:t>
                      </a:r>
                    </a:p>
                  </a:txBody>
                  <a:tcPr/>
                </a:tc>
                <a:tc>
                  <a:txBody>
                    <a:bodyPr/>
                    <a:lstStyle/>
                    <a:p>
                      <a:pPr algn="r"/>
                      <a:r>
                        <a:rPr lang="pl-PL" dirty="0"/>
                        <a:t>6,6%</a:t>
                      </a:r>
                    </a:p>
                  </a:txBody>
                  <a:tcPr/>
                </a:tc>
                <a:tc>
                  <a:txBody>
                    <a:bodyPr/>
                    <a:lstStyle/>
                    <a:p>
                      <a:pPr algn="r"/>
                      <a:r>
                        <a:rPr lang="pl-PL" dirty="0"/>
                        <a:t>115 000</a:t>
                      </a:r>
                    </a:p>
                  </a:txBody>
                  <a:tcPr/>
                </a:tc>
                <a:extLst>
                  <a:ext uri="{0D108BD9-81ED-4DB2-BD59-A6C34878D82A}">
                    <a16:rowId xmlns:a16="http://schemas.microsoft.com/office/drawing/2014/main" val="2573355385"/>
                  </a:ext>
                </a:extLst>
              </a:tr>
              <a:tr h="428352">
                <a:tc>
                  <a:txBody>
                    <a:bodyPr/>
                    <a:lstStyle/>
                    <a:p>
                      <a:pPr marL="444500" indent="0">
                        <a:tabLst>
                          <a:tab pos="444500" algn="l"/>
                        </a:tabLst>
                      </a:pPr>
                      <a:r>
                        <a:rPr lang="pl-PL" b="0" strike="noStrike" dirty="0"/>
                        <a:t>w tym kobiety</a:t>
                      </a:r>
                    </a:p>
                  </a:txBody>
                  <a:tcPr/>
                </a:tc>
                <a:tc>
                  <a:txBody>
                    <a:bodyPr/>
                    <a:lstStyle/>
                    <a:p>
                      <a:pPr algn="r"/>
                      <a:r>
                        <a:rPr lang="pl-PL" b="0" strike="noStrike" dirty="0"/>
                        <a:t>7,5%</a:t>
                      </a:r>
                    </a:p>
                  </a:txBody>
                  <a:tcPr/>
                </a:tc>
                <a:tc>
                  <a:txBody>
                    <a:bodyPr/>
                    <a:lstStyle/>
                    <a:p>
                      <a:pPr algn="r"/>
                      <a:r>
                        <a:rPr lang="pl-PL" sz="1800" b="0" strike="noStrike" kern="1200" dirty="0">
                          <a:solidFill>
                            <a:schemeClr val="dk1"/>
                          </a:solidFill>
                          <a:effectLst/>
                          <a:latin typeface="+mn-lt"/>
                          <a:ea typeface="+mn-ea"/>
                          <a:cs typeface="+mn-cs"/>
                        </a:rPr>
                        <a:t>132 500</a:t>
                      </a:r>
                      <a:endParaRPr lang="pl-PL" b="0" strike="noStrike" dirty="0"/>
                    </a:p>
                  </a:txBody>
                  <a:tcPr/>
                </a:tc>
                <a:extLst>
                  <a:ext uri="{0D108BD9-81ED-4DB2-BD59-A6C34878D82A}">
                    <a16:rowId xmlns:a16="http://schemas.microsoft.com/office/drawing/2014/main" val="2719976141"/>
                  </a:ext>
                </a:extLst>
              </a:tr>
              <a:tr h="428352">
                <a:tc>
                  <a:txBody>
                    <a:bodyPr/>
                    <a:lstStyle/>
                    <a:p>
                      <a:pPr marL="444500" indent="0"/>
                      <a:r>
                        <a:rPr lang="pl-PL" b="0" strike="noStrike" dirty="0"/>
                        <a:t>w tym mężczyźni</a:t>
                      </a:r>
                    </a:p>
                  </a:txBody>
                  <a:tcPr/>
                </a:tc>
                <a:tc>
                  <a:txBody>
                    <a:bodyPr/>
                    <a:lstStyle/>
                    <a:p>
                      <a:pPr algn="r"/>
                      <a:r>
                        <a:rPr lang="pl-PL" b="0" strike="noStrike" dirty="0"/>
                        <a:t>4,5%</a:t>
                      </a:r>
                    </a:p>
                  </a:txBody>
                  <a:tcPr/>
                </a:tc>
                <a:tc>
                  <a:txBody>
                    <a:bodyPr/>
                    <a:lstStyle/>
                    <a:p>
                      <a:pPr algn="r"/>
                      <a:r>
                        <a:rPr lang="pl-PL" sz="1800" b="0" strike="noStrike" kern="1200" dirty="0">
                          <a:solidFill>
                            <a:schemeClr val="dk1"/>
                          </a:solidFill>
                          <a:effectLst/>
                          <a:latin typeface="+mn-lt"/>
                          <a:ea typeface="+mn-ea"/>
                          <a:cs typeface="+mn-cs"/>
                        </a:rPr>
                        <a:t>76 500</a:t>
                      </a:r>
                      <a:endParaRPr lang="pl-PL" b="0" strike="noStrike" dirty="0"/>
                    </a:p>
                  </a:txBody>
                  <a:tcPr/>
                </a:tc>
                <a:extLst>
                  <a:ext uri="{0D108BD9-81ED-4DB2-BD59-A6C34878D82A}">
                    <a16:rowId xmlns:a16="http://schemas.microsoft.com/office/drawing/2014/main" val="578245510"/>
                  </a:ext>
                </a:extLst>
              </a:tr>
              <a:tr h="428352">
                <a:tc>
                  <a:txBody>
                    <a:bodyPr/>
                    <a:lstStyle/>
                    <a:p>
                      <a:pPr lvl="0"/>
                      <a:r>
                        <a:rPr lang="pl-PL" b="1" dirty="0"/>
                        <a:t>Osoby z niepełnosprawnością powyżej 16 roku życia</a:t>
                      </a:r>
                    </a:p>
                  </a:txBody>
                  <a:tcPr/>
                </a:tc>
                <a:tc>
                  <a:txBody>
                    <a:bodyPr/>
                    <a:lstStyle/>
                    <a:p>
                      <a:pPr algn="r"/>
                      <a:r>
                        <a:rPr lang="pl-PL" b="1" dirty="0"/>
                        <a:t>11%</a:t>
                      </a:r>
                    </a:p>
                  </a:txBody>
                  <a:tcPr/>
                </a:tc>
                <a:tc>
                  <a:txBody>
                    <a:bodyPr/>
                    <a:lstStyle/>
                    <a:p>
                      <a:pPr algn="r"/>
                      <a:r>
                        <a:rPr lang="pl-PL" b="1" dirty="0"/>
                        <a:t>192 000</a:t>
                      </a:r>
                    </a:p>
                  </a:txBody>
                  <a:tcPr/>
                </a:tc>
                <a:extLst>
                  <a:ext uri="{0D108BD9-81ED-4DB2-BD59-A6C34878D82A}">
                    <a16:rowId xmlns:a16="http://schemas.microsoft.com/office/drawing/2014/main" val="2686784467"/>
                  </a:ext>
                </a:extLst>
              </a:tr>
              <a:tr h="504499">
                <a:tc>
                  <a:txBody>
                    <a:bodyPr/>
                    <a:lstStyle/>
                    <a:p>
                      <a:pPr lvl="1"/>
                      <a:r>
                        <a:rPr lang="pl-PL" dirty="0"/>
                        <a:t>w tym: osoby powyżej 16 r. ż. z niepełnosprawnością </a:t>
                      </a:r>
                      <a:r>
                        <a:rPr lang="pl-PL" strike="noStrike" dirty="0"/>
                        <a:t>tylko </a:t>
                      </a:r>
                      <a:r>
                        <a:rPr lang="pl-PL" dirty="0"/>
                        <a:t>biologiczną</a:t>
                      </a:r>
                    </a:p>
                  </a:txBody>
                  <a:tcPr/>
                </a:tc>
                <a:tc>
                  <a:txBody>
                    <a:bodyPr/>
                    <a:lstStyle/>
                    <a:p>
                      <a:pPr algn="r"/>
                      <a:r>
                        <a:rPr lang="pl-PL" dirty="0"/>
                        <a:t>5,2%</a:t>
                      </a:r>
                    </a:p>
                  </a:txBody>
                  <a:tcPr/>
                </a:tc>
                <a:tc>
                  <a:txBody>
                    <a:bodyPr/>
                    <a:lstStyle/>
                    <a:p>
                      <a:pPr algn="r"/>
                      <a:r>
                        <a:rPr lang="pl-PL" dirty="0"/>
                        <a:t>90 000</a:t>
                      </a:r>
                    </a:p>
                  </a:txBody>
                  <a:tcPr/>
                </a:tc>
                <a:extLst>
                  <a:ext uri="{0D108BD9-81ED-4DB2-BD59-A6C34878D82A}">
                    <a16:rowId xmlns:a16="http://schemas.microsoft.com/office/drawing/2014/main" val="3113207397"/>
                  </a:ext>
                </a:extLst>
              </a:tr>
              <a:tr h="428352">
                <a:tc>
                  <a:txBody>
                    <a:bodyPr/>
                    <a:lstStyle/>
                    <a:p>
                      <a:pPr lvl="1"/>
                      <a:r>
                        <a:rPr lang="pl-PL" dirty="0"/>
                        <a:t>w tym: osoby powyżej 16 r. ż. z niepełnosprawnością prawną</a:t>
                      </a:r>
                    </a:p>
                  </a:txBody>
                  <a:tcPr/>
                </a:tc>
                <a:tc>
                  <a:txBody>
                    <a:bodyPr/>
                    <a:lstStyle/>
                    <a:p>
                      <a:pPr algn="r"/>
                      <a:r>
                        <a:rPr lang="pl-PL" dirty="0"/>
                        <a:t>5,8%</a:t>
                      </a:r>
                    </a:p>
                  </a:txBody>
                  <a:tcPr/>
                </a:tc>
                <a:tc>
                  <a:txBody>
                    <a:bodyPr/>
                    <a:lstStyle/>
                    <a:p>
                      <a:pPr algn="r"/>
                      <a:r>
                        <a:rPr lang="pl-PL" dirty="0"/>
                        <a:t>102 000</a:t>
                      </a:r>
                    </a:p>
                  </a:txBody>
                  <a:tcPr/>
                </a:tc>
                <a:extLst>
                  <a:ext uri="{0D108BD9-81ED-4DB2-BD59-A6C34878D82A}">
                    <a16:rowId xmlns:a16="http://schemas.microsoft.com/office/drawing/2014/main" val="1181465727"/>
                  </a:ext>
                </a:extLst>
              </a:tr>
              <a:tr h="428352">
                <a:tc>
                  <a:txBody>
                    <a:bodyPr/>
                    <a:lstStyle/>
                    <a:p>
                      <a:pPr lvl="0"/>
                      <a:r>
                        <a:rPr lang="pl-PL" b="1" dirty="0"/>
                        <a:t>Osoby z niepełnosprawnością poniżej 16 roku życia</a:t>
                      </a:r>
                    </a:p>
                  </a:txBody>
                  <a:tcPr/>
                </a:tc>
                <a:tc>
                  <a:txBody>
                    <a:bodyPr/>
                    <a:lstStyle/>
                    <a:p>
                      <a:pPr algn="r"/>
                      <a:r>
                        <a:rPr lang="pl-PL" b="1" dirty="0"/>
                        <a:t>1,0%</a:t>
                      </a:r>
                    </a:p>
                  </a:txBody>
                  <a:tcPr/>
                </a:tc>
                <a:tc>
                  <a:txBody>
                    <a:bodyPr/>
                    <a:lstStyle/>
                    <a:p>
                      <a:pPr algn="r"/>
                      <a:r>
                        <a:rPr lang="pl-PL" b="1" dirty="0"/>
                        <a:t>17 000</a:t>
                      </a:r>
                    </a:p>
                  </a:txBody>
                  <a:tcPr/>
                </a:tc>
                <a:extLst>
                  <a:ext uri="{0D108BD9-81ED-4DB2-BD59-A6C34878D82A}">
                    <a16:rowId xmlns:a16="http://schemas.microsoft.com/office/drawing/2014/main" val="921680352"/>
                  </a:ext>
                </a:extLst>
              </a:tr>
              <a:tr h="428352">
                <a:tc>
                  <a:txBody>
                    <a:bodyPr/>
                    <a:lstStyle/>
                    <a:p>
                      <a:pPr lvl="1"/>
                      <a:r>
                        <a:rPr lang="pl-PL" dirty="0"/>
                        <a:t>w tym: osoby poniżej 16 r. ż. z niepełnosprawnością </a:t>
                      </a:r>
                      <a:r>
                        <a:rPr lang="pl-PL" strike="noStrike" dirty="0"/>
                        <a:t>tylko </a:t>
                      </a:r>
                      <a:r>
                        <a:rPr lang="pl-PL" dirty="0"/>
                        <a:t>biologiczną</a:t>
                      </a:r>
                    </a:p>
                  </a:txBody>
                  <a:tcPr/>
                </a:tc>
                <a:tc>
                  <a:txBody>
                    <a:bodyPr/>
                    <a:lstStyle/>
                    <a:p>
                      <a:pPr algn="r"/>
                      <a:r>
                        <a:rPr lang="pl-PL" dirty="0"/>
                        <a:t>0,2%</a:t>
                      </a:r>
                    </a:p>
                  </a:txBody>
                  <a:tcPr/>
                </a:tc>
                <a:tc>
                  <a:txBody>
                    <a:bodyPr/>
                    <a:lstStyle/>
                    <a:p>
                      <a:pPr algn="r"/>
                      <a:r>
                        <a:rPr lang="pl-PL" dirty="0"/>
                        <a:t>4 000</a:t>
                      </a:r>
                    </a:p>
                  </a:txBody>
                  <a:tcPr/>
                </a:tc>
                <a:extLst>
                  <a:ext uri="{0D108BD9-81ED-4DB2-BD59-A6C34878D82A}">
                    <a16:rowId xmlns:a16="http://schemas.microsoft.com/office/drawing/2014/main" val="1267764360"/>
                  </a:ext>
                </a:extLst>
              </a:tr>
              <a:tr h="428352">
                <a:tc>
                  <a:txBody>
                    <a:bodyPr/>
                    <a:lstStyle/>
                    <a:p>
                      <a:pPr lvl="1"/>
                      <a:r>
                        <a:rPr lang="pl-PL" dirty="0"/>
                        <a:t>w tym: osoby poniżej 16 r. ż. życia z niepełnosprawnością prawną</a:t>
                      </a:r>
                    </a:p>
                  </a:txBody>
                  <a:tcPr/>
                </a:tc>
                <a:tc>
                  <a:txBody>
                    <a:bodyPr/>
                    <a:lstStyle/>
                    <a:p>
                      <a:pPr algn="r"/>
                      <a:r>
                        <a:rPr lang="pl-PL" dirty="0"/>
                        <a:t>0,8%</a:t>
                      </a:r>
                    </a:p>
                  </a:txBody>
                  <a:tcPr/>
                </a:tc>
                <a:tc>
                  <a:txBody>
                    <a:bodyPr/>
                    <a:lstStyle/>
                    <a:p>
                      <a:pPr algn="r"/>
                      <a:r>
                        <a:rPr lang="pl-PL" dirty="0"/>
                        <a:t>13 000</a:t>
                      </a:r>
                    </a:p>
                  </a:txBody>
                  <a:tcPr/>
                </a:tc>
                <a:extLst>
                  <a:ext uri="{0D108BD9-81ED-4DB2-BD59-A6C34878D82A}">
                    <a16:rowId xmlns:a16="http://schemas.microsoft.com/office/drawing/2014/main" val="779527946"/>
                  </a:ext>
                </a:extLst>
              </a:tr>
            </a:tbl>
          </a:graphicData>
        </a:graphic>
      </p:graphicFrame>
      <p:sp>
        <p:nvSpPr>
          <p:cNvPr id="10" name="Rectangle 7" descr="Wyróżniona jest liczba 102 tysiące - osoby powyżej 16 r. ż. z niepełnosprawnością prawną.">
            <a:extLst>
              <a:ext uri="{FF2B5EF4-FFF2-40B4-BE49-F238E27FC236}">
                <a16:creationId xmlns:a16="http://schemas.microsoft.com/office/drawing/2014/main" id="{8CEF22DC-2CE4-4085-B4C5-4B2A23D808F9}"/>
              </a:ext>
            </a:extLst>
          </p:cNvPr>
          <p:cNvSpPr/>
          <p:nvPr/>
        </p:nvSpPr>
        <p:spPr>
          <a:xfrm>
            <a:off x="9765042" y="3170916"/>
            <a:ext cx="1317036" cy="491939"/>
          </a:xfrm>
          <a:prstGeom prst="rect">
            <a:avLst/>
          </a:prstGeom>
          <a:noFill/>
          <a:ln>
            <a:solidFill>
              <a:srgbClr val="E627C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6" descr="Wyróżniona jest liczba 13 tysięcy - osoby poniżej 16 r. ż. życia z niepełnosprawnością prawną.">
            <a:extLst>
              <a:ext uri="{FF2B5EF4-FFF2-40B4-BE49-F238E27FC236}">
                <a16:creationId xmlns:a16="http://schemas.microsoft.com/office/drawing/2014/main" id="{8D9566AC-6E66-483B-9B8F-0F03C100C094}"/>
              </a:ext>
            </a:extLst>
          </p:cNvPr>
          <p:cNvSpPr/>
          <p:nvPr/>
        </p:nvSpPr>
        <p:spPr>
          <a:xfrm>
            <a:off x="9774944" y="4559560"/>
            <a:ext cx="1317036" cy="409992"/>
          </a:xfrm>
          <a:prstGeom prst="rect">
            <a:avLst/>
          </a:prstGeom>
          <a:noFill/>
          <a:ln>
            <a:solidFill>
              <a:srgbClr val="E627C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7095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3CC8C4-E3ED-44E9-B1DC-1E9CB50B0B1B}"/>
              </a:ext>
            </a:extLst>
          </p:cNvPr>
          <p:cNvSpPr>
            <a:spLocks noGrp="1"/>
          </p:cNvSpPr>
          <p:nvPr>
            <p:ph type="title"/>
          </p:nvPr>
        </p:nvSpPr>
        <p:spPr>
          <a:xfrm>
            <a:off x="1058705" y="1050852"/>
            <a:ext cx="10515600" cy="579901"/>
          </a:xfrm>
        </p:spPr>
        <p:txBody>
          <a:bodyPr>
            <a:normAutofit/>
          </a:bodyPr>
          <a:lstStyle/>
          <a:p>
            <a:r>
              <a:rPr lang="pl-PL" sz="2800" b="0" dirty="0">
                <a:latin typeface="+mn-lt"/>
                <a:cs typeface="Calibri Light"/>
              </a:rPr>
              <a:t>Osoby </a:t>
            </a:r>
            <a:r>
              <a:rPr lang="en-US" sz="2800" b="0" dirty="0">
                <a:latin typeface="+mn-lt"/>
                <a:cs typeface="Calibri Light"/>
              </a:rPr>
              <a:t>z </a:t>
            </a:r>
            <a:r>
              <a:rPr lang="en-US" sz="2800" b="0" dirty="0" err="1">
                <a:latin typeface="+mn-lt"/>
                <a:cs typeface="Calibri Light"/>
              </a:rPr>
              <a:t>niepełnosprawnościami</a:t>
            </a:r>
            <a:r>
              <a:rPr lang="pl-PL" sz="2800" b="0" dirty="0">
                <a:latin typeface="+mn-lt"/>
                <a:cs typeface="Calibri Light"/>
              </a:rPr>
              <a:t> w Warszawie (slajd 3 z 4)</a:t>
            </a:r>
            <a:endParaRPr lang="pl-PL" sz="2800" dirty="0"/>
          </a:p>
        </p:txBody>
      </p:sp>
      <p:sp>
        <p:nvSpPr>
          <p:cNvPr id="4" name="pole tekstowe 3">
            <a:extLst>
              <a:ext uri="{FF2B5EF4-FFF2-40B4-BE49-F238E27FC236}">
                <a16:creationId xmlns:a16="http://schemas.microsoft.com/office/drawing/2014/main" id="{2F7DC626-8F59-4865-8806-ECCA9B99DCB5}"/>
              </a:ext>
            </a:extLst>
          </p:cNvPr>
          <p:cNvSpPr txBox="1"/>
          <p:nvPr/>
        </p:nvSpPr>
        <p:spPr>
          <a:xfrm>
            <a:off x="1058705" y="1630753"/>
            <a:ext cx="9061688" cy="2916439"/>
          </a:xfrm>
          <a:prstGeom prst="rect">
            <a:avLst/>
          </a:prstGeom>
          <a:noFill/>
        </p:spPr>
        <p:txBody>
          <a:bodyPr wrap="square">
            <a:spAutoFit/>
          </a:bodyPr>
          <a:lstStyle/>
          <a:p>
            <a:pPr>
              <a:lnSpc>
                <a:spcPct val="125000"/>
              </a:lnSpc>
              <a:spcBef>
                <a:spcPts val="300"/>
              </a:spcBef>
              <a:spcAft>
                <a:spcPts val="1200"/>
              </a:spcAft>
            </a:pPr>
            <a:r>
              <a:rPr lang="pl-PL" sz="1600" dirty="0">
                <a:solidFill>
                  <a:schemeClr val="tx1"/>
                </a:solidFill>
                <a:effectLst/>
              </a:rPr>
              <a:t>6,6% mieszkańców i mieszkanek Warszawy to osoby z niepełnosprawnością prawn</a:t>
            </a:r>
            <a:r>
              <a:rPr lang="pl-PL" sz="1600" dirty="0">
                <a:solidFill>
                  <a:schemeClr val="tx1"/>
                </a:solidFill>
              </a:rPr>
              <a:t>ą</a:t>
            </a:r>
            <a:r>
              <a:rPr lang="pl-PL" sz="1600" dirty="0">
                <a:solidFill>
                  <a:schemeClr val="tx1"/>
                </a:solidFill>
                <a:effectLst/>
              </a:rPr>
              <a:t>. W tej grupie jest około 102 tysiące osób powyżej 16 roku życia, a 13 000 to dzieci i młodzież. </a:t>
            </a:r>
          </a:p>
          <a:p>
            <a:pPr>
              <a:lnSpc>
                <a:spcPct val="125000"/>
              </a:lnSpc>
              <a:spcBef>
                <a:spcPts val="300"/>
              </a:spcBef>
              <a:spcAft>
                <a:spcPts val="1200"/>
              </a:spcAft>
            </a:pPr>
            <a:r>
              <a:rPr lang="pl-PL" sz="1600" dirty="0">
                <a:solidFill>
                  <a:schemeClr val="tx1"/>
                </a:solidFill>
                <a:effectLst/>
              </a:rPr>
              <a:t>Dodatkowo 94 </a:t>
            </a:r>
            <a:r>
              <a:rPr lang="pl-PL" sz="1600" dirty="0">
                <a:solidFill>
                  <a:schemeClr val="tx1"/>
                </a:solidFill>
              </a:rPr>
              <a:t>000 osób deklaruje, że odczuwa ograniczenie sprawności w wykonywaniu czynności podstawowych dla swojego wieku, ale nie posiada prawnego orzeczenia niepełnosprawności (niepełnosprawność biologiczna). W tej grupie są osoby, które mogą potrzebować działań wyprzedzających niepełnosprawność. Wiele z nich to osoby po 60 roku życia.</a:t>
            </a:r>
          </a:p>
          <a:p>
            <a:pPr>
              <a:lnSpc>
                <a:spcPct val="125000"/>
              </a:lnSpc>
              <a:spcBef>
                <a:spcPts val="300"/>
              </a:spcBef>
              <a:spcAft>
                <a:spcPts val="1200"/>
              </a:spcAft>
            </a:pPr>
            <a:r>
              <a:rPr lang="pl-PL" sz="1600" dirty="0"/>
              <a:t>Osoby z niepełnosprawnością prawną i biologiczną stanowią 12% populacji (wśród kobiet 14%,  a wśród mężczyzn prawie 10%), mieszkają w co piątym gospodarstwie domowym.</a:t>
            </a:r>
            <a:endParaRPr lang="pl-PL" sz="1600" dirty="0">
              <a:solidFill>
                <a:schemeClr val="tx1"/>
              </a:solidFill>
            </a:endParaRPr>
          </a:p>
        </p:txBody>
      </p:sp>
      <p:sp>
        <p:nvSpPr>
          <p:cNvPr id="5" name="Schemat blokowy: łącznik 4">
            <a:extLst>
              <a:ext uri="{FF2B5EF4-FFF2-40B4-BE49-F238E27FC236}">
                <a16:creationId xmlns:a16="http://schemas.microsoft.com/office/drawing/2014/main" id="{47A79C67-A7F6-49CA-9AB2-DFB037C0EBFB}"/>
              </a:ext>
              <a:ext uri="{C183D7F6-B498-43B3-948B-1728B52AA6E4}">
                <adec:decorative xmlns:adec="http://schemas.microsoft.com/office/drawing/2017/decorative" xmlns="" val="1"/>
              </a:ext>
            </a:extLst>
          </p:cNvPr>
          <p:cNvSpPr/>
          <p:nvPr/>
        </p:nvSpPr>
        <p:spPr>
          <a:xfrm>
            <a:off x="10273800" y="5217386"/>
            <a:ext cx="1080000" cy="108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6" name="Schemat blokowy: łącznik 5">
            <a:extLst>
              <a:ext uri="{FF2B5EF4-FFF2-40B4-BE49-F238E27FC236}">
                <a16:creationId xmlns:a16="http://schemas.microsoft.com/office/drawing/2014/main" id="{861842DE-F92D-4125-B8C4-78206B34030D}"/>
              </a:ext>
              <a:ext uri="{C183D7F6-B498-43B3-948B-1728B52AA6E4}">
                <adec:decorative xmlns:adec="http://schemas.microsoft.com/office/drawing/2017/decorative" xmlns="" val="1"/>
              </a:ext>
            </a:extLst>
          </p:cNvPr>
          <p:cNvSpPr/>
          <p:nvPr/>
        </p:nvSpPr>
        <p:spPr>
          <a:xfrm>
            <a:off x="11160255" y="4844142"/>
            <a:ext cx="360000" cy="360000"/>
          </a:xfrm>
          <a:prstGeom prst="flowChartConnector">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7" name="Prostokąt 6">
            <a:extLst>
              <a:ext uri="{FF2B5EF4-FFF2-40B4-BE49-F238E27FC236}">
                <a16:creationId xmlns:a16="http://schemas.microsoft.com/office/drawing/2014/main" id="{EE7D0BB2-A65C-4878-8897-A736EF2D1238}"/>
              </a:ext>
            </a:extLst>
          </p:cNvPr>
          <p:cNvSpPr/>
          <p:nvPr/>
        </p:nvSpPr>
        <p:spPr>
          <a:xfrm>
            <a:off x="1008677" y="5510142"/>
            <a:ext cx="7188266"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3" name="Symbol zastępczy numeru slajdu 2">
            <a:extLst>
              <a:ext uri="{FF2B5EF4-FFF2-40B4-BE49-F238E27FC236}">
                <a16:creationId xmlns:a16="http://schemas.microsoft.com/office/drawing/2014/main" id="{C7EB6654-1D0B-43E6-BA3A-A6837668C47A}"/>
              </a:ext>
            </a:extLst>
          </p:cNvPr>
          <p:cNvSpPr>
            <a:spLocks noGrp="1"/>
          </p:cNvSpPr>
          <p:nvPr>
            <p:ph type="sldNum" sz="quarter" idx="12"/>
          </p:nvPr>
        </p:nvSpPr>
        <p:spPr/>
        <p:txBody>
          <a:bodyPr/>
          <a:lstStyle/>
          <a:p>
            <a:fld id="{AB3CF912-5D29-446E-B947-C95F3C2F9F27}" type="slidenum">
              <a:rPr lang="pl-PL" smtClean="0"/>
              <a:t>8</a:t>
            </a:fld>
            <a:endParaRPr lang="pl-PL"/>
          </a:p>
        </p:txBody>
      </p:sp>
    </p:spTree>
    <p:extLst>
      <p:ext uri="{BB962C8B-B14F-4D97-AF65-F5344CB8AC3E}">
        <p14:creationId xmlns:p14="http://schemas.microsoft.com/office/powerpoint/2010/main" val="291418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8D8A0-1FF0-455B-A804-47BA6E561FCB}"/>
              </a:ext>
            </a:extLst>
          </p:cNvPr>
          <p:cNvSpPr>
            <a:spLocks noGrp="1"/>
          </p:cNvSpPr>
          <p:nvPr>
            <p:ph type="title"/>
          </p:nvPr>
        </p:nvSpPr>
        <p:spPr>
          <a:xfrm>
            <a:off x="895450" y="730781"/>
            <a:ext cx="10515600" cy="773113"/>
          </a:xfrm>
        </p:spPr>
        <p:txBody>
          <a:bodyPr>
            <a:normAutofit/>
          </a:bodyPr>
          <a:lstStyle/>
          <a:p>
            <a:r>
              <a:rPr lang="pl-PL" sz="2800" b="0" dirty="0">
                <a:latin typeface="+mn-lt"/>
                <a:cs typeface="Calibri Light"/>
              </a:rPr>
              <a:t>Osoby </a:t>
            </a:r>
            <a:r>
              <a:rPr lang="en-US" sz="2800" b="0" dirty="0">
                <a:latin typeface="+mn-lt"/>
                <a:cs typeface="Calibri Light"/>
              </a:rPr>
              <a:t>z </a:t>
            </a:r>
            <a:r>
              <a:rPr lang="en-US" sz="2800" b="0" dirty="0" err="1">
                <a:latin typeface="+mn-lt"/>
                <a:cs typeface="Calibri Light"/>
              </a:rPr>
              <a:t>niepełnosprawnościami</a:t>
            </a:r>
            <a:r>
              <a:rPr lang="pl-PL" sz="2800" b="0" dirty="0">
                <a:latin typeface="+mn-lt"/>
                <a:cs typeface="Calibri Light"/>
              </a:rPr>
              <a:t> w Warszawie (slajd 4 z 4)</a:t>
            </a:r>
            <a:endParaRPr lang="en-US" sz="2800" b="0" dirty="0">
              <a:latin typeface="+mn-lt"/>
            </a:endParaRPr>
          </a:p>
        </p:txBody>
      </p:sp>
      <p:sp>
        <p:nvSpPr>
          <p:cNvPr id="4" name="pole tekstowe 3">
            <a:extLst>
              <a:ext uri="{FF2B5EF4-FFF2-40B4-BE49-F238E27FC236}">
                <a16:creationId xmlns:a16="http://schemas.microsoft.com/office/drawing/2014/main" id="{5608D05D-A3D9-4AA5-8D56-CD8F4716D942}"/>
              </a:ext>
            </a:extLst>
          </p:cNvPr>
          <p:cNvSpPr txBox="1"/>
          <p:nvPr/>
        </p:nvSpPr>
        <p:spPr>
          <a:xfrm>
            <a:off x="1160040" y="1490154"/>
            <a:ext cx="4108945" cy="369332"/>
          </a:xfrm>
          <a:prstGeom prst="rect">
            <a:avLst/>
          </a:prstGeom>
          <a:noFill/>
        </p:spPr>
        <p:txBody>
          <a:bodyPr wrap="none" rtlCol="0">
            <a:spAutoFit/>
          </a:bodyPr>
          <a:lstStyle/>
          <a:p>
            <a:r>
              <a:rPr lang="pl-PL" sz="1800" cap="none" dirty="0"/>
              <a:t>Wiek osób</a:t>
            </a:r>
            <a:r>
              <a:rPr lang="pl-PL" sz="1800" cap="none" baseline="0" dirty="0"/>
              <a:t> z niepełnosprawnością prawną</a:t>
            </a:r>
            <a:endParaRPr lang="en-US" sz="1800" cap="none" dirty="0"/>
          </a:p>
        </p:txBody>
      </p:sp>
      <p:graphicFrame>
        <p:nvGraphicFramePr>
          <p:cNvPr id="7" name="Wykres 8" descr="Wykres przedstawia podział osób z niepełnosprawnościami prawną według wieku. Osoby do 39. roku życia stanowią 23%, w wieku od 40. do 59. roku życia stanowią 18%, a w wieku powyżej 60 roku życia stanowią 59% populacji osób z niepełnosprawnością prawną.">
            <a:extLst>
              <a:ext uri="{FF2B5EF4-FFF2-40B4-BE49-F238E27FC236}">
                <a16:creationId xmlns:a16="http://schemas.microsoft.com/office/drawing/2014/main" id="{D17E6427-2722-46CE-93D1-5A7494C106C1}"/>
              </a:ext>
            </a:extLst>
          </p:cNvPr>
          <p:cNvGraphicFramePr/>
          <p:nvPr>
            <p:extLst>
              <p:ext uri="{D42A27DB-BD31-4B8C-83A1-F6EECF244321}">
                <p14:modId xmlns:p14="http://schemas.microsoft.com/office/powerpoint/2010/main" val="2688405270"/>
              </p:ext>
            </p:extLst>
          </p:nvPr>
        </p:nvGraphicFramePr>
        <p:xfrm>
          <a:off x="1160040" y="1752426"/>
          <a:ext cx="4993210" cy="4032037"/>
        </p:xfrm>
        <a:graphic>
          <a:graphicData uri="http://schemas.openxmlformats.org/drawingml/2006/chart">
            <c:chart xmlns:c="http://schemas.openxmlformats.org/drawingml/2006/chart" xmlns:r="http://schemas.openxmlformats.org/officeDocument/2006/relationships" r:id="rId2"/>
          </a:graphicData>
        </a:graphic>
      </p:graphicFrame>
      <p:sp>
        <p:nvSpPr>
          <p:cNvPr id="3" name="pole tekstowe 2">
            <a:extLst>
              <a:ext uri="{FF2B5EF4-FFF2-40B4-BE49-F238E27FC236}">
                <a16:creationId xmlns:a16="http://schemas.microsoft.com/office/drawing/2014/main" id="{79E9B533-BA51-4B48-A888-C314918BB90A}"/>
              </a:ext>
            </a:extLst>
          </p:cNvPr>
          <p:cNvSpPr txBox="1"/>
          <p:nvPr/>
        </p:nvSpPr>
        <p:spPr>
          <a:xfrm>
            <a:off x="6755366" y="1490154"/>
            <a:ext cx="4622802" cy="646331"/>
          </a:xfrm>
          <a:prstGeom prst="rect">
            <a:avLst/>
          </a:prstGeom>
          <a:noFill/>
        </p:spPr>
        <p:txBody>
          <a:bodyPr wrap="square" rtlCol="0">
            <a:spAutoFit/>
          </a:bodyPr>
          <a:lstStyle/>
          <a:p>
            <a:r>
              <a:rPr lang="pl-PL" sz="1800" cap="none" dirty="0"/>
              <a:t>Stopień niepełnosprawności osoby</a:t>
            </a:r>
            <a:r>
              <a:rPr lang="pl-PL" sz="1800" cap="none" baseline="0" dirty="0"/>
              <a:t> z niepełnosprawnością prawną powyżej 16 r.ż. </a:t>
            </a:r>
            <a:endParaRPr lang="en-US" sz="1800" cap="none" dirty="0"/>
          </a:p>
        </p:txBody>
      </p:sp>
      <p:graphicFrame>
        <p:nvGraphicFramePr>
          <p:cNvPr id="11" name="Wykres 8" descr="Wykres przedstawia podział osób z niepełnosprawnościami według wieku. Osoby do 29. roku życia stanowią 16%, w wieku od 30. do 59. roku życia stanowią 31%, a w wieku powyżej 60 roku życia stanowią 53% populacji osób z niepełnosprawnościami.">
            <a:extLst>
              <a:ext uri="{FF2B5EF4-FFF2-40B4-BE49-F238E27FC236}">
                <a16:creationId xmlns:a16="http://schemas.microsoft.com/office/drawing/2014/main" id="{412D6DB2-18DA-4497-A3C4-C40484A4388C}"/>
              </a:ext>
            </a:extLst>
          </p:cNvPr>
          <p:cNvGraphicFramePr/>
          <p:nvPr>
            <p:extLst>
              <p:ext uri="{D42A27DB-BD31-4B8C-83A1-F6EECF244321}">
                <p14:modId xmlns:p14="http://schemas.microsoft.com/office/powerpoint/2010/main" val="571379433"/>
              </p:ext>
            </p:extLst>
          </p:nvPr>
        </p:nvGraphicFramePr>
        <p:xfrm>
          <a:off x="6550013" y="2061275"/>
          <a:ext cx="4873165" cy="3723188"/>
        </p:xfrm>
        <a:graphic>
          <a:graphicData uri="http://schemas.openxmlformats.org/drawingml/2006/chart">
            <c:chart xmlns:c="http://schemas.openxmlformats.org/drawingml/2006/chart" xmlns:r="http://schemas.openxmlformats.org/officeDocument/2006/relationships" r:id="rId3"/>
          </a:graphicData>
        </a:graphic>
      </p:graphicFrame>
      <p:sp>
        <p:nvSpPr>
          <p:cNvPr id="13" name="Prostokąt 6">
            <a:extLst>
              <a:ext uri="{FF2B5EF4-FFF2-40B4-BE49-F238E27FC236}">
                <a16:creationId xmlns:a16="http://schemas.microsoft.com/office/drawing/2014/main" id="{800694A6-C7C5-45CC-9DCD-EEC16D172A52}"/>
              </a:ext>
            </a:extLst>
          </p:cNvPr>
          <p:cNvSpPr/>
          <p:nvPr/>
        </p:nvSpPr>
        <p:spPr>
          <a:xfrm>
            <a:off x="1127213" y="5680287"/>
            <a:ext cx="7383023" cy="276999"/>
          </a:xfrm>
          <a:prstGeom prst="rect">
            <a:avLst/>
          </a:prstGeom>
        </p:spPr>
        <p:txBody>
          <a:bodyPr wrap="square">
            <a:spAutoFit/>
          </a:bodyPr>
          <a:lstStyle/>
          <a:p>
            <a:r>
              <a:rPr lang="pl-PL" sz="1200" dirty="0">
                <a:latin typeface="Calibri" panose="020F0502020204030204" pitchFamily="34" charset="0"/>
                <a:ea typeface="Lucida Sans Unicode" panose="020B0602030504020204" pitchFamily="34" charset="0"/>
                <a:cs typeface="Tahoma" panose="020B0604030504040204" pitchFamily="34" charset="0"/>
              </a:rPr>
              <a:t>Źródło: Skala i struktu</a:t>
            </a:r>
            <a:r>
              <a:rPr lang="pl-PL" sz="1200" dirty="0">
                <a:solidFill>
                  <a:srgbClr val="004B88"/>
                </a:solidFill>
                <a:latin typeface="Calibri" panose="020F0502020204030204" pitchFamily="34" charset="0"/>
                <a:ea typeface="Lucida Sans Unicode" panose="020B0602030504020204" pitchFamily="34" charset="0"/>
                <a:cs typeface="Tahoma" panose="020B0604030504040204" pitchFamily="34" charset="0"/>
              </a:rPr>
              <a:t>ra</a:t>
            </a:r>
            <a:r>
              <a:rPr lang="pl-PL" sz="1200" dirty="0">
                <a:latin typeface="Calibri" panose="020F0502020204030204" pitchFamily="34" charset="0"/>
                <a:ea typeface="Lucida Sans Unicode" panose="020B0602030504020204" pitchFamily="34" charset="0"/>
                <a:cs typeface="Tahoma" panose="020B0604030504040204" pitchFamily="34" charset="0"/>
              </a:rPr>
              <a:t> zjawiska niepełnosprawności w m.st. Warszawie, PBS Sp. z o.o., Warszawa/Sopot 2018.</a:t>
            </a:r>
            <a:endParaRPr lang="pl-PL" sz="1200" dirty="0"/>
          </a:p>
        </p:txBody>
      </p:sp>
      <p:sp>
        <p:nvSpPr>
          <p:cNvPr id="5" name="Symbol zastępczy numeru slajdu 4">
            <a:extLst>
              <a:ext uri="{FF2B5EF4-FFF2-40B4-BE49-F238E27FC236}">
                <a16:creationId xmlns:a16="http://schemas.microsoft.com/office/drawing/2014/main" id="{09318BA3-1E5F-4A81-A3DF-5E9EFE4C8E62}"/>
              </a:ext>
            </a:extLst>
          </p:cNvPr>
          <p:cNvSpPr>
            <a:spLocks noGrp="1"/>
          </p:cNvSpPr>
          <p:nvPr>
            <p:ph type="sldNum" sz="quarter" idx="12"/>
          </p:nvPr>
        </p:nvSpPr>
        <p:spPr/>
        <p:txBody>
          <a:bodyPr/>
          <a:lstStyle/>
          <a:p>
            <a:fld id="{AB3CF912-5D29-446E-B947-C95F3C2F9F27}" type="slidenum">
              <a:rPr lang="pl-PL" smtClean="0"/>
              <a:t>9</a:t>
            </a:fld>
            <a:endParaRPr lang="pl-PL"/>
          </a:p>
        </p:txBody>
      </p:sp>
    </p:spTree>
    <p:extLst>
      <p:ext uri="{BB962C8B-B14F-4D97-AF65-F5344CB8AC3E}">
        <p14:creationId xmlns:p14="http://schemas.microsoft.com/office/powerpoint/2010/main" val="95960983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pbs RAPORT">
    <a:dk1>
      <a:srgbClr val="595959"/>
    </a:dk1>
    <a:lt1>
      <a:sysClr val="window" lastClr="FFFFFF"/>
    </a:lt1>
    <a:dk2>
      <a:srgbClr val="004B88"/>
    </a:dk2>
    <a:lt2>
      <a:srgbClr val="0094CF"/>
    </a:lt2>
    <a:accent1>
      <a:srgbClr val="635D8C"/>
    </a:accent1>
    <a:accent2>
      <a:srgbClr val="42BEBD"/>
    </a:accent2>
    <a:accent3>
      <a:srgbClr val="48AA48"/>
    </a:accent3>
    <a:accent4>
      <a:srgbClr val="A0CC1E"/>
    </a:accent4>
    <a:accent5>
      <a:srgbClr val="FFCA21"/>
    </a:accent5>
    <a:accent6>
      <a:srgbClr val="E54337"/>
    </a:accent6>
    <a:hlink>
      <a:srgbClr val="0000FF"/>
    </a:hlink>
    <a:folHlink>
      <a:srgbClr val="800080"/>
    </a:folHlink>
  </a:clrScheme>
  <a:fontScheme name="pbs">
    <a:majorFont>
      <a:latin typeface="Century Gothic"/>
      <a:ea typeface=""/>
      <a:cs typeface=""/>
    </a:majorFont>
    <a:minorFont>
      <a:latin typeface="Century Gothic"/>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B9DF192D349EDC4EBF58A6DFBD4D9A13" ma:contentTypeVersion="15" ma:contentTypeDescription="Utwórz nowy dokument." ma:contentTypeScope="" ma:versionID="15e72391ebcb43b9cb8032c1c9df43cb">
  <xsd:schema xmlns:xsd="http://www.w3.org/2001/XMLSchema" xmlns:xs="http://www.w3.org/2001/XMLSchema" xmlns:p="http://schemas.microsoft.com/office/2006/metadata/properties" xmlns:ns1="http://schemas.microsoft.com/sharepoint/v3" xmlns:ns3="db50b984-fe8b-4540-90eb-f15aa31af4d0" xmlns:ns4="1ae9e105-af50-4050-9154-d0304f65e5c5" targetNamespace="http://schemas.microsoft.com/office/2006/metadata/properties" ma:root="true" ma:fieldsID="6d801b2e1a3967a9a436618cd0510a4c" ns1:_="" ns3:_="" ns4:_="">
    <xsd:import namespace="http://schemas.microsoft.com/sharepoint/v3"/>
    <xsd:import namespace="db50b984-fe8b-4540-90eb-f15aa31af4d0"/>
    <xsd:import namespace="1ae9e105-af50-4050-9154-d0304f65e5c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4:SharedWithUsers" minOccurs="0"/>
                <xsd:element ref="ns4:SharedWithDetails" minOccurs="0"/>
                <xsd:element ref="ns4:SharingHintHash" minOccurs="0"/>
                <xsd:element ref="ns1:_ip_UnifiedCompliancePolicyProperties" minOccurs="0"/>
                <xsd:element ref="ns1:_ip_UnifiedCompliancePolicyUIAc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Właściwości ujednoliconych zasad zgodności" ma:hidden="true" ma:internalName="_ip_UnifiedCompliancePolicyProperties">
      <xsd:simpleType>
        <xsd:restriction base="dms:Note"/>
      </xsd:simpleType>
    </xsd:element>
    <xsd:element name="_ip_UnifiedCompliancePolicyUIAction" ma:index="21" nillable="true" ma:displayName="Akcja interfejsu użytkownika ujednoliconych zasad zgodności"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b50b984-fe8b-4540-90eb-f15aa31af4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e9e105-af50-4050-9154-d0304f65e5c5" elementFormDefault="qualified">
    <xsd:import namespace="http://schemas.microsoft.com/office/2006/documentManagement/types"/>
    <xsd:import namespace="http://schemas.microsoft.com/office/infopath/2007/PartnerControls"/>
    <xsd:element name="SharedWithUsers" ma:index="17"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Udostępnione dla — szczegóły" ma:internalName="SharedWithDetails" ma:readOnly="true">
      <xsd:simpleType>
        <xsd:restriction base="dms:Note">
          <xsd:maxLength value="255"/>
        </xsd:restriction>
      </xsd:simpleType>
    </xsd:element>
    <xsd:element name="SharingHintHash" ma:index="19" nillable="true" ma:displayName="Skrót wskazówki dotyczącej udostępniania"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251148-8D16-49ED-88BB-9C6835FA6478}">
  <ds:schemaRefs>
    <ds:schemaRef ds:uri="http://purl.org/dc/elements/1.1/"/>
    <ds:schemaRef ds:uri="http://schemas.openxmlformats.org/package/2006/metadata/core-properties"/>
    <ds:schemaRef ds:uri="http://schemas.microsoft.com/office/infopath/2007/PartnerControls"/>
    <ds:schemaRef ds:uri="http://purl.org/dc/terms/"/>
    <ds:schemaRef ds:uri="http://schemas.microsoft.com/office/2006/metadata/properties"/>
    <ds:schemaRef ds:uri="http://schemas.microsoft.com/office/2006/documentManagement/types"/>
    <ds:schemaRef ds:uri="1ae9e105-af50-4050-9154-d0304f65e5c5"/>
    <ds:schemaRef ds:uri="http://schemas.microsoft.com/sharepoint/v3"/>
    <ds:schemaRef ds:uri="db50b984-fe8b-4540-90eb-f15aa31af4d0"/>
    <ds:schemaRef ds:uri="http://www.w3.org/XML/1998/namespace"/>
    <ds:schemaRef ds:uri="http://purl.org/dc/dcmitype/"/>
  </ds:schemaRefs>
</ds:datastoreItem>
</file>

<file path=customXml/itemProps2.xml><?xml version="1.0" encoding="utf-8"?>
<ds:datastoreItem xmlns:ds="http://schemas.openxmlformats.org/officeDocument/2006/customXml" ds:itemID="{E7ACF41D-CF2A-4B51-A4AF-94EDE578C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b50b984-fe8b-4540-90eb-f15aa31af4d0"/>
    <ds:schemaRef ds:uri="1ae9e105-af50-4050-9154-d0304f65e5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29AF7B-7888-40F4-9FAD-1B12B4F653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5913</TotalTime>
  <Words>6073</Words>
  <Application>Microsoft Office PowerPoint</Application>
  <PresentationFormat>Panoramiczny</PresentationFormat>
  <Paragraphs>505</Paragraphs>
  <Slides>62</Slides>
  <Notes>3</Notes>
  <HiddenSlides>0</HiddenSlides>
  <MMClips>0</MMClips>
  <ScaleCrop>false</ScaleCrop>
  <HeadingPairs>
    <vt:vector size="6" baseType="variant">
      <vt:variant>
        <vt:lpstr>Używane czcionki</vt:lpstr>
      </vt:variant>
      <vt:variant>
        <vt:i4>10</vt:i4>
      </vt:variant>
      <vt:variant>
        <vt:lpstr>Motyw</vt:lpstr>
      </vt:variant>
      <vt:variant>
        <vt:i4>1</vt:i4>
      </vt:variant>
      <vt:variant>
        <vt:lpstr>Tytuły slajdów</vt:lpstr>
      </vt:variant>
      <vt:variant>
        <vt:i4>62</vt:i4>
      </vt:variant>
    </vt:vector>
  </HeadingPairs>
  <TitlesOfParts>
    <vt:vector size="73" baseType="lpstr">
      <vt:lpstr>Arial</vt:lpstr>
      <vt:lpstr>Calibri</vt:lpstr>
      <vt:lpstr>Calibri Light</vt:lpstr>
      <vt:lpstr>Century Gothic</vt:lpstr>
      <vt:lpstr>Courier New</vt:lpstr>
      <vt:lpstr>Lucida Sans Unicode</vt:lpstr>
      <vt:lpstr>Symbol</vt:lpstr>
      <vt:lpstr>Tahoma</vt:lpstr>
      <vt:lpstr>Times New Roman</vt:lpstr>
      <vt:lpstr>Wingdings</vt:lpstr>
      <vt:lpstr>Motyw pakietu Office</vt:lpstr>
      <vt:lpstr>Diagnoza sytuacji osób z niepełnosprawnościami w Warszawie </vt:lpstr>
      <vt:lpstr>Spis treści</vt:lpstr>
      <vt:lpstr>Niepełnosprawność  w Warszawie</vt:lpstr>
      <vt:lpstr>Źródła wiedzy o niepełnosprawności w Warszawie (wybrane materiały)</vt:lpstr>
      <vt:lpstr>Metody badania wsparcia osób z niepełnosprawnościami</vt:lpstr>
      <vt:lpstr>Osoby z niepełnosprawnościami w Warszawie (slajd 1 z 4)</vt:lpstr>
      <vt:lpstr>Osoby z niepełnosprawnościami w Warszawie (slajd 2 z 4)</vt:lpstr>
      <vt:lpstr>Osoby z niepełnosprawnościami w Warszawie (slajd 3 z 4)</vt:lpstr>
      <vt:lpstr>Osoby z niepełnosprawnościami w Warszawie (slajd 4 z 4)</vt:lpstr>
      <vt:lpstr>Osoby, które potrzebują pomocy w funkcjonowaniu</vt:lpstr>
      <vt:lpstr>Rodzaje niepełnosprawności w Warszawie, osoby z orzeczeniem powyżej 16 roku życia</vt:lpstr>
      <vt:lpstr>Osoby z niepełnosprawnościami w Warszawie na tle UE i Polski</vt:lpstr>
      <vt:lpstr>Potrzeby osób z niepełnosprawnościami powyżej 16. roku życia</vt:lpstr>
      <vt:lpstr>cytat</vt:lpstr>
      <vt:lpstr>Wsparcie osób  z niepełnosprawnościami</vt:lpstr>
      <vt:lpstr>Ocena systemu wsparcia dla osób z niepełnosprawnościami</vt:lpstr>
      <vt:lpstr>Korzystanie z pomocy instytucjonalnej w podziale na rodzaj niepełnosprawności (w %)</vt:lpstr>
      <vt:lpstr>Najczęściej wykorzystywane elementy oferty (1 z 3)</vt:lpstr>
      <vt:lpstr>Hierarchia wykorzystywania elementów oferty pomocowej przez osoby niskofunkcjonujące i ich opiekunów (2 z 3)</vt:lpstr>
      <vt:lpstr>Najczęściej wykorzystywane elementy oferty (3 z 3)</vt:lpstr>
      <vt:lpstr>Pomoc w codziennym funkcjonowaniu (slajd 1 z 3)</vt:lpstr>
      <vt:lpstr>Pomoc w codziennym funkcjonowaniu  (slajd 2 z 3)</vt:lpstr>
      <vt:lpstr>Pomoc w codziennym funkcjonowaniu (slajd 3 z 3)</vt:lpstr>
      <vt:lpstr>cytat</vt:lpstr>
      <vt:lpstr>Aktywizacja społeczna (slajd 1 z 4)</vt:lpstr>
      <vt:lpstr>Aktywizacja społeczna (slajd 2 z 4)</vt:lpstr>
      <vt:lpstr>Aktywizacja społeczna (slajd 3 z 4)</vt:lpstr>
      <vt:lpstr>Aktywizacja społeczna (slajd 4 z 4)</vt:lpstr>
      <vt:lpstr>cytat</vt:lpstr>
      <vt:lpstr>Mieszkania (slajd 1 z 2)</vt:lpstr>
      <vt:lpstr>Mieszkania (slajd 2 z 2)</vt:lpstr>
      <vt:lpstr>cytat</vt:lpstr>
      <vt:lpstr>Wsparcie opiekunek i opiekunów nieformalnych</vt:lpstr>
      <vt:lpstr>Potrzeby w zakresie opieki środowiskowej i wsparcia opiekunów  osób z niepełnosprawnościami powyżej 16 roku życia (dane w %)</vt:lpstr>
      <vt:lpstr>Pomoc dla opiekunów</vt:lpstr>
      <vt:lpstr>cytat</vt:lpstr>
      <vt:lpstr>Opieka zdrowotna</vt:lpstr>
      <vt:lpstr>Potrzeby osób z niepełnosprawnością powyżej 16. roku życia w zakresie ogólnodostępnej opieki zdrowotnej w podziale na wiek (w %)</vt:lpstr>
      <vt:lpstr>Potrzeby osób z niepełnosprawnością poniżej 16. roku życia w zakresie ogólnodostępnej opieki zdrowotnej w podziale na wiek (w %)</vt:lpstr>
      <vt:lpstr>Potrzeby w zakresie opieki zdrowotnej</vt:lpstr>
      <vt:lpstr>cytat</vt:lpstr>
      <vt:lpstr>Wykształcenie i aktywizacja zawodowa</vt:lpstr>
      <vt:lpstr>Wykształcenie w zależności od wieku i niepełnosprawności, w %</vt:lpstr>
      <vt:lpstr>Pracujący zawodowo wg wykształcenia, w %</vt:lpstr>
      <vt:lpstr>Wykształcenie a sytuacja na rynku pracy</vt:lpstr>
      <vt:lpstr>Potrzeby osób z niepełnosprawnością pow. 16. roku życia w zakresie aktywności zawodowej (w %)</vt:lpstr>
      <vt:lpstr>Wsparcie w zakresie aktywności zawodowej</vt:lpstr>
      <vt:lpstr>cytat</vt:lpstr>
      <vt:lpstr>Dostępność i mobilność</vt:lpstr>
      <vt:lpstr>Potrzeby osób z niepełnosprawnością pow. 16. roku życia w zakresie znoszenia barier w podziale na wiek (dane w %)</vt:lpstr>
      <vt:lpstr>Przewozy specjalistyczne</vt:lpstr>
      <vt:lpstr>Mobilność</vt:lpstr>
      <vt:lpstr>cytat</vt:lpstr>
      <vt:lpstr>Otoczenie osób z niepełnosprawnościami</vt:lpstr>
      <vt:lpstr>Wizerunek Warszawy jako miasta przyjaznego dla osób z niepełnosprawnościami (w %)</vt:lpstr>
      <vt:lpstr>Niewłaściwe traktowanie osób z niepełnosprawnościami</vt:lpstr>
      <vt:lpstr>Otoczenie osób z niepełnosprawnościami</vt:lpstr>
      <vt:lpstr>Informacja o wsparciu</vt:lpstr>
      <vt:lpstr>Znajomość form pomocy i wsparcia (1 z 2)</vt:lpstr>
      <vt:lpstr>Znajomość form pomocy i wsparcia (2 z 2)</vt:lpstr>
      <vt:lpstr>Liczba osób korzystających w Warszawie z różnych form wsparcia</vt:lpstr>
      <vt:lpstr>Ośrodki dla osób  z niepełnosprawnościami w Warszawie w 2021 roku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uchwała 2213 z 2022 r. - zal. 3 do załącznika</dc:title>
  <dc:creator>MDudkiewicz</dc:creator>
  <cp:lastModifiedBy>Polkowska Teresa</cp:lastModifiedBy>
  <cp:revision>883</cp:revision>
  <dcterms:created xsi:type="dcterms:W3CDTF">2021-12-22T11:26:01Z</dcterms:created>
  <dcterms:modified xsi:type="dcterms:W3CDTF">2022-07-08T11:32:43Z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0x010100B9DF192D349EDC4EBF58A6DFBD4D9A13</vt:lpwstr>
  </property>
</Properties>
</file>