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9"/>
  </p:notesMasterIdLst>
  <p:sldIdLst>
    <p:sldId id="402" r:id="rId2"/>
    <p:sldId id="338" r:id="rId3"/>
    <p:sldId id="340" r:id="rId4"/>
    <p:sldId id="453" r:id="rId5"/>
    <p:sldId id="434" r:id="rId6"/>
    <p:sldId id="345" r:id="rId7"/>
    <p:sldId id="444" r:id="rId8"/>
    <p:sldId id="451" r:id="rId9"/>
    <p:sldId id="351" r:id="rId10"/>
    <p:sldId id="352" r:id="rId11"/>
    <p:sldId id="357" r:id="rId12"/>
    <p:sldId id="428" r:id="rId13"/>
    <p:sldId id="359" r:id="rId14"/>
    <p:sldId id="431" r:id="rId15"/>
    <p:sldId id="432" r:id="rId16"/>
    <p:sldId id="462" r:id="rId17"/>
    <p:sldId id="418" r:id="rId18"/>
    <p:sldId id="413" r:id="rId19"/>
    <p:sldId id="420" r:id="rId20"/>
    <p:sldId id="464" r:id="rId21"/>
    <p:sldId id="463" r:id="rId22"/>
    <p:sldId id="401" r:id="rId23"/>
    <p:sldId id="497" r:id="rId24"/>
    <p:sldId id="466" r:id="rId25"/>
    <p:sldId id="467" r:id="rId26"/>
    <p:sldId id="468" r:id="rId27"/>
    <p:sldId id="469" r:id="rId28"/>
    <p:sldId id="470" r:id="rId29"/>
    <p:sldId id="471" r:id="rId30"/>
    <p:sldId id="498" r:id="rId31"/>
    <p:sldId id="474" r:id="rId32"/>
    <p:sldId id="475" r:id="rId33"/>
    <p:sldId id="476" r:id="rId34"/>
    <p:sldId id="492" r:id="rId35"/>
    <p:sldId id="493" r:id="rId36"/>
    <p:sldId id="494" r:id="rId37"/>
    <p:sldId id="480" r:id="rId38"/>
    <p:sldId id="481" r:id="rId39"/>
    <p:sldId id="482" r:id="rId40"/>
    <p:sldId id="496" r:id="rId41"/>
    <p:sldId id="499" r:id="rId42"/>
    <p:sldId id="501" r:id="rId43"/>
    <p:sldId id="505" r:id="rId44"/>
    <p:sldId id="483" r:id="rId45"/>
    <p:sldId id="490" r:id="rId46"/>
    <p:sldId id="491" r:id="rId47"/>
    <p:sldId id="261" r:id="rId48"/>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385723"/>
    <a:srgbClr val="006600"/>
    <a:srgbClr val="FEDDD5"/>
    <a:srgbClr val="FDBBAB"/>
    <a:srgbClr val="EFF8E9"/>
    <a:srgbClr val="EEF7E8"/>
    <a:srgbClr val="495A73"/>
    <a:srgbClr val="F2F2F2"/>
    <a:srgbClr val="D1D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A14F53-F543-45F2-8252-F4622607E56E}" v="328" dt="2024-08-21T20:50:29.597"/>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6357" autoAdjust="0"/>
  </p:normalViewPr>
  <p:slideViewPr>
    <p:cSldViewPr snapToGrid="0">
      <p:cViewPr varScale="1">
        <p:scale>
          <a:sx n="107" d="100"/>
          <a:sy n="107" d="100"/>
        </p:scale>
        <p:origin x="702" y="96"/>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4E3E98F-710C-451B-8FA2-3F3CF8121B50}" type="datetimeFigureOut">
              <a:rPr lang="pl-PL" smtClean="0"/>
              <a:t>17.10.2024</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8F2F8F6-4D00-4E6D-A406-3A443E38E913}" type="slidenum">
              <a:rPr lang="pl-PL" smtClean="0"/>
              <a:t>‹#›</a:t>
            </a:fld>
            <a:endParaRPr lang="pl-PL"/>
          </a:p>
        </p:txBody>
      </p:sp>
    </p:spTree>
    <p:extLst>
      <p:ext uri="{BB962C8B-B14F-4D97-AF65-F5344CB8AC3E}">
        <p14:creationId xmlns:p14="http://schemas.microsoft.com/office/powerpoint/2010/main" val="2409939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1</a:t>
            </a:fld>
            <a:endParaRPr lang="pl-PL"/>
          </a:p>
        </p:txBody>
      </p:sp>
    </p:spTree>
    <p:extLst>
      <p:ext uri="{BB962C8B-B14F-4D97-AF65-F5344CB8AC3E}">
        <p14:creationId xmlns:p14="http://schemas.microsoft.com/office/powerpoint/2010/main" val="3226297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2</a:t>
            </a:fld>
            <a:endParaRPr lang="pl-PL"/>
          </a:p>
        </p:txBody>
      </p:sp>
    </p:spTree>
    <p:extLst>
      <p:ext uri="{BB962C8B-B14F-4D97-AF65-F5344CB8AC3E}">
        <p14:creationId xmlns:p14="http://schemas.microsoft.com/office/powerpoint/2010/main" val="1653030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13</a:t>
            </a:fld>
            <a:endParaRPr lang="pl-PL"/>
          </a:p>
        </p:txBody>
      </p:sp>
    </p:spTree>
    <p:extLst>
      <p:ext uri="{BB962C8B-B14F-4D97-AF65-F5344CB8AC3E}">
        <p14:creationId xmlns:p14="http://schemas.microsoft.com/office/powerpoint/2010/main" val="2364036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23</a:t>
            </a:fld>
            <a:endParaRPr lang="pl-PL"/>
          </a:p>
        </p:txBody>
      </p:sp>
    </p:spTree>
    <p:extLst>
      <p:ext uri="{BB962C8B-B14F-4D97-AF65-F5344CB8AC3E}">
        <p14:creationId xmlns:p14="http://schemas.microsoft.com/office/powerpoint/2010/main" val="3467530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33</a:t>
            </a:fld>
            <a:endParaRPr lang="pl-PL"/>
          </a:p>
        </p:txBody>
      </p:sp>
    </p:spTree>
    <p:extLst>
      <p:ext uri="{BB962C8B-B14F-4D97-AF65-F5344CB8AC3E}">
        <p14:creationId xmlns:p14="http://schemas.microsoft.com/office/powerpoint/2010/main" val="3935254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41</a:t>
            </a:fld>
            <a:endParaRPr lang="pl-PL"/>
          </a:p>
        </p:txBody>
      </p:sp>
    </p:spTree>
    <p:extLst>
      <p:ext uri="{BB962C8B-B14F-4D97-AF65-F5344CB8AC3E}">
        <p14:creationId xmlns:p14="http://schemas.microsoft.com/office/powerpoint/2010/main" val="2342018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44</a:t>
            </a:fld>
            <a:endParaRPr lang="pl-PL"/>
          </a:p>
        </p:txBody>
      </p:sp>
    </p:spTree>
    <p:extLst>
      <p:ext uri="{BB962C8B-B14F-4D97-AF65-F5344CB8AC3E}">
        <p14:creationId xmlns:p14="http://schemas.microsoft.com/office/powerpoint/2010/main" val="6836702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ytuł 1"/>
          <p:cNvSpPr>
            <a:spLocks noGrp="1"/>
          </p:cNvSpPr>
          <p:nvPr>
            <p:ph type="title"/>
          </p:nvPr>
        </p:nvSpPr>
        <p:spPr>
          <a:xfrm>
            <a:off x="838200" y="2766219"/>
            <a:ext cx="10515600" cy="1325563"/>
          </a:xfrm>
          <a:prstGeom prst="rect">
            <a:avLst/>
          </a:prstGeom>
        </p:spPr>
        <p:txBody>
          <a:bodyPr anchor="ctr"/>
          <a:lstStyle>
            <a:lvl1pPr algn="ctr">
              <a:defRPr sz="6000" b="1">
                <a:latin typeface="Engram Warsaw" pitchFamily="50" charset="-18"/>
              </a:defRPr>
            </a:lvl1pPr>
          </a:lstStyle>
          <a:p>
            <a:r>
              <a:rPr lang="pl-PL" dirty="0"/>
              <a:t>Kliknij, aby edytować styl</a:t>
            </a:r>
          </a:p>
        </p:txBody>
      </p:sp>
      <p:sp>
        <p:nvSpPr>
          <p:cNvPr id="3" name="Symbol zastępczy tekstu 8">
            <a:extLst>
              <a:ext uri="{FF2B5EF4-FFF2-40B4-BE49-F238E27FC236}">
                <a16:creationId xmlns:a16="http://schemas.microsoft.com/office/drawing/2014/main" id="{AE921C64-0565-41B9-8D4A-B4701B52F323}"/>
              </a:ext>
            </a:extLst>
          </p:cNvPr>
          <p:cNvSpPr>
            <a:spLocks noGrp="1"/>
          </p:cNvSpPr>
          <p:nvPr>
            <p:ph type="body" sz="quarter" idx="10"/>
          </p:nvPr>
        </p:nvSpPr>
        <p:spPr>
          <a:xfrm>
            <a:off x="1884727" y="4116721"/>
            <a:ext cx="8422546" cy="958176"/>
          </a:xfrm>
          <a:prstGeom prst="rect">
            <a:avLst/>
          </a:prstGeom>
        </p:spPr>
        <p:txBody>
          <a:bodyPr anchor="ctr"/>
          <a:lstStyle>
            <a:lvl1pPr marL="0" indent="0" algn="ctr">
              <a:buNone/>
              <a:defRPr sz="3200">
                <a:latin typeface="Engram Warsaw" pitchFamily="2" charset="-18"/>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Tree>
    <p:extLst>
      <p:ext uri="{BB962C8B-B14F-4D97-AF65-F5344CB8AC3E}">
        <p14:creationId xmlns:p14="http://schemas.microsoft.com/office/powerpoint/2010/main" val="2809660625"/>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główek rozdział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ytuł 1"/>
          <p:cNvSpPr>
            <a:spLocks noGrp="1"/>
          </p:cNvSpPr>
          <p:nvPr>
            <p:ph type="title"/>
          </p:nvPr>
        </p:nvSpPr>
        <p:spPr>
          <a:xfrm>
            <a:off x="838200" y="2766219"/>
            <a:ext cx="10515600" cy="1325563"/>
          </a:xfrm>
          <a:prstGeom prst="rect">
            <a:avLst/>
          </a:prstGeom>
        </p:spPr>
        <p:txBody>
          <a:bodyPr anchor="ctr"/>
          <a:lstStyle>
            <a:lvl1pPr algn="ctr">
              <a:defRPr sz="4400">
                <a:latin typeface="Engram Warsaw" pitchFamily="50" charset="-18"/>
              </a:defRPr>
            </a:lvl1pPr>
          </a:lstStyle>
          <a:p>
            <a:r>
              <a:rPr lang="pl-PL" dirty="0"/>
              <a:t>Kliknij, aby edytować styl</a:t>
            </a:r>
          </a:p>
        </p:txBody>
      </p:sp>
      <p:sp>
        <p:nvSpPr>
          <p:cNvPr id="5"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Engram Warsaw" pitchFamily="50" charset="-18"/>
              </a:defRPr>
            </a:lvl1pPr>
          </a:lstStyle>
          <a:p>
            <a:fld id="{2E27F4D3-B96E-4B1F-B7AA-4577FB9564B4}" type="slidenum">
              <a:rPr lang="pl-PL" smtClean="0"/>
              <a:pPr/>
              <a:t>‹#›</a:t>
            </a:fld>
            <a:endParaRPr lang="pl-PL" dirty="0"/>
          </a:p>
        </p:txBody>
      </p:sp>
      <p:sp>
        <p:nvSpPr>
          <p:cNvPr id="6" name="Symbol zastępczy stopki 1"/>
          <p:cNvSpPr>
            <a:spLocks noGrp="1"/>
          </p:cNvSpPr>
          <p:nvPr>
            <p:ph type="ftr" sz="quarter" idx="3"/>
          </p:nvPr>
        </p:nvSpPr>
        <p:spPr>
          <a:xfrm>
            <a:off x="6819900" y="6613800"/>
            <a:ext cx="4840797" cy="234000"/>
          </a:xfrm>
          <a:prstGeom prst="rect">
            <a:avLst/>
          </a:prstGeom>
        </p:spPr>
        <p:txBody>
          <a:bodyPr vert="horz" lIns="91440" tIns="45720" rIns="91440" bIns="45720" rtlCol="0" anchor="ctr"/>
          <a:lstStyle>
            <a:lvl1pPr algn="r">
              <a:defRPr sz="1000">
                <a:solidFill>
                  <a:schemeClr val="bg1"/>
                </a:solidFill>
                <a:latin typeface="Engram Warsaw" pitchFamily="50" charset="-18"/>
              </a:defRPr>
            </a:lvl1pPr>
          </a:lstStyle>
          <a:p>
            <a:r>
              <a:rPr lang="pl-PL" dirty="0"/>
              <a:t>Wykonanie budżetu m.st. Warszawy w 2022 roku – informacja wstępna</a:t>
            </a:r>
          </a:p>
        </p:txBody>
      </p:sp>
    </p:spTree>
    <p:extLst>
      <p:ext uri="{BB962C8B-B14F-4D97-AF65-F5344CB8AC3E}">
        <p14:creationId xmlns:p14="http://schemas.microsoft.com/office/powerpoint/2010/main" val="3805496925"/>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yk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ymbol zastępczy tekstu 14"/>
          <p:cNvSpPr>
            <a:spLocks noGrp="1"/>
          </p:cNvSpPr>
          <p:nvPr>
            <p:ph type="body" sz="quarter" idx="10"/>
          </p:nvPr>
        </p:nvSpPr>
        <p:spPr>
          <a:xfrm>
            <a:off x="498476" y="1286872"/>
            <a:ext cx="6506332" cy="4525962"/>
          </a:xfrm>
          <a:prstGeom prst="rect">
            <a:avLst/>
          </a:prstGeom>
        </p:spPr>
        <p:txBody>
          <a:bodyPr/>
          <a:lstStyle>
            <a:lvl1pPr>
              <a:lnSpc>
                <a:spcPct val="125000"/>
              </a:lnSpc>
              <a:defRPr sz="1500">
                <a:latin typeface="Engram Warsaw" pitchFamily="50" charset="-18"/>
              </a:defRPr>
            </a:lvl1pPr>
            <a:lvl2pPr>
              <a:lnSpc>
                <a:spcPct val="125000"/>
              </a:lnSpc>
              <a:defRPr sz="1500">
                <a:latin typeface="Engram Warsaw" pitchFamily="50" charset="-18"/>
              </a:defRPr>
            </a:lvl2pPr>
            <a:lvl3pPr>
              <a:lnSpc>
                <a:spcPct val="125000"/>
              </a:lnSpc>
              <a:defRPr sz="1500">
                <a:latin typeface="Engram Warsaw" pitchFamily="50" charset="-18"/>
              </a:defRPr>
            </a:lvl3pPr>
            <a:lvl4pPr>
              <a:lnSpc>
                <a:spcPct val="125000"/>
              </a:lnSpc>
              <a:defRPr sz="1500">
                <a:latin typeface="Engram Warsaw" pitchFamily="50" charset="-18"/>
              </a:defRPr>
            </a:lvl4pPr>
            <a:lvl5pPr>
              <a:lnSpc>
                <a:spcPct val="125000"/>
              </a:lnSpc>
              <a:defRPr sz="1500">
                <a:latin typeface="Engram Warsaw" pitchFamily="50" charset="-18"/>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7" name="Symbol zastępczy wykresu 16"/>
          <p:cNvSpPr>
            <a:spLocks noGrp="1"/>
          </p:cNvSpPr>
          <p:nvPr>
            <p:ph type="chart" sz="quarter" idx="11"/>
          </p:nvPr>
        </p:nvSpPr>
        <p:spPr>
          <a:xfrm>
            <a:off x="7794625" y="1286872"/>
            <a:ext cx="3884613" cy="4525962"/>
          </a:xfrm>
          <a:prstGeom prst="rect">
            <a:avLst/>
          </a:prstGeom>
        </p:spPr>
        <p:txBody>
          <a:bodyPr/>
          <a:lstStyle/>
          <a:p>
            <a:endParaRPr lang="pl-PL"/>
          </a:p>
        </p:txBody>
      </p:sp>
      <p:sp>
        <p:nvSpPr>
          <p:cNvPr id="19" name="Tytuł 18"/>
          <p:cNvSpPr>
            <a:spLocks noGrp="1"/>
          </p:cNvSpPr>
          <p:nvPr>
            <p:ph type="title"/>
          </p:nvPr>
        </p:nvSpPr>
        <p:spPr>
          <a:xfrm>
            <a:off x="498475" y="121763"/>
            <a:ext cx="6975475" cy="742304"/>
          </a:xfrm>
          <a:prstGeom prst="rect">
            <a:avLst/>
          </a:prstGeom>
        </p:spPr>
        <p:txBody>
          <a:bodyPr anchor="ctr"/>
          <a:lstStyle>
            <a:lvl1pPr>
              <a:defRPr sz="2500">
                <a:latin typeface="Engram Warsaw" pitchFamily="50" charset="-18"/>
              </a:defRPr>
            </a:lvl1pPr>
          </a:lstStyle>
          <a:p>
            <a:r>
              <a:rPr lang="pl-PL" dirty="0"/>
              <a:t>Kliknij, aby edytować styl</a:t>
            </a:r>
          </a:p>
        </p:txBody>
      </p:sp>
      <p:sp>
        <p:nvSpPr>
          <p:cNvPr id="8"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mn-lt"/>
              </a:defRPr>
            </a:lvl1pPr>
          </a:lstStyle>
          <a:p>
            <a:fld id="{2E27F4D3-B96E-4B1F-B7AA-4577FB9564B4}" type="slidenum">
              <a:rPr lang="pl-PL" smtClean="0"/>
              <a:pPr/>
              <a:t>‹#›</a:t>
            </a:fld>
            <a:endParaRPr lang="pl-PL" dirty="0"/>
          </a:p>
        </p:txBody>
      </p:sp>
      <p:sp>
        <p:nvSpPr>
          <p:cNvPr id="9" name="Symbol zastępczy stopki 1"/>
          <p:cNvSpPr>
            <a:spLocks noGrp="1"/>
          </p:cNvSpPr>
          <p:nvPr>
            <p:ph type="ftr" sz="quarter" idx="3"/>
          </p:nvPr>
        </p:nvSpPr>
        <p:spPr>
          <a:xfrm>
            <a:off x="6467476" y="6613800"/>
            <a:ext cx="5193222" cy="234000"/>
          </a:xfrm>
          <a:prstGeom prst="rect">
            <a:avLst/>
          </a:prstGeom>
        </p:spPr>
        <p:txBody>
          <a:bodyPr vert="horz" lIns="91440" tIns="45720" rIns="91440" bIns="45720" rtlCol="0" anchor="ctr"/>
          <a:lstStyle>
            <a:lvl1pPr algn="r">
              <a:defRPr sz="1000">
                <a:solidFill>
                  <a:schemeClr val="bg1"/>
                </a:solidFill>
                <a:latin typeface="+mn-lt"/>
              </a:defRPr>
            </a:lvl1pPr>
          </a:lstStyle>
          <a:p>
            <a:r>
              <a:rPr lang="pl-PL" dirty="0"/>
              <a:t>Wykonanie budżetu m.st. Warszawy w 2022 roku – informacja wstępna</a:t>
            </a:r>
          </a:p>
        </p:txBody>
      </p:sp>
    </p:spTree>
    <p:extLst>
      <p:ext uri="{BB962C8B-B14F-4D97-AF65-F5344CB8AC3E}">
        <p14:creationId xmlns:p14="http://schemas.microsoft.com/office/powerpoint/2010/main" val="893273317"/>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el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Tytuł 18"/>
          <p:cNvSpPr>
            <a:spLocks noGrp="1"/>
          </p:cNvSpPr>
          <p:nvPr>
            <p:ph type="title"/>
          </p:nvPr>
        </p:nvSpPr>
        <p:spPr>
          <a:xfrm>
            <a:off x="498475" y="121763"/>
            <a:ext cx="6975475" cy="742304"/>
          </a:xfrm>
          <a:prstGeom prst="rect">
            <a:avLst/>
          </a:prstGeom>
        </p:spPr>
        <p:txBody>
          <a:bodyPr anchor="ctr"/>
          <a:lstStyle>
            <a:lvl1pPr>
              <a:defRPr sz="2500">
                <a:latin typeface="Engram Warsaw" pitchFamily="50" charset="-18"/>
              </a:defRPr>
            </a:lvl1pPr>
          </a:lstStyle>
          <a:p>
            <a:r>
              <a:rPr lang="pl-PL" dirty="0"/>
              <a:t>Kliknij, aby edytować styl</a:t>
            </a:r>
          </a:p>
        </p:txBody>
      </p:sp>
      <p:sp>
        <p:nvSpPr>
          <p:cNvPr id="3" name="Symbol zastępczy tabeli 2"/>
          <p:cNvSpPr>
            <a:spLocks noGrp="1"/>
          </p:cNvSpPr>
          <p:nvPr>
            <p:ph type="tbl" sz="quarter" idx="10"/>
          </p:nvPr>
        </p:nvSpPr>
        <p:spPr>
          <a:xfrm>
            <a:off x="498475" y="1266825"/>
            <a:ext cx="11180763" cy="4505325"/>
          </a:xfrm>
          <a:prstGeom prst="rect">
            <a:avLst/>
          </a:prstGeom>
        </p:spPr>
        <p:txBody>
          <a:bodyPr/>
          <a:lstStyle/>
          <a:p>
            <a:endParaRPr lang="pl-PL"/>
          </a:p>
        </p:txBody>
      </p:sp>
      <p:sp>
        <p:nvSpPr>
          <p:cNvPr id="9"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mn-lt"/>
              </a:defRPr>
            </a:lvl1pPr>
          </a:lstStyle>
          <a:p>
            <a:fld id="{2E27F4D3-B96E-4B1F-B7AA-4577FB9564B4}" type="slidenum">
              <a:rPr lang="pl-PL" smtClean="0"/>
              <a:pPr/>
              <a:t>‹#›</a:t>
            </a:fld>
            <a:endParaRPr lang="pl-PL" dirty="0"/>
          </a:p>
        </p:txBody>
      </p:sp>
      <p:sp>
        <p:nvSpPr>
          <p:cNvPr id="10" name="Symbol zastępczy stopki 1"/>
          <p:cNvSpPr>
            <a:spLocks noGrp="1"/>
          </p:cNvSpPr>
          <p:nvPr>
            <p:ph type="ftr" sz="quarter" idx="3"/>
          </p:nvPr>
        </p:nvSpPr>
        <p:spPr>
          <a:xfrm>
            <a:off x="6953250" y="6613800"/>
            <a:ext cx="4707447" cy="234000"/>
          </a:xfrm>
          <a:prstGeom prst="rect">
            <a:avLst/>
          </a:prstGeom>
        </p:spPr>
        <p:txBody>
          <a:bodyPr vert="horz" lIns="91440" tIns="45720" rIns="91440" bIns="45720" rtlCol="0" anchor="ctr"/>
          <a:lstStyle>
            <a:lvl1pPr algn="r">
              <a:defRPr sz="1000">
                <a:solidFill>
                  <a:schemeClr val="bg1"/>
                </a:solidFill>
                <a:latin typeface="+mn-lt"/>
              </a:defRPr>
            </a:lvl1pPr>
          </a:lstStyle>
          <a:p>
            <a:r>
              <a:rPr lang="pl-PL" dirty="0"/>
              <a:t>Wykonanie budżetu m.st. Warszawy w 2022 roku – informacja wstępna</a:t>
            </a:r>
          </a:p>
        </p:txBody>
      </p:sp>
    </p:spTree>
    <p:extLst>
      <p:ext uri="{BB962C8B-B14F-4D97-AF65-F5344CB8AC3E}">
        <p14:creationId xmlns:p14="http://schemas.microsoft.com/office/powerpoint/2010/main" val="3509812893"/>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braz pion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7548594" y="0"/>
            <a:ext cx="4643406"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10" name="Symbol zastępczy tekstu 9"/>
          <p:cNvSpPr>
            <a:spLocks noGrp="1"/>
          </p:cNvSpPr>
          <p:nvPr>
            <p:ph type="body" sz="quarter" idx="10"/>
          </p:nvPr>
        </p:nvSpPr>
        <p:spPr>
          <a:xfrm>
            <a:off x="498474" y="1293017"/>
            <a:ext cx="6862445" cy="4400550"/>
          </a:xfrm>
          <a:prstGeom prst="rect">
            <a:avLst/>
          </a:prstGeom>
        </p:spPr>
        <p:txBody>
          <a:bodyPr/>
          <a:lstStyle>
            <a:lvl1pPr>
              <a:lnSpc>
                <a:spcPct val="125000"/>
              </a:lnSpc>
              <a:defRPr sz="1500">
                <a:solidFill>
                  <a:schemeClr val="bg1"/>
                </a:solidFill>
                <a:latin typeface="Engram Warsaw" pitchFamily="50" charset="-18"/>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dirty="0"/>
              <a:t>Kliknij, aby edytować style wzorca tekstu</a:t>
            </a:r>
          </a:p>
        </p:txBody>
      </p:sp>
      <p:sp>
        <p:nvSpPr>
          <p:cNvPr id="14" name="Tytuł 18"/>
          <p:cNvSpPr>
            <a:spLocks noGrp="1"/>
          </p:cNvSpPr>
          <p:nvPr>
            <p:ph type="title"/>
          </p:nvPr>
        </p:nvSpPr>
        <p:spPr>
          <a:xfrm>
            <a:off x="498475" y="121763"/>
            <a:ext cx="6975475" cy="742304"/>
          </a:xfrm>
          <a:prstGeom prst="rect">
            <a:avLst/>
          </a:prstGeom>
        </p:spPr>
        <p:txBody>
          <a:bodyPr anchor="ctr"/>
          <a:lstStyle>
            <a:lvl1pPr>
              <a:defRPr sz="2500">
                <a:solidFill>
                  <a:schemeClr val="bg1"/>
                </a:solidFill>
                <a:latin typeface="Engram Warsaw" pitchFamily="50" charset="-18"/>
              </a:defRPr>
            </a:lvl1pPr>
          </a:lstStyle>
          <a:p>
            <a:r>
              <a:rPr lang="pl-PL" dirty="0"/>
              <a:t>Kliknij, aby edytować styl</a:t>
            </a:r>
          </a:p>
        </p:txBody>
      </p:sp>
    </p:spTree>
    <p:extLst>
      <p:ext uri="{BB962C8B-B14F-4D97-AF65-F5344CB8AC3E}">
        <p14:creationId xmlns:p14="http://schemas.microsoft.com/office/powerpoint/2010/main" val="3228640583"/>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braz poziom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5291398" y="1293017"/>
            <a:ext cx="6894000" cy="44005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10" name="Symbol zastępczy tekstu 9"/>
          <p:cNvSpPr>
            <a:spLocks noGrp="1"/>
          </p:cNvSpPr>
          <p:nvPr>
            <p:ph type="body" sz="quarter" idx="10"/>
          </p:nvPr>
        </p:nvSpPr>
        <p:spPr>
          <a:xfrm>
            <a:off x="498474" y="1293017"/>
            <a:ext cx="4451031" cy="4400550"/>
          </a:xfrm>
          <a:prstGeom prst="rect">
            <a:avLst/>
          </a:prstGeom>
        </p:spPr>
        <p:txBody>
          <a:bodyPr/>
          <a:lstStyle>
            <a:lvl1pPr>
              <a:lnSpc>
                <a:spcPct val="125000"/>
              </a:lnSpc>
              <a:defRPr sz="1500">
                <a:solidFill>
                  <a:schemeClr val="bg1"/>
                </a:solidFill>
                <a:latin typeface="Engram Warsaw" pitchFamily="50" charset="-18"/>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dirty="0"/>
              <a:t>Kliknij, aby edytować style wzorca tekstu</a:t>
            </a:r>
          </a:p>
        </p:txBody>
      </p:sp>
      <p:sp>
        <p:nvSpPr>
          <p:cNvPr id="9" name="Tytuł 18"/>
          <p:cNvSpPr>
            <a:spLocks noGrp="1"/>
          </p:cNvSpPr>
          <p:nvPr>
            <p:ph type="title"/>
          </p:nvPr>
        </p:nvSpPr>
        <p:spPr>
          <a:xfrm>
            <a:off x="498475" y="121763"/>
            <a:ext cx="6975475" cy="742304"/>
          </a:xfrm>
          <a:prstGeom prst="rect">
            <a:avLst/>
          </a:prstGeom>
        </p:spPr>
        <p:txBody>
          <a:bodyPr anchor="ctr"/>
          <a:lstStyle>
            <a:lvl1pPr>
              <a:defRPr sz="2500">
                <a:solidFill>
                  <a:schemeClr val="bg1"/>
                </a:solidFill>
                <a:latin typeface="Engram Warsaw" pitchFamily="50" charset="-18"/>
              </a:defRPr>
            </a:lvl1pPr>
          </a:lstStyle>
          <a:p>
            <a:r>
              <a:rPr lang="pl-PL" dirty="0"/>
              <a:t>Kliknij, aby edytować styl</a:t>
            </a:r>
          </a:p>
        </p:txBody>
      </p:sp>
      <p:sp>
        <p:nvSpPr>
          <p:cNvPr id="11"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Engram Warsaw" pitchFamily="50" charset="-18"/>
              </a:defRPr>
            </a:lvl1pPr>
          </a:lstStyle>
          <a:p>
            <a:fld id="{2E27F4D3-B96E-4B1F-B7AA-4577FB9564B4}" type="slidenum">
              <a:rPr lang="pl-PL" smtClean="0"/>
              <a:pPr/>
              <a:t>‹#›</a:t>
            </a:fld>
            <a:endParaRPr lang="pl-PL" dirty="0"/>
          </a:p>
        </p:txBody>
      </p:sp>
      <p:sp>
        <p:nvSpPr>
          <p:cNvPr id="12" name="Symbol zastępczy stopki 1"/>
          <p:cNvSpPr>
            <a:spLocks noGrp="1"/>
          </p:cNvSpPr>
          <p:nvPr>
            <p:ph type="ftr" sz="quarter" idx="3"/>
          </p:nvPr>
        </p:nvSpPr>
        <p:spPr>
          <a:xfrm>
            <a:off x="7548594" y="6613800"/>
            <a:ext cx="4112103" cy="234000"/>
          </a:xfrm>
          <a:prstGeom prst="rect">
            <a:avLst/>
          </a:prstGeom>
        </p:spPr>
        <p:txBody>
          <a:bodyPr vert="horz" lIns="91440" tIns="45720" rIns="91440" bIns="45720" rtlCol="0" anchor="ctr"/>
          <a:lstStyle>
            <a:lvl1pPr algn="r">
              <a:defRPr sz="1000">
                <a:solidFill>
                  <a:schemeClr val="bg1"/>
                </a:solidFill>
                <a:latin typeface="Engram Warsaw" pitchFamily="50" charset="-18"/>
              </a:defRPr>
            </a:lvl1pPr>
          </a:lstStyle>
          <a:p>
            <a:endParaRPr lang="pl-PL" dirty="0"/>
          </a:p>
        </p:txBody>
      </p:sp>
    </p:spTree>
    <p:extLst>
      <p:ext uri="{BB962C8B-B14F-4D97-AF65-F5344CB8AC3E}">
        <p14:creationId xmlns:p14="http://schemas.microsoft.com/office/powerpoint/2010/main" val="166003782"/>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ońc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Symbol zastępczy tekstu 8"/>
          <p:cNvSpPr>
            <a:spLocks noGrp="1"/>
          </p:cNvSpPr>
          <p:nvPr>
            <p:ph type="body" sz="quarter" idx="10"/>
          </p:nvPr>
        </p:nvSpPr>
        <p:spPr>
          <a:xfrm>
            <a:off x="1904302" y="4328719"/>
            <a:ext cx="8422546" cy="2197916"/>
          </a:xfrm>
          <a:prstGeom prst="rect">
            <a:avLst/>
          </a:prstGeom>
        </p:spPr>
        <p:txBody>
          <a:bodyPr anchor="ctr"/>
          <a:lstStyle>
            <a:lvl1pPr marL="0" indent="0" algn="ctr">
              <a:buNone/>
              <a:defRPr sz="1800">
                <a:latin typeface="Engram Warsaw Light" pitchFamily="2" charset="-18"/>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
        <p:nvSpPr>
          <p:cNvPr id="10" name="Tytuł 1"/>
          <p:cNvSpPr>
            <a:spLocks noGrp="1"/>
          </p:cNvSpPr>
          <p:nvPr>
            <p:ph type="title"/>
          </p:nvPr>
        </p:nvSpPr>
        <p:spPr>
          <a:xfrm>
            <a:off x="838200" y="2766219"/>
            <a:ext cx="10515600" cy="1325563"/>
          </a:xfrm>
          <a:prstGeom prst="rect">
            <a:avLst/>
          </a:prstGeom>
        </p:spPr>
        <p:txBody>
          <a:bodyPr anchor="ctr"/>
          <a:lstStyle>
            <a:lvl1pPr algn="ctr">
              <a:defRPr sz="6000" b="1">
                <a:latin typeface="Engram Warsaw" pitchFamily="50" charset="-18"/>
              </a:defRPr>
            </a:lvl1pPr>
          </a:lstStyle>
          <a:p>
            <a:r>
              <a:rPr lang="pl-PL" dirty="0"/>
              <a:t>Kliknij, aby edytować styl</a:t>
            </a:r>
          </a:p>
        </p:txBody>
      </p:sp>
    </p:spTree>
    <p:extLst>
      <p:ext uri="{BB962C8B-B14F-4D97-AF65-F5344CB8AC3E}">
        <p14:creationId xmlns:p14="http://schemas.microsoft.com/office/powerpoint/2010/main" val="1007691842"/>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769122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9" r:id="rId4"/>
    <p:sldLayoutId id="2147483660" r:id="rId5"/>
    <p:sldLayoutId id="2147483661" r:id="rId6"/>
    <p:sldLayoutId id="2147483654" r:id="rId7"/>
  </p:sldLayoutIdLst>
  <p:transition spd="slow">
    <p:cover/>
  </p:transition>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99845" y="2019301"/>
            <a:ext cx="11792310" cy="3705224"/>
          </a:xfrm>
        </p:spPr>
        <p:txBody>
          <a:bodyPr/>
          <a:lstStyle/>
          <a:p>
            <a:pPr>
              <a:lnSpc>
                <a:spcPct val="114000"/>
              </a:lnSpc>
            </a:pPr>
            <a:r>
              <a:rPr lang="pl-PL" sz="3200" dirty="0">
                <a:latin typeface="+mn-lt"/>
              </a:rPr>
              <a:t>Projekty zmiany budżetu </a:t>
            </a:r>
            <a:br>
              <a:rPr lang="pl-PL" sz="3200" dirty="0">
                <a:latin typeface="+mn-lt"/>
              </a:rPr>
            </a:br>
            <a:r>
              <a:rPr lang="pl-PL" sz="3200" dirty="0">
                <a:latin typeface="+mn-lt"/>
              </a:rPr>
              <a:t>i Wieloletniej Prognozy Finansowej</a:t>
            </a:r>
            <a:br>
              <a:rPr lang="pl-PL" sz="3200" dirty="0">
                <a:latin typeface="+mn-lt"/>
              </a:rPr>
            </a:br>
            <a:r>
              <a:rPr lang="pl-PL" sz="3200" dirty="0">
                <a:latin typeface="+mn-lt"/>
              </a:rPr>
              <a:t>na sesję Rady m.st. Warszawy </a:t>
            </a:r>
            <a:br>
              <a:rPr lang="pl-PL" sz="3200" dirty="0">
                <a:latin typeface="+mn-lt"/>
              </a:rPr>
            </a:br>
            <a:r>
              <a:rPr lang="pl-PL" sz="3200" b="0" dirty="0">
                <a:latin typeface="+mn-lt"/>
              </a:rPr>
              <a:t>w dniu 17 października 2024 r.</a:t>
            </a:r>
            <a:br>
              <a:rPr lang="pl-PL" sz="3200" b="0" dirty="0">
                <a:latin typeface="+mn-lt"/>
              </a:rPr>
            </a:br>
            <a:r>
              <a:rPr lang="pl-PL" sz="3200" dirty="0"/>
              <a:t>wraz z </a:t>
            </a:r>
            <a:r>
              <a:rPr lang="pl-PL" sz="3200" dirty="0" smtClean="0"/>
              <a:t>autopoprawkami A i B</a:t>
            </a:r>
            <a:endParaRPr lang="pl-PL" sz="2400" b="0" dirty="0">
              <a:latin typeface="+mn-lt"/>
            </a:endParaRPr>
          </a:p>
        </p:txBody>
      </p:sp>
      <p:sp>
        <p:nvSpPr>
          <p:cNvPr id="5" name="Tytuł 1"/>
          <p:cNvSpPr>
            <a:spLocks noGrp="1"/>
          </p:cNvSpPr>
          <p:nvPr/>
        </p:nvSpPr>
        <p:spPr>
          <a:xfrm>
            <a:off x="3792855" y="6437207"/>
            <a:ext cx="4606290" cy="3098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1200" dirty="0">
                <a:solidFill>
                  <a:schemeClr val="tx1"/>
                </a:solidFill>
                <a:latin typeface="Engram Warsaw" pitchFamily="50" charset="-18"/>
              </a:rPr>
              <a:t>17 października 2024 r</a:t>
            </a:r>
            <a:r>
              <a:rPr lang="pl-PL" sz="1200" dirty="0">
                <a:latin typeface="Engram Warsaw" pitchFamily="50" charset="-18"/>
              </a:rPr>
              <a:t>.     |     </a:t>
            </a:r>
            <a:r>
              <a:rPr lang="pl-PL" sz="1200" dirty="0">
                <a:solidFill>
                  <a:schemeClr val="tx1"/>
                </a:solidFill>
                <a:latin typeface="Engram Warsaw" pitchFamily="50" charset="-18"/>
              </a:rPr>
              <a:t>Warszawa</a:t>
            </a:r>
          </a:p>
        </p:txBody>
      </p:sp>
    </p:spTree>
    <p:extLst>
      <p:ext uri="{BB962C8B-B14F-4D97-AF65-F5344CB8AC3E}">
        <p14:creationId xmlns:p14="http://schemas.microsoft.com/office/powerpoint/2010/main" val="1908105004"/>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10</a:t>
            </a:fld>
            <a:endParaRPr lang="pl-PL" dirty="0"/>
          </a:p>
        </p:txBody>
      </p:sp>
      <p:sp>
        <p:nvSpPr>
          <p:cNvPr id="3" name="Tytuł 2"/>
          <p:cNvSpPr>
            <a:spLocks noGrp="1"/>
          </p:cNvSpPr>
          <p:nvPr>
            <p:ph type="title"/>
          </p:nvPr>
        </p:nvSpPr>
        <p:spPr>
          <a:xfrm>
            <a:off x="1718025" y="0"/>
            <a:ext cx="9122604" cy="368259"/>
          </a:xfrm>
        </p:spPr>
        <p:txBody>
          <a:bodyPr/>
          <a:lstStyle/>
          <a:p>
            <a:pPr>
              <a:lnSpc>
                <a:spcPct val="100000"/>
              </a:lnSpc>
              <a:spcBef>
                <a:spcPts val="800"/>
              </a:spcBef>
              <a:spcAft>
                <a:spcPts val="800"/>
              </a:spcAft>
            </a:pPr>
            <a:r>
              <a:rPr lang="pl-PL" altLang="pl-PL" sz="1800" b="1" dirty="0">
                <a:latin typeface="+mj-lt"/>
              </a:rPr>
              <a:t>Zmniejszenie</a:t>
            </a:r>
            <a:r>
              <a:rPr lang="pl-PL" altLang="pl-PL" sz="1800" dirty="0">
                <a:latin typeface="+mj-lt"/>
              </a:rPr>
              <a:t> planu </a:t>
            </a:r>
            <a:r>
              <a:rPr lang="pl-PL" altLang="pl-PL" sz="1800" b="1" dirty="0">
                <a:latin typeface="+mj-lt"/>
              </a:rPr>
              <a:t>wydatków majątkowych</a:t>
            </a:r>
            <a:r>
              <a:rPr lang="pl-PL" altLang="pl-PL" sz="1800" dirty="0">
                <a:latin typeface="+mj-lt"/>
              </a:rPr>
              <a:t> w 2024 r. o </a:t>
            </a:r>
            <a:r>
              <a:rPr lang="pl-PL" altLang="pl-PL" sz="1800" b="1" dirty="0">
                <a:latin typeface="+mj-lt"/>
              </a:rPr>
              <a:t>128,1 mln zł</a:t>
            </a:r>
          </a:p>
        </p:txBody>
      </p:sp>
      <p:sp>
        <p:nvSpPr>
          <p:cNvPr id="9" name="pole tekstowe 13"/>
          <p:cNvSpPr txBox="1">
            <a:spLocks noChangeArrowheads="1"/>
          </p:cNvSpPr>
          <p:nvPr/>
        </p:nvSpPr>
        <p:spPr bwMode="auto">
          <a:xfrm>
            <a:off x="1718025" y="284807"/>
            <a:ext cx="7054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OGÓLNOMIEJSKA cz. 1</a:t>
            </a:r>
            <a:r>
              <a:rPr lang="pl-PL" altLang="pl-PL" sz="1200" b="1" dirty="0">
                <a:latin typeface="+mj-lt"/>
              </a:rPr>
              <a:t>:  </a:t>
            </a:r>
            <a:r>
              <a:rPr lang="pl-PL" altLang="pl-PL" sz="1800" b="1" dirty="0">
                <a:solidFill>
                  <a:srgbClr val="C00000"/>
                </a:solidFill>
                <a:latin typeface="+mj-lt"/>
              </a:rPr>
              <a:t>-67,0 </a:t>
            </a:r>
            <a:r>
              <a:rPr lang="pl-PL" altLang="pl-PL" sz="1600" b="1" dirty="0">
                <a:solidFill>
                  <a:srgbClr val="C00000"/>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1332018385"/>
              </p:ext>
            </p:extLst>
          </p:nvPr>
        </p:nvGraphicFramePr>
        <p:xfrm>
          <a:off x="70800" y="683506"/>
          <a:ext cx="12121200" cy="5806947"/>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455847">
                <a:tc>
                  <a:txBody>
                    <a:bodyPr/>
                    <a:lstStyle/>
                    <a:p>
                      <a:pPr algn="r"/>
                      <a:r>
                        <a:rPr lang="pl-PL" sz="1200" b="1" kern="1200" dirty="0">
                          <a:solidFill>
                            <a:srgbClr val="C00000"/>
                          </a:solidFill>
                          <a:effectLst/>
                          <a:latin typeface="+mn-lt"/>
                          <a:ea typeface="+mn-ea"/>
                          <a:cs typeface="+mn-cs"/>
                        </a:rPr>
                        <a:t>-66.998.661 zł</a:t>
                      </a:r>
                      <a:br>
                        <a:rPr lang="pl-PL" sz="1200" b="1" kern="1200" dirty="0">
                          <a:solidFill>
                            <a:srgbClr val="C00000"/>
                          </a:solidFill>
                          <a:effectLst/>
                          <a:latin typeface="+mn-lt"/>
                          <a:ea typeface="+mn-ea"/>
                          <a:cs typeface="+mn-cs"/>
                        </a:rPr>
                      </a:br>
                      <a:r>
                        <a:rPr lang="pl-PL" sz="1000" b="1" kern="1200" dirty="0">
                          <a:solidFill>
                            <a:srgbClr val="C00000"/>
                          </a:solidFill>
                          <a:effectLst/>
                          <a:latin typeface="+mn-lt"/>
                          <a:ea typeface="+mn-ea"/>
                          <a:cs typeface="+mn-cs"/>
                        </a:rPr>
                        <a:t>(per</a:t>
                      </a:r>
                      <a:r>
                        <a:rPr lang="pl-PL" sz="1000" b="1" kern="1200" baseline="0" dirty="0">
                          <a:solidFill>
                            <a:srgbClr val="C00000"/>
                          </a:solidFill>
                          <a:effectLst/>
                          <a:latin typeface="+mn-lt"/>
                          <a:ea typeface="+mn-ea"/>
                          <a:cs typeface="+mn-cs"/>
                        </a:rPr>
                        <a:t> saldo)</a:t>
                      </a:r>
                      <a:endParaRPr lang="pl-PL" sz="1050" b="1" dirty="0">
                        <a:solidFill>
                          <a:srgbClr val="C00000"/>
                        </a:solidFill>
                      </a:endParaRPr>
                    </a:p>
                  </a:txBody>
                  <a:tcPr marL="91426" marR="91426" marT="45719" marB="45719" anchor="ctr">
                    <a:solidFill>
                      <a:srgbClr val="FEDDD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050" b="1" kern="1200" baseline="0" dirty="0">
                          <a:solidFill>
                            <a:schemeClr val="tx1"/>
                          </a:solidFill>
                          <a:latin typeface="+mn-lt"/>
                          <a:ea typeface="+mn-ea"/>
                          <a:cs typeface="+mn-cs"/>
                        </a:rPr>
                        <a:t>Wydatki majątkowe w części </a:t>
                      </a:r>
                      <a:r>
                        <a:rPr lang="pl-PL" sz="1050" b="1" kern="1200" baseline="0" dirty="0" err="1">
                          <a:solidFill>
                            <a:schemeClr val="tx1"/>
                          </a:solidFill>
                          <a:latin typeface="+mn-lt"/>
                          <a:ea typeface="+mn-ea"/>
                          <a:cs typeface="+mn-cs"/>
                        </a:rPr>
                        <a:t>ogólnomiejskiej</a:t>
                      </a:r>
                      <a:r>
                        <a:rPr lang="pl-PL" sz="1050" b="1" kern="1200" baseline="0" dirty="0">
                          <a:solidFill>
                            <a:schemeClr val="tx1"/>
                          </a:solidFill>
                          <a:latin typeface="+mn-lt"/>
                          <a:ea typeface="+mn-ea"/>
                          <a:cs typeface="+mn-cs"/>
                        </a:rPr>
                        <a:t> – główne pozycje:</a:t>
                      </a:r>
                    </a:p>
                  </a:txBody>
                  <a:tcPr marL="91426" marR="91426" marT="45719" marB="45719" anchor="ctr">
                    <a:solidFill>
                      <a:srgbClr val="FEDDD5"/>
                    </a:solidFill>
                  </a:tcPr>
                </a:tc>
                <a:extLst>
                  <a:ext uri="{0D108BD9-81ED-4DB2-BD59-A6C34878D82A}">
                    <a16:rowId xmlns:a16="http://schemas.microsoft.com/office/drawing/2014/main" val="81988169"/>
                  </a:ext>
                </a:extLst>
              </a:tr>
              <a:tr h="24420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dirty="0">
                          <a:solidFill>
                            <a:schemeClr val="tx1"/>
                          </a:solidFill>
                          <a:effectLst/>
                          <a:latin typeface="+mn-lt"/>
                          <a:ea typeface="+mn-ea"/>
                          <a:cs typeface="+mn-cs"/>
                        </a:rPr>
                        <a:t>Przeniesienia planu wydatków z 2024 r. na lata następne w związku z realizacją m.in. następujących zadań:</a:t>
                      </a:r>
                    </a:p>
                  </a:txBody>
                  <a:tcPr marL="91426" marR="91426" marT="45719" marB="45719" anchor="ctr">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760661513"/>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900" b="1" kern="1200" dirty="0">
                          <a:solidFill>
                            <a:srgbClr val="C00000"/>
                          </a:solidFill>
                          <a:effectLst/>
                          <a:latin typeface="+mn-lt"/>
                          <a:ea typeface="+mn-ea"/>
                          <a:cs typeface="+mn-cs"/>
                        </a:rPr>
                        <a:t>-6.847.052</a:t>
                      </a:r>
                      <a:r>
                        <a:rPr lang="pl-PL" sz="900" b="1" kern="1200" baseline="0" dirty="0">
                          <a:solidFill>
                            <a:srgbClr val="C00000"/>
                          </a:solidFill>
                          <a:effectLst/>
                          <a:latin typeface="+mn-lt"/>
                          <a:ea typeface="+mn-ea"/>
                          <a:cs typeface="+mn-cs"/>
                        </a:rPr>
                        <a:t> </a:t>
                      </a:r>
                      <a:r>
                        <a:rPr lang="pl-PL" sz="900" b="1" kern="1200" dirty="0">
                          <a:solidFill>
                            <a:srgbClr val="C00000"/>
                          </a:solidFill>
                          <a:effectLst/>
                          <a:latin typeface="+mn-lt"/>
                          <a:ea typeface="+mn-ea"/>
                          <a:cs typeface="+mn-cs"/>
                        </a:rPr>
                        <a:t>zł</a:t>
                      </a: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900" b="0" i="0" kern="1200" dirty="0">
                          <a:solidFill>
                            <a:schemeClr val="tx1"/>
                          </a:solidFill>
                          <a:effectLst/>
                          <a:latin typeface="+mn-lt"/>
                          <a:ea typeface="+mn-ea"/>
                          <a:cs typeface="+mn-cs"/>
                        </a:rPr>
                        <a:t>„Rozbudowa, modernizacja oraz wyposażenie budynków i obiektów Zarządu Zieleni m.st. Warszawy” (przeniesienie na lata 2025-2026).</a:t>
                      </a: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416958369"/>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900" b="1" kern="1200" dirty="0">
                          <a:solidFill>
                            <a:srgbClr val="C00000"/>
                          </a:solidFill>
                          <a:effectLst/>
                          <a:latin typeface="+mn-lt"/>
                          <a:ea typeface="+mn-ea"/>
                          <a:cs typeface="+mn-cs"/>
                        </a:rPr>
                        <a:t>-4.004.903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„Zakupy inwestycyjne dla Straży Miejskiej m. st. Warszawy”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202572836"/>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-4.000.000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„Rozbudowa i zmiana funkcji w budynku Szpitala Praskiego: Rozbudowa i adaptacja budynku na potrzeby utworzenia Praskiego Centrum RE-START”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5519664"/>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-3.798.610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„Modernizacja Schroniska na Paluchu im. Jana Lityńskiego”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894779637"/>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-3.521.535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„Zagospodarowanie terenów zieleni nad Kanałem Żerańskim” (przeniesienie na 2026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55864529"/>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-2.422.032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„Rozbudowa sieci linii metra - prace przygotowawcze etap I”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131034067"/>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-2.384.919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„Przebudowa i budowa przystanków, zatok oraz pętli autobusowych wraz z infrastrukturą towarzyszącą”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531745721"/>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-2.357.395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„Modernizacja Ośrodka Polonia przy ul. Konwiktorskiej 6 - prace przygotowawcze”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121749160"/>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-2.096.001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„Dzielnica Wisła: Modernizacja otoczenia Portu Czerniakowskiego” (przeniesienie na lata 2025-2026).</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86690148"/>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-2.089.612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„Budowa III linii metra - etap I Praga (prace przygotowawcze i projektowe)” (przeniesienie na 2026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790180787"/>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-1.966.692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„Modernizacja budynku przy ul. Kasprzaka 22” (przeniesienie na lata 2025-2026).</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062325068"/>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-1.600.000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„Zintegrowane Inwestycje Terytorialne - Wirtualny WOF – Opracowanie i wdrożenie Warszawskiego Indeksu Powietrza”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40806436"/>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-1.500.000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„System do Zarządzania Energią” –(przeniesienie na lata 2025-2026).</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62291741"/>
                  </a:ext>
                </a:extLst>
              </a:tr>
              <a:tr h="26468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-1.307.841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„Panele fotowoltaiczne na budynkach Stołecznego Centrum Sportu Aktywna Warszawa” (przeniesienie na 2026 r. do zadania pn. „Panele fotowoltaiczne na dachach budynków miejskich”).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220434614"/>
                  </a:ext>
                </a:extLst>
              </a:tr>
              <a:tr h="24861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-1.300.731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„Centrum Lokalne Modlińska 257”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38398518"/>
                  </a:ext>
                </a:extLst>
              </a:tr>
              <a:tr h="24420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dirty="0">
                          <a:solidFill>
                            <a:schemeClr val="tx1"/>
                          </a:solidFill>
                          <a:effectLst/>
                          <a:latin typeface="+mn-lt"/>
                          <a:ea typeface="+mn-ea"/>
                          <a:cs typeface="+mn-cs"/>
                        </a:rPr>
                        <a:t>Zmniejszenia planu wydatków z tytułu zwrotu podatku od towarów i usług (VAT), głównie w zakresie zadania pn.:</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915543467"/>
                  </a:ext>
                </a:extLst>
              </a:tr>
              <a:tr h="41562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900" b="1" kern="1200" dirty="0">
                          <a:solidFill>
                            <a:srgbClr val="C00000"/>
                          </a:solidFill>
                          <a:effectLst/>
                          <a:latin typeface="+mn-lt"/>
                          <a:ea typeface="+mn-ea"/>
                          <a:cs typeface="+mn-cs"/>
                        </a:rPr>
                        <a:t>-8.902.325</a:t>
                      </a:r>
                      <a:r>
                        <a:rPr lang="pl-PL" sz="900" b="1" kern="1200" baseline="0" dirty="0">
                          <a:solidFill>
                            <a:srgbClr val="C00000"/>
                          </a:solidFill>
                          <a:effectLst/>
                          <a:latin typeface="+mn-lt"/>
                          <a:ea typeface="+mn-ea"/>
                          <a:cs typeface="+mn-cs"/>
                        </a:rPr>
                        <a:t> </a:t>
                      </a:r>
                      <a:r>
                        <a:rPr lang="pl-PL" sz="900" b="1" kern="1200" dirty="0">
                          <a:solidFill>
                            <a:srgbClr val="C00000"/>
                          </a:solidFill>
                          <a:effectLst/>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900" b="0" i="0" kern="1200" dirty="0">
                          <a:solidFill>
                            <a:schemeClr val="tx1"/>
                          </a:solidFill>
                          <a:effectLst/>
                          <a:latin typeface="+mn-lt"/>
                          <a:ea typeface="+mn-ea"/>
                          <a:cs typeface="+mn-cs"/>
                        </a:rPr>
                        <a:t>„Projekt i budowa II linii metra: dokończenie budowy odcinka zachodniego od szlaku za stacją "Powstańców Śląskich" do stacji "Połczyńska" wraz ze Stacją </a:t>
                      </a:r>
                      <a:r>
                        <a:rPr lang="pl-PL" sz="900" b="0" i="0" kern="1200" dirty="0" err="1">
                          <a:solidFill>
                            <a:schemeClr val="tx1"/>
                          </a:solidFill>
                          <a:effectLst/>
                          <a:latin typeface="+mn-lt"/>
                          <a:ea typeface="+mn-ea"/>
                          <a:cs typeface="+mn-cs"/>
                        </a:rPr>
                        <a:t>Techniczno</a:t>
                      </a:r>
                      <a:r>
                        <a:rPr lang="pl-PL" sz="900" b="0" i="0" kern="1200" dirty="0">
                          <a:solidFill>
                            <a:schemeClr val="tx1"/>
                          </a:solidFill>
                          <a:effectLst/>
                          <a:latin typeface="+mn-lt"/>
                          <a:ea typeface="+mn-ea"/>
                          <a:cs typeface="+mn-cs"/>
                        </a:rPr>
                        <a:t> - Postojową "Mory"” (7.443.075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59821405"/>
                  </a:ext>
                </a:extLst>
              </a:tr>
              <a:tr h="24420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dirty="0">
                          <a:solidFill>
                            <a:schemeClr val="tx1"/>
                          </a:solidFill>
                          <a:effectLst/>
                          <a:latin typeface="+mn-lt"/>
                          <a:ea typeface="+mn-ea"/>
                          <a:cs typeface="+mn-cs"/>
                        </a:rPr>
                        <a:t>Przeniesienia środków z planu wydatków </a:t>
                      </a:r>
                      <a:r>
                        <a:rPr lang="pl-PL" sz="900" b="1" kern="1200" dirty="0" smtClean="0">
                          <a:solidFill>
                            <a:schemeClr val="tx1"/>
                          </a:solidFill>
                          <a:effectLst/>
                          <a:latin typeface="+mn-lt"/>
                          <a:ea typeface="+mn-ea"/>
                          <a:cs typeface="+mn-cs"/>
                        </a:rPr>
                        <a:t>majątkowych </a:t>
                      </a:r>
                      <a:r>
                        <a:rPr lang="pl-PL" sz="900" b="1" kern="1200" dirty="0">
                          <a:solidFill>
                            <a:schemeClr val="tx1"/>
                          </a:solidFill>
                          <a:effectLst/>
                          <a:latin typeface="+mn-lt"/>
                          <a:ea typeface="+mn-ea"/>
                          <a:cs typeface="+mn-cs"/>
                        </a:rPr>
                        <a:t>do planu wydatków </a:t>
                      </a:r>
                      <a:r>
                        <a:rPr lang="pl-PL" sz="900" b="1" kern="1200" dirty="0" smtClean="0">
                          <a:solidFill>
                            <a:schemeClr val="tx1"/>
                          </a:solidFill>
                          <a:effectLst/>
                          <a:latin typeface="+mn-lt"/>
                          <a:ea typeface="+mn-ea"/>
                          <a:cs typeface="+mn-cs"/>
                        </a:rPr>
                        <a:t>bieżących na lata 2025-2028 w </a:t>
                      </a:r>
                      <a:r>
                        <a:rPr lang="pl-PL" sz="900" b="1" kern="1200" dirty="0">
                          <a:solidFill>
                            <a:schemeClr val="tx1"/>
                          </a:solidFill>
                          <a:effectLst/>
                          <a:latin typeface="+mn-lt"/>
                          <a:ea typeface="+mn-ea"/>
                          <a:cs typeface="+mn-cs"/>
                        </a:rPr>
                        <a:t>związku z realizacją zadania: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6E6E6"/>
                    </a:solidFill>
                  </a:tcPr>
                </a:tc>
                <a:tc hMerge="1">
                  <a:txBody>
                    <a:bodyPr/>
                    <a:lstStyle/>
                    <a:p>
                      <a:pPr marL="0" indent="0">
                        <a:lnSpc>
                          <a:spcPct val="114000"/>
                        </a:lnSpc>
                        <a:buFont typeface="Wingdings" panose="05000000000000000000" pitchFamily="2" charset="2"/>
                        <a:buNone/>
                      </a:pP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690051856"/>
                  </a:ext>
                </a:extLst>
              </a:tr>
              <a:tr h="24861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900" b="1" i="0" u="none" strike="noStrike" kern="1200" cap="none" spc="0" normalizeH="0" baseline="0" noProof="0" dirty="0">
                          <a:ln>
                            <a:noFill/>
                          </a:ln>
                          <a:solidFill>
                            <a:srgbClr val="C00000"/>
                          </a:solidFill>
                          <a:effectLst/>
                          <a:uLnTx/>
                          <a:uFillTx/>
                          <a:latin typeface="Engram Warsaw"/>
                          <a:ea typeface="+mn-ea"/>
                          <a:cs typeface="+mn-cs"/>
                        </a:rPr>
                        <a:t>-3.889.170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indent="0">
                        <a:lnSpc>
                          <a:spcPct val="114000"/>
                        </a:lnSpc>
                        <a:buFont typeface="Wingdings" panose="05000000000000000000" pitchFamily="2" charset="2"/>
                        <a:buNone/>
                      </a:pPr>
                      <a:r>
                        <a:rPr lang="pl-PL" sz="900" b="0" i="0" kern="1200" dirty="0">
                          <a:solidFill>
                            <a:schemeClr val="tx1"/>
                          </a:solidFill>
                          <a:effectLst/>
                          <a:latin typeface="+mn-lt"/>
                          <a:ea typeface="+mn-ea"/>
                          <a:cs typeface="+mn-cs"/>
                        </a:rPr>
                        <a:t>„Budowa systemów informatycznych dla Zarządu Transportu Miejskiego”</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988860701"/>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71719" y="80101"/>
            <a:ext cx="1882589"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MAJĄTKOWE</a:t>
            </a:r>
          </a:p>
        </p:txBody>
      </p:sp>
    </p:spTree>
    <p:extLst>
      <p:ext uri="{BB962C8B-B14F-4D97-AF65-F5344CB8AC3E}">
        <p14:creationId xmlns:p14="http://schemas.microsoft.com/office/powerpoint/2010/main" val="149387990"/>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11</a:t>
            </a:fld>
            <a:endParaRPr lang="pl-PL" dirty="0"/>
          </a:p>
        </p:txBody>
      </p:sp>
      <p:sp>
        <p:nvSpPr>
          <p:cNvPr id="3" name="Tytuł 2"/>
          <p:cNvSpPr>
            <a:spLocks noGrp="1"/>
          </p:cNvSpPr>
          <p:nvPr>
            <p:ph type="title"/>
          </p:nvPr>
        </p:nvSpPr>
        <p:spPr>
          <a:xfrm>
            <a:off x="2734235" y="72000"/>
            <a:ext cx="8944685" cy="742304"/>
          </a:xfrm>
        </p:spPr>
        <p:txBody>
          <a:bodyPr/>
          <a:lstStyle/>
          <a:p>
            <a:pPr>
              <a:lnSpc>
                <a:spcPct val="100000"/>
              </a:lnSpc>
              <a:spcBef>
                <a:spcPts val="800"/>
              </a:spcBef>
              <a:spcAft>
                <a:spcPts val="800"/>
              </a:spcAft>
            </a:pPr>
            <a:r>
              <a:rPr lang="pl-PL" altLang="pl-PL" sz="2000" b="1" dirty="0">
                <a:latin typeface="+mj-lt"/>
              </a:rPr>
              <a:t>Zmniejszenie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a:latin typeface="+mj-lt"/>
              </a:rPr>
              <a:t>128,1 mln zł</a:t>
            </a:r>
          </a:p>
        </p:txBody>
      </p:sp>
      <p:sp>
        <p:nvSpPr>
          <p:cNvPr id="9" name="pole tekstowe 13"/>
          <p:cNvSpPr txBox="1">
            <a:spLocks noChangeArrowheads="1"/>
          </p:cNvSpPr>
          <p:nvPr/>
        </p:nvSpPr>
        <p:spPr bwMode="auto">
          <a:xfrm>
            <a:off x="2796988" y="649312"/>
            <a:ext cx="76086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600" b="1" u="sng" dirty="0">
                <a:latin typeface="+mj-lt"/>
              </a:rPr>
              <a:t>CZĘŚĆ DZIELNICOWA</a:t>
            </a:r>
            <a:r>
              <a:rPr lang="pl-PL" altLang="pl-PL" sz="1600" b="1" dirty="0">
                <a:latin typeface="+mj-lt"/>
              </a:rPr>
              <a:t>:  </a:t>
            </a:r>
            <a:r>
              <a:rPr lang="pl-PL" altLang="pl-PL" sz="2400" b="1" dirty="0">
                <a:solidFill>
                  <a:srgbClr val="C00000"/>
                </a:solidFill>
                <a:latin typeface="+mj-lt"/>
              </a:rPr>
              <a:t>-89,0 </a:t>
            </a:r>
            <a:r>
              <a:rPr lang="pl-PL" altLang="pl-PL" sz="2000" b="1" dirty="0">
                <a:solidFill>
                  <a:srgbClr val="C00000"/>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3395239588"/>
              </p:ext>
            </p:extLst>
          </p:nvPr>
        </p:nvGraphicFramePr>
        <p:xfrm>
          <a:off x="338920" y="1343546"/>
          <a:ext cx="11340000" cy="609598"/>
        </p:xfrm>
        <a:graphic>
          <a:graphicData uri="http://schemas.openxmlformats.org/drawingml/2006/table">
            <a:tbl>
              <a:tblPr firstRow="1" bandRow="1">
                <a:tableStyleId>{2D5ABB26-0587-4C30-8999-92F81FD0307C}</a:tableStyleId>
              </a:tblPr>
              <a:tblGrid>
                <a:gridCol w="2257651">
                  <a:extLst>
                    <a:ext uri="{9D8B030D-6E8A-4147-A177-3AD203B41FA5}">
                      <a16:colId xmlns:a16="http://schemas.microsoft.com/office/drawing/2014/main" val="20000"/>
                    </a:ext>
                  </a:extLst>
                </a:gridCol>
                <a:gridCol w="9082349">
                  <a:extLst>
                    <a:ext uri="{9D8B030D-6E8A-4147-A177-3AD203B41FA5}">
                      <a16:colId xmlns:a16="http://schemas.microsoft.com/office/drawing/2014/main" val="20001"/>
                    </a:ext>
                  </a:extLst>
                </a:gridCol>
              </a:tblGrid>
              <a:tr h="432000">
                <a:tc>
                  <a:txBody>
                    <a:bodyPr/>
                    <a:lstStyle/>
                    <a:p>
                      <a:pPr algn="r"/>
                      <a:r>
                        <a:rPr lang="pl-PL" sz="2000" b="1" kern="1200" dirty="0">
                          <a:solidFill>
                            <a:srgbClr val="C00000"/>
                          </a:solidFill>
                          <a:effectLst/>
                          <a:latin typeface="+mn-lt"/>
                          <a:ea typeface="+mn-ea"/>
                          <a:cs typeface="+mn-cs"/>
                        </a:rPr>
                        <a:t>-88.977.953 zł</a:t>
                      </a:r>
                      <a:br>
                        <a:rPr lang="pl-PL" sz="2000" b="1" kern="1200" dirty="0">
                          <a:solidFill>
                            <a:srgbClr val="C00000"/>
                          </a:solidFill>
                          <a:effectLst/>
                          <a:latin typeface="+mn-lt"/>
                          <a:ea typeface="+mn-ea"/>
                          <a:cs typeface="+mn-cs"/>
                        </a:rPr>
                      </a:br>
                      <a:r>
                        <a:rPr lang="pl-PL" sz="1400" b="1" kern="1200" dirty="0">
                          <a:solidFill>
                            <a:srgbClr val="C00000"/>
                          </a:solidFill>
                          <a:effectLst/>
                          <a:latin typeface="+mn-lt"/>
                          <a:ea typeface="+mn-ea"/>
                          <a:cs typeface="+mn-cs"/>
                        </a:rPr>
                        <a:t>(per saldo)</a:t>
                      </a:r>
                      <a:endParaRPr lang="pl-PL" sz="2000" b="1" dirty="0">
                        <a:solidFill>
                          <a:srgbClr val="C00000"/>
                        </a:solidFill>
                      </a:endParaRPr>
                    </a:p>
                  </a:txBody>
                  <a:tcPr marL="91426" marR="91426" marT="45719" marB="45719" anchor="ctr">
                    <a:solidFill>
                      <a:srgbClr val="FEDDD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dzielnicowej, z tego:</a:t>
                      </a:r>
                    </a:p>
                  </a:txBody>
                  <a:tcPr marL="91426" marR="91426" marT="45719" marB="45719" anchor="ctr">
                    <a:solidFill>
                      <a:srgbClr val="FEDDD5"/>
                    </a:solidFill>
                  </a:tcPr>
                </a:tc>
                <a:extLst>
                  <a:ext uri="{0D108BD9-81ED-4DB2-BD59-A6C34878D82A}">
                    <a16:rowId xmlns:a16="http://schemas.microsoft.com/office/drawing/2014/main" val="81988169"/>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2338874819"/>
              </p:ext>
            </p:extLst>
          </p:nvPr>
        </p:nvGraphicFramePr>
        <p:xfrm>
          <a:off x="338920" y="1956618"/>
          <a:ext cx="5670000" cy="3762288"/>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a:ln>
                            <a:noFill/>
                          </a:ln>
                          <a:solidFill>
                            <a:schemeClr val="tx1"/>
                          </a:solidFill>
                          <a:effectLst/>
                          <a:uLnTx/>
                          <a:uFillTx/>
                          <a:latin typeface="+mj-lt"/>
                          <a:ea typeface="+mn-ea"/>
                          <a:cs typeface="+mn-cs"/>
                        </a:rPr>
                        <a:t>-</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Bemowo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6695398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r>
                        <a:rPr lang="pl-PL" sz="1400" b="1" i="0" kern="1200" baseline="0" dirty="0">
                          <a:solidFill>
                            <a:schemeClr val="tx1"/>
                          </a:solidFill>
                          <a:latin typeface="+mj-lt"/>
                          <a:ea typeface="+mn-ea"/>
                          <a:cs typeface="+mn-cs"/>
                        </a:rPr>
                        <a:t>dz. Białołęka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91789361"/>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-5.212.593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9164253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-18.758.477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Mokotów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6669745"/>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-4.608.340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-4.148.761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17581818"/>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-5.619.468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Praga–Północ</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09878716"/>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-1.285.728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Rembertów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54259850"/>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Śródmieście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005195"/>
                  </a:ext>
                </a:extLst>
              </a:tr>
            </a:tbl>
          </a:graphicData>
        </a:graphic>
      </p:graphicFrame>
      <p:graphicFrame>
        <p:nvGraphicFramePr>
          <p:cNvPr id="12" name="Tabela 11"/>
          <p:cNvGraphicFramePr>
            <a:graphicFrameLocks noGrp="1"/>
          </p:cNvGraphicFramePr>
          <p:nvPr>
            <p:extLst>
              <p:ext uri="{D42A27DB-BD31-4B8C-83A1-F6EECF244321}">
                <p14:modId xmlns:p14="http://schemas.microsoft.com/office/powerpoint/2010/main" val="1090078353"/>
              </p:ext>
            </p:extLst>
          </p:nvPr>
        </p:nvGraphicFramePr>
        <p:xfrm>
          <a:off x="6008920" y="1956612"/>
          <a:ext cx="5670000" cy="3762288"/>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+22.012 zł</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Targówek</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26940361"/>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-12.243.534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Ursus</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9780768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-4.529.900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55297735"/>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-2.096.736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Wawer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74442302"/>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-2.117.290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Wesoła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4788209"/>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-11.054.942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Wilanów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9283230"/>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-2.147.384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Włochy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926187"/>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-8.709.840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38481906"/>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-6.466.972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Żoliborz</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56274245"/>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13" name="Tytuł 2"/>
          <p:cNvSpPr txBox="1">
            <a:spLocks/>
          </p:cNvSpPr>
          <p:nvPr/>
        </p:nvSpPr>
        <p:spPr>
          <a:xfrm>
            <a:off x="519674" y="392885"/>
            <a:ext cx="2214561"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2000" b="1" dirty="0"/>
              <a:t>WYDATKI MAJĄTKOWE</a:t>
            </a:r>
          </a:p>
        </p:txBody>
      </p:sp>
    </p:spTree>
    <p:extLst>
      <p:ext uri="{BB962C8B-B14F-4D97-AF65-F5344CB8AC3E}">
        <p14:creationId xmlns:p14="http://schemas.microsoft.com/office/powerpoint/2010/main" val="661797981"/>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12</a:t>
            </a:fld>
            <a:endParaRPr lang="pl-PL" dirty="0"/>
          </a:p>
        </p:txBody>
      </p:sp>
      <p:sp>
        <p:nvSpPr>
          <p:cNvPr id="3" name="Tytuł 2"/>
          <p:cNvSpPr>
            <a:spLocks noGrp="1"/>
          </p:cNvSpPr>
          <p:nvPr>
            <p:ph type="title"/>
          </p:nvPr>
        </p:nvSpPr>
        <p:spPr>
          <a:xfrm>
            <a:off x="2635624" y="72000"/>
            <a:ext cx="9025074" cy="742304"/>
          </a:xfrm>
        </p:spPr>
        <p:txBody>
          <a:bodyPr/>
          <a:lstStyle/>
          <a:p>
            <a:pPr>
              <a:lnSpc>
                <a:spcPct val="100000"/>
              </a:lnSpc>
              <a:spcBef>
                <a:spcPts val="800"/>
              </a:spcBef>
              <a:spcAft>
                <a:spcPts val="800"/>
              </a:spcAft>
            </a:pPr>
            <a:r>
              <a:rPr lang="pl-PL" altLang="pl-PL" sz="2000" b="1" dirty="0">
                <a:latin typeface="+mj-lt"/>
              </a:rPr>
              <a:t>Zmniejszenie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a:latin typeface="+mj-lt"/>
              </a:rPr>
              <a:t>128,1 mln zł</a:t>
            </a:r>
          </a:p>
        </p:txBody>
      </p:sp>
      <p:sp>
        <p:nvSpPr>
          <p:cNvPr id="9" name="pole tekstowe 13"/>
          <p:cNvSpPr txBox="1">
            <a:spLocks noChangeArrowheads="1"/>
          </p:cNvSpPr>
          <p:nvPr/>
        </p:nvSpPr>
        <p:spPr bwMode="auto">
          <a:xfrm>
            <a:off x="2635624" y="621116"/>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600" b="1" u="sng" dirty="0">
                <a:latin typeface="+mj-lt"/>
              </a:rPr>
              <a:t>CZĘŚĆ POZOSTAŁA</a:t>
            </a:r>
            <a:r>
              <a:rPr lang="pl-PL" altLang="pl-PL" sz="1600" b="1" dirty="0">
                <a:latin typeface="+mj-lt"/>
              </a:rPr>
              <a:t>:  </a:t>
            </a:r>
            <a:r>
              <a:rPr lang="pl-PL" altLang="pl-PL" sz="2400" b="1" dirty="0">
                <a:solidFill>
                  <a:srgbClr val="385723"/>
                </a:solidFill>
                <a:latin typeface="+mj-lt"/>
              </a:rPr>
              <a:t>+27,9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2603962199"/>
              </p:ext>
            </p:extLst>
          </p:nvPr>
        </p:nvGraphicFramePr>
        <p:xfrm>
          <a:off x="235460" y="1318303"/>
          <a:ext cx="11700000" cy="3513078"/>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648000">
                <a:tc>
                  <a:txBody>
                    <a:bodyPr/>
                    <a:lstStyle/>
                    <a:p>
                      <a:pPr algn="r"/>
                      <a:r>
                        <a:rPr lang="pl-PL" sz="2000" b="1" kern="1200" dirty="0">
                          <a:solidFill>
                            <a:srgbClr val="385723"/>
                          </a:solidFill>
                          <a:effectLst/>
                          <a:latin typeface="+mn-lt"/>
                          <a:ea typeface="+mn-ea"/>
                          <a:cs typeface="+mn-cs"/>
                        </a:rPr>
                        <a:t>+27.923.000 zł</a:t>
                      </a:r>
                      <a:endParaRPr lang="pl-PL" sz="1600" b="1" dirty="0">
                        <a:solidFill>
                          <a:srgbClr val="385723"/>
                        </a:solidFill>
                      </a:endParaRPr>
                    </a:p>
                  </a:txBody>
                  <a:tcPr marL="91426" marR="91426" marT="45719" marB="45719" anchor="ctr">
                    <a:solidFill>
                      <a:srgbClr val="EEF7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pozostałej, w tym:</a:t>
                      </a:r>
                    </a:p>
                  </a:txBody>
                  <a:tcPr marL="91426" marR="91426" marT="45719" marB="45719" anchor="ctr">
                    <a:solidFill>
                      <a:srgbClr val="EEF7E8"/>
                    </a:solidFill>
                  </a:tcPr>
                </a:tc>
                <a:extLst>
                  <a:ext uri="{0D108BD9-81ED-4DB2-BD59-A6C34878D82A}">
                    <a16:rowId xmlns:a16="http://schemas.microsoft.com/office/drawing/2014/main" val="81988169"/>
                  </a:ext>
                </a:extLst>
              </a:tr>
              <a:tr h="82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effectLst/>
                          <a:latin typeface="+mn-lt"/>
                          <a:ea typeface="+mn-ea"/>
                          <a:cs typeface="+mn-cs"/>
                        </a:rPr>
                        <a:t>+27.553.000</a:t>
                      </a:r>
                      <a:r>
                        <a:rPr lang="pl-PL" sz="1800" b="1" kern="1200" baseline="0" dirty="0">
                          <a:solidFill>
                            <a:srgbClr val="385723"/>
                          </a:solidFill>
                          <a:effectLst/>
                          <a:latin typeface="+mn-lt"/>
                          <a:ea typeface="+mn-ea"/>
                          <a:cs typeface="+mn-cs"/>
                        </a:rPr>
                        <a:t> </a:t>
                      </a:r>
                      <a:r>
                        <a:rPr lang="pl-PL" sz="1800" b="1" kern="1200" dirty="0">
                          <a:solidFill>
                            <a:srgbClr val="385723"/>
                          </a:solidFill>
                          <a:effectLst/>
                          <a:latin typeface="+mn-lt"/>
                          <a:ea typeface="+mn-ea"/>
                          <a:cs typeface="+mn-cs"/>
                        </a:rPr>
                        <a:t>zł</a:t>
                      </a:r>
                    </a:p>
                  </a:txBody>
                  <a:tcPr marL="91426" marR="91426" marT="45719" marB="45719" anchor="ctr">
                    <a:lnB w="9525" cap="flat" cmpd="sng" algn="ctr">
                      <a:solidFill>
                        <a:schemeClr val="tx1"/>
                      </a:solidFill>
                      <a:prstDash val="sysDot"/>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400" b="0" i="0" kern="1200" dirty="0">
                          <a:solidFill>
                            <a:schemeClr val="tx1"/>
                          </a:solidFill>
                          <a:effectLst/>
                          <a:latin typeface="+mn-lt"/>
                          <a:ea typeface="+mn-ea"/>
                          <a:cs typeface="+mn-cs"/>
                        </a:rPr>
                        <a:t>„Wniesienie wkładów do spółek TBS w związku z realizacją budownictwa społecznego i programu rewitalizacji” </a:t>
                      </a:r>
                      <a:br>
                        <a:rPr lang="pl-PL" sz="1400" b="0" i="0" kern="1200" dirty="0">
                          <a:solidFill>
                            <a:schemeClr val="tx1"/>
                          </a:solidFill>
                          <a:effectLst/>
                          <a:latin typeface="+mn-lt"/>
                          <a:ea typeface="+mn-ea"/>
                          <a:cs typeface="+mn-cs"/>
                        </a:rPr>
                      </a:br>
                      <a:r>
                        <a:rPr lang="pl-PL" sz="1400" b="0" i="0" kern="1200" dirty="0">
                          <a:solidFill>
                            <a:schemeClr val="tx1"/>
                          </a:solidFill>
                          <a:effectLst/>
                          <a:latin typeface="+mn-lt"/>
                          <a:ea typeface="+mn-ea"/>
                          <a:cs typeface="+mn-cs"/>
                        </a:rPr>
                        <a:t>(przeniesienie środków z planu wydatków bieżących)</a:t>
                      </a:r>
                    </a:p>
                  </a:txBody>
                  <a:tcPr marL="91426" marR="91426" marT="45719" marB="45719" anchor="ctr">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72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effectLst/>
                          <a:latin typeface="+mn-lt"/>
                          <a:ea typeface="+mn-ea"/>
                          <a:cs typeface="+mn-cs"/>
                        </a:rPr>
                        <a:t>+370.000</a:t>
                      </a:r>
                      <a:r>
                        <a:rPr lang="pl-PL" sz="1800" b="1" kern="1200" baseline="0" dirty="0">
                          <a:solidFill>
                            <a:srgbClr val="385723"/>
                          </a:solidFill>
                          <a:effectLst/>
                          <a:latin typeface="+mn-lt"/>
                          <a:ea typeface="+mn-ea"/>
                          <a:cs typeface="+mn-cs"/>
                        </a:rPr>
                        <a:t> </a:t>
                      </a:r>
                      <a:r>
                        <a:rPr lang="pl-PL" sz="1800" b="1" kern="1200" dirty="0">
                          <a:solidFill>
                            <a:srgbClr val="385723"/>
                          </a:solidFill>
                          <a:effectLst/>
                          <a:latin typeface="+mn-lt"/>
                          <a:ea typeface="+mn-ea"/>
                          <a:cs typeface="+mn-cs"/>
                        </a:rPr>
                        <a:t>zł</a:t>
                      </a:r>
                    </a:p>
                  </a:txBody>
                  <a:tcPr marL="91426" marR="91426" marT="45719" marB="45719" anchor="ctr">
                    <a:lnT w="9525" cap="flat" cmpd="sng" algn="ctr">
                      <a:solidFill>
                        <a:schemeClr val="tx1"/>
                      </a:solidFill>
                      <a:prstDash val="sysDot"/>
                      <a:round/>
                      <a:headEnd type="none" w="med" len="med"/>
                      <a:tailEnd type="none" w="med" len="med"/>
                    </a:lnT>
                    <a:lnB w="3175" cap="flat" cmpd="sng" algn="ctr">
                      <a:noFill/>
                      <a:prstDash val="sysDot"/>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400" b="0" i="0" kern="1200" dirty="0">
                          <a:solidFill>
                            <a:schemeClr val="tx1"/>
                          </a:solidFill>
                          <a:effectLst/>
                          <a:latin typeface="+mn-lt"/>
                          <a:ea typeface="+mn-ea"/>
                          <a:cs typeface="+mn-cs"/>
                        </a:rPr>
                        <a:t>Fundusz celowy,</a:t>
                      </a:r>
                      <a:r>
                        <a:rPr lang="pl-PL" sz="1400" b="0" i="0" kern="1200" baseline="0" dirty="0">
                          <a:solidFill>
                            <a:schemeClr val="tx1"/>
                          </a:solidFill>
                          <a:effectLst/>
                          <a:latin typeface="+mn-lt"/>
                          <a:ea typeface="+mn-ea"/>
                          <a:cs typeface="+mn-cs"/>
                        </a:rPr>
                        <a:t> z tego:</a:t>
                      </a:r>
                      <a:endParaRPr lang="pl-PL" sz="1400" b="0" i="0" kern="1200" dirty="0">
                        <a:solidFill>
                          <a:schemeClr val="tx1"/>
                        </a:solidFill>
                        <a:effectLst/>
                        <a:latin typeface="+mn-lt"/>
                        <a:ea typeface="+mn-ea"/>
                        <a:cs typeface="+mn-cs"/>
                      </a:endParaRP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400" b="0" i="0" kern="1200" dirty="0">
                          <a:solidFill>
                            <a:schemeClr val="tx1"/>
                          </a:solidFill>
                          <a:effectLst/>
                          <a:latin typeface="+mn-lt"/>
                          <a:ea typeface="+mn-ea"/>
                          <a:cs typeface="+mn-cs"/>
                        </a:rPr>
                        <a:t>Komenda Miejskiej Państwowej Straży Pożarnej z przeznaczeniem na zakupy inwestycyjne dla Straży Pożarnej m.st. Warszawy – zwiększenie o 400.000 zł</a:t>
                      </a:r>
                      <a:br>
                        <a:rPr lang="pl-PL" sz="1400" b="0" i="0" kern="1200" dirty="0">
                          <a:solidFill>
                            <a:schemeClr val="tx1"/>
                          </a:solidFill>
                          <a:effectLst/>
                          <a:latin typeface="+mn-lt"/>
                          <a:ea typeface="+mn-ea"/>
                          <a:cs typeface="+mn-cs"/>
                        </a:rPr>
                      </a:br>
                      <a:r>
                        <a:rPr lang="pl-PL" sz="1400" b="0" i="0" kern="1200" dirty="0">
                          <a:solidFill>
                            <a:schemeClr val="tx1"/>
                          </a:solidFill>
                          <a:effectLst/>
                          <a:latin typeface="+mn-lt"/>
                          <a:ea typeface="+mn-ea"/>
                          <a:cs typeface="+mn-cs"/>
                        </a:rPr>
                        <a:t>(przeniesienie środków z planu wydatków bieżących)</a:t>
                      </a: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400" b="0" i="0" kern="1200" dirty="0">
                          <a:solidFill>
                            <a:schemeClr val="tx1"/>
                          </a:solidFill>
                          <a:effectLst/>
                          <a:latin typeface="+mn-lt"/>
                          <a:ea typeface="+mn-ea"/>
                          <a:cs typeface="+mn-cs"/>
                        </a:rPr>
                        <a:t>Komendy Wojewódzkiej Policji na zakup środków transportu dla Komendy Stołecznej Policji – zmniejszenie o 30.000 zł </a:t>
                      </a:r>
                      <a:br>
                        <a:rPr lang="pl-PL" sz="1400" b="0" i="0" kern="1200" dirty="0">
                          <a:solidFill>
                            <a:schemeClr val="tx1"/>
                          </a:solidFill>
                          <a:effectLst/>
                          <a:latin typeface="+mn-lt"/>
                          <a:ea typeface="+mn-ea"/>
                          <a:cs typeface="+mn-cs"/>
                        </a:rPr>
                      </a:br>
                      <a:r>
                        <a:rPr lang="pl-PL" sz="1400" b="0" i="0" kern="1200" dirty="0">
                          <a:solidFill>
                            <a:schemeClr val="tx1"/>
                          </a:solidFill>
                          <a:effectLst/>
                          <a:latin typeface="+mn-lt"/>
                          <a:ea typeface="+mn-ea"/>
                          <a:cs typeface="+mn-cs"/>
                        </a:rPr>
                        <a:t>(przeniesienie środków do planu wydatków bieżących Stołecznego Centrum Bezpieczeństwa na zakup noktowizorów dla policji)</a:t>
                      </a:r>
                    </a:p>
                  </a:txBody>
                  <a:tcPr marL="91426" marR="91426" marT="45719" marB="45719" anchor="ctr">
                    <a:lnT w="9525" cap="flat" cmpd="sng" algn="ctr">
                      <a:solidFill>
                        <a:schemeClr val="tx1"/>
                      </a:solidFill>
                      <a:prstDash val="sysDot"/>
                      <a:round/>
                      <a:headEnd type="none" w="med" len="med"/>
                      <a:tailEnd type="none" w="med" len="med"/>
                    </a:lnT>
                    <a:lnB w="3175" cap="flat" cmpd="sng" algn="ctr">
                      <a:noFill/>
                      <a:prstDash val="sysDot"/>
                      <a:round/>
                      <a:headEnd type="none" w="med" len="med"/>
                      <a:tailEnd type="none" w="med" len="med"/>
                    </a:lnB>
                  </a:tcPr>
                </a:tc>
                <a:extLst>
                  <a:ext uri="{0D108BD9-81ED-4DB2-BD59-A6C34878D82A}">
                    <a16:rowId xmlns:a16="http://schemas.microsoft.com/office/drawing/2014/main" val="844305992"/>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376517" y="350788"/>
            <a:ext cx="2259107"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2000" b="1" dirty="0"/>
              <a:t>WYDATKI MAJĄTKOWE</a:t>
            </a:r>
          </a:p>
        </p:txBody>
      </p:sp>
    </p:spTree>
    <p:extLst>
      <p:ext uri="{BB962C8B-B14F-4D97-AF65-F5344CB8AC3E}">
        <p14:creationId xmlns:p14="http://schemas.microsoft.com/office/powerpoint/2010/main" val="757284772"/>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133875" y="1190625"/>
            <a:ext cx="11924251" cy="3457575"/>
          </a:xfrm>
          <a:prstGeom prst="rect">
            <a:avLst/>
          </a:prstGeom>
        </p:spPr>
        <p:txBody>
          <a:bodyPr/>
          <a:lstStyle/>
          <a:p>
            <a:pPr>
              <a:spcBef>
                <a:spcPts val="600"/>
              </a:spcBef>
              <a:spcAft>
                <a:spcPts val="600"/>
              </a:spcAft>
              <a:defRPr/>
            </a:pPr>
            <a:r>
              <a:rPr lang="pl-PL" altLang="pl-PL" b="1" dirty="0">
                <a:cs typeface="Arial" charset="0"/>
              </a:rPr>
              <a:t>Projekt zmiany </a:t>
            </a:r>
            <a:br>
              <a:rPr lang="pl-PL" altLang="pl-PL" b="1" dirty="0">
                <a:cs typeface="Arial" charset="0"/>
              </a:rPr>
            </a:br>
            <a:r>
              <a:rPr lang="pl-PL" altLang="pl-PL" b="1" dirty="0">
                <a:cs typeface="Arial" charset="0"/>
              </a:rPr>
              <a:t>Wieloletniej Prognozy Finansowej </a:t>
            </a:r>
            <a:br>
              <a:rPr lang="pl-PL" altLang="pl-PL" b="1" dirty="0">
                <a:cs typeface="Arial" charset="0"/>
              </a:rPr>
            </a:br>
            <a:r>
              <a:rPr lang="pl-PL" altLang="pl-PL" b="1" dirty="0">
                <a:cs typeface="Arial" charset="0"/>
              </a:rPr>
              <a:t>na lata 2024–2055</a:t>
            </a:r>
            <a:br>
              <a:rPr lang="pl-PL" altLang="pl-PL" b="1" dirty="0">
                <a:cs typeface="Arial" charset="0"/>
              </a:rPr>
            </a:br>
            <a:r>
              <a:rPr lang="pl-PL" altLang="pl-PL" sz="3200" dirty="0">
                <a:cs typeface="Arial" charset="0"/>
              </a:rPr>
              <a:t>na sesję Rady m.st. Warszawy w dn. 17 października 2024 r.</a:t>
            </a: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13</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4269045376"/>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14</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6492568"/>
              </p:ext>
            </p:extLst>
          </p:nvPr>
        </p:nvGraphicFramePr>
        <p:xfrm>
          <a:off x="327039" y="1678157"/>
          <a:ext cx="11537922" cy="2617774"/>
        </p:xfrm>
        <a:graphic>
          <a:graphicData uri="http://schemas.openxmlformats.org/drawingml/2006/table">
            <a:tbl>
              <a:tblPr firstRow="1" bandRow="1">
                <a:tableStyleId>{2D5ABB26-0587-4C30-8999-92F81FD0307C}</a:tableStyleId>
              </a:tblPr>
              <a:tblGrid>
                <a:gridCol w="1679846">
                  <a:extLst>
                    <a:ext uri="{9D8B030D-6E8A-4147-A177-3AD203B41FA5}">
                      <a16:colId xmlns:a16="http://schemas.microsoft.com/office/drawing/2014/main" val="3288171132"/>
                    </a:ext>
                  </a:extLst>
                </a:gridCol>
                <a:gridCol w="1377230">
                  <a:extLst>
                    <a:ext uri="{9D8B030D-6E8A-4147-A177-3AD203B41FA5}">
                      <a16:colId xmlns:a16="http://schemas.microsoft.com/office/drawing/2014/main" val="20001"/>
                    </a:ext>
                  </a:extLst>
                </a:gridCol>
                <a:gridCol w="1377230">
                  <a:extLst>
                    <a:ext uri="{9D8B030D-6E8A-4147-A177-3AD203B41FA5}">
                      <a16:colId xmlns:a16="http://schemas.microsoft.com/office/drawing/2014/main" val="3393036705"/>
                    </a:ext>
                  </a:extLst>
                </a:gridCol>
                <a:gridCol w="1377230">
                  <a:extLst>
                    <a:ext uri="{9D8B030D-6E8A-4147-A177-3AD203B41FA5}">
                      <a16:colId xmlns:a16="http://schemas.microsoft.com/office/drawing/2014/main" val="785722401"/>
                    </a:ext>
                  </a:extLst>
                </a:gridCol>
                <a:gridCol w="1377230">
                  <a:extLst>
                    <a:ext uri="{9D8B030D-6E8A-4147-A177-3AD203B41FA5}">
                      <a16:colId xmlns:a16="http://schemas.microsoft.com/office/drawing/2014/main" val="1778449290"/>
                    </a:ext>
                  </a:extLst>
                </a:gridCol>
                <a:gridCol w="1377230">
                  <a:extLst>
                    <a:ext uri="{9D8B030D-6E8A-4147-A177-3AD203B41FA5}">
                      <a16:colId xmlns:a16="http://schemas.microsoft.com/office/drawing/2014/main" val="2165852684"/>
                    </a:ext>
                  </a:extLst>
                </a:gridCol>
                <a:gridCol w="1377230">
                  <a:extLst>
                    <a:ext uri="{9D8B030D-6E8A-4147-A177-3AD203B41FA5}">
                      <a16:colId xmlns:a16="http://schemas.microsoft.com/office/drawing/2014/main" val="3459977300"/>
                    </a:ext>
                  </a:extLst>
                </a:gridCol>
                <a:gridCol w="1594696">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8">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+50,0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+29,5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+18,9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+0,06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+99,1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26.318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25.713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26.821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27.184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27.831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28.726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162.593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7036"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dochodów</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3086738766"/>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a 6">
            <a:extLst>
              <a:ext uri="{FF2B5EF4-FFF2-40B4-BE49-F238E27FC236}">
                <a16:creationId xmlns:a16="http://schemas.microsoft.com/office/drawing/2014/main" id="{5D0AD574-7346-DFB4-E3E3-E55E52F23218}"/>
              </a:ext>
            </a:extLst>
          </p:cNvPr>
          <p:cNvGraphicFramePr>
            <a:graphicFrameLocks noGrp="1"/>
          </p:cNvGraphicFramePr>
          <p:nvPr>
            <p:extLst>
              <p:ext uri="{D42A27DB-BD31-4B8C-83A1-F6EECF244321}">
                <p14:modId xmlns:p14="http://schemas.microsoft.com/office/powerpoint/2010/main" val="1055243842"/>
              </p:ext>
            </p:extLst>
          </p:nvPr>
        </p:nvGraphicFramePr>
        <p:xfrm>
          <a:off x="170481" y="1678156"/>
          <a:ext cx="11887199" cy="2617774"/>
        </p:xfrm>
        <a:graphic>
          <a:graphicData uri="http://schemas.openxmlformats.org/drawingml/2006/table">
            <a:tbl>
              <a:tblPr firstRow="1" bandRow="1">
                <a:tableStyleId>{2D5ABB26-0587-4C30-8999-92F81FD0307C}</a:tableStyleId>
              </a:tblPr>
              <a:tblGrid>
                <a:gridCol w="1203891">
                  <a:extLst>
                    <a:ext uri="{9D8B030D-6E8A-4147-A177-3AD203B41FA5}">
                      <a16:colId xmlns:a16="http://schemas.microsoft.com/office/drawing/2014/main" val="3288171132"/>
                    </a:ext>
                  </a:extLst>
                </a:gridCol>
                <a:gridCol w="1117378">
                  <a:extLst>
                    <a:ext uri="{9D8B030D-6E8A-4147-A177-3AD203B41FA5}">
                      <a16:colId xmlns:a16="http://schemas.microsoft.com/office/drawing/2014/main" val="20001"/>
                    </a:ext>
                  </a:extLst>
                </a:gridCol>
                <a:gridCol w="1117378">
                  <a:extLst>
                    <a:ext uri="{9D8B030D-6E8A-4147-A177-3AD203B41FA5}">
                      <a16:colId xmlns:a16="http://schemas.microsoft.com/office/drawing/2014/main" val="3393036705"/>
                    </a:ext>
                  </a:extLst>
                </a:gridCol>
                <a:gridCol w="1117378">
                  <a:extLst>
                    <a:ext uri="{9D8B030D-6E8A-4147-A177-3AD203B41FA5}">
                      <a16:colId xmlns:a16="http://schemas.microsoft.com/office/drawing/2014/main" val="785722401"/>
                    </a:ext>
                  </a:extLst>
                </a:gridCol>
                <a:gridCol w="1117378">
                  <a:extLst>
                    <a:ext uri="{9D8B030D-6E8A-4147-A177-3AD203B41FA5}">
                      <a16:colId xmlns:a16="http://schemas.microsoft.com/office/drawing/2014/main" val="67375346"/>
                    </a:ext>
                  </a:extLst>
                </a:gridCol>
                <a:gridCol w="1117378">
                  <a:extLst>
                    <a:ext uri="{9D8B030D-6E8A-4147-A177-3AD203B41FA5}">
                      <a16:colId xmlns:a16="http://schemas.microsoft.com/office/drawing/2014/main" val="414039947"/>
                    </a:ext>
                  </a:extLst>
                </a:gridCol>
                <a:gridCol w="1117378">
                  <a:extLst>
                    <a:ext uri="{9D8B030D-6E8A-4147-A177-3AD203B41FA5}">
                      <a16:colId xmlns:a16="http://schemas.microsoft.com/office/drawing/2014/main" val="2703029546"/>
                    </a:ext>
                  </a:extLst>
                </a:gridCol>
                <a:gridCol w="450467">
                  <a:extLst>
                    <a:ext uri="{9D8B030D-6E8A-4147-A177-3AD203B41FA5}">
                      <a16:colId xmlns:a16="http://schemas.microsoft.com/office/drawing/2014/main" val="1223468682"/>
                    </a:ext>
                  </a:extLst>
                </a:gridCol>
                <a:gridCol w="1117378">
                  <a:extLst>
                    <a:ext uri="{9D8B030D-6E8A-4147-A177-3AD203B41FA5}">
                      <a16:colId xmlns:a16="http://schemas.microsoft.com/office/drawing/2014/main" val="2393733300"/>
                    </a:ext>
                  </a:extLst>
                </a:gridCol>
                <a:gridCol w="1117378">
                  <a:extLst>
                    <a:ext uri="{9D8B030D-6E8A-4147-A177-3AD203B41FA5}">
                      <a16:colId xmlns:a16="http://schemas.microsoft.com/office/drawing/2014/main" val="2735128868"/>
                    </a:ext>
                  </a:extLst>
                </a:gridCol>
                <a:gridCol w="1293817">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000" b="0" kern="1200" dirty="0">
                          <a:solidFill>
                            <a:schemeClr val="tx1"/>
                          </a:solidFill>
                          <a:latin typeface="+mn-lt"/>
                          <a:ea typeface="+mn-ea"/>
                          <a:cs typeface="Calibri" panose="020F0502020204030204" pitchFamily="34" charset="0"/>
                        </a:rPr>
                        <a:t/>
                      </a:r>
                      <a:br>
                        <a:rPr lang="pl-PL" sz="1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2041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2042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1">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+1,3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+7,7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-0,4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500" b="0" kern="1200" dirty="0">
                          <a:solidFill>
                            <a:schemeClr val="tx1"/>
                          </a:solidFill>
                          <a:latin typeface="+mn-lt"/>
                          <a:ea typeface="+mn-ea"/>
                          <a:cs typeface="Calibri" panose="020F0502020204030204" pitchFamily="34" charset="0"/>
                        </a:rPr>
                        <a:t/>
                      </a:r>
                      <a:br>
                        <a:rPr lang="pl-PL" sz="5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1" i="0" u="none" strike="noStrike" kern="1200" cap="none" spc="0" normalizeH="0" baseline="0" noProof="0" dirty="0">
                          <a:ln>
                            <a:noFill/>
                          </a:ln>
                          <a:solidFill>
                            <a:srgbClr val="C00000"/>
                          </a:solidFill>
                          <a:effectLst/>
                          <a:uLnTx/>
                          <a:uFillTx/>
                          <a:latin typeface="Engram Warsaw"/>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1" i="0" u="none" strike="noStrike" kern="1200" cap="none" spc="0" normalizeH="0" baseline="0" noProof="0" dirty="0">
                          <a:ln>
                            <a:noFill/>
                          </a:ln>
                          <a:solidFill>
                            <a:srgbClr val="C00000"/>
                          </a:solidFill>
                          <a:effectLst/>
                          <a:uLnTx/>
                          <a:uFillTx/>
                          <a:latin typeface="Engram Warsaw"/>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+10,1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25.887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24.823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24.688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25.416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26.299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27.410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500" b="0" dirty="0">
                          <a:solidFill>
                            <a:schemeClr val="tx1"/>
                          </a:solidFill>
                          <a:latin typeface="+mj-lt"/>
                          <a:cs typeface="Calibri" panose="020F0502020204030204" pitchFamily="34" charset="0"/>
                        </a:rPr>
                        <a:t/>
                      </a:r>
                      <a:br>
                        <a:rPr lang="pl-PL" sz="500" b="0" dirty="0">
                          <a:solidFill>
                            <a:schemeClr val="tx1"/>
                          </a:solidFill>
                          <a:latin typeface="+mj-lt"/>
                          <a:cs typeface="Calibri" panose="020F0502020204030204" pitchFamily="34" charset="0"/>
                        </a:rPr>
                      </a:br>
                      <a:r>
                        <a:rPr lang="pl-PL" sz="2000" b="0" dirty="0">
                          <a:solidFill>
                            <a:schemeClr val="tx1"/>
                          </a:solidFill>
                          <a:latin typeface="+mj-lt"/>
                          <a:cs typeface="Calibri" panose="020F0502020204030204" pitchFamily="34" charset="0"/>
                        </a:rPr>
                        <a:t>…</a:t>
                      </a:r>
                    </a:p>
                  </a:txBody>
                  <a:tcPr marL="91448" marR="91448" marT="45727" marB="45727">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38.033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39.350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550.159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15</a:t>
            </a:fld>
            <a:endParaRPr lang="pl-PL" dirty="0"/>
          </a:p>
        </p:txBody>
      </p:sp>
      <p:sp>
        <p:nvSpPr>
          <p:cNvPr id="9" name="Tytuł 2"/>
          <p:cNvSpPr>
            <a:spLocks noGrp="1"/>
          </p:cNvSpPr>
          <p:nvPr>
            <p:ph type="title"/>
          </p:nvPr>
        </p:nvSpPr>
        <p:spPr>
          <a:xfrm>
            <a:off x="327600"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bieżących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834286294"/>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a 6"/>
          <p:cNvGraphicFramePr>
            <a:graphicFrameLocks noGrp="1"/>
          </p:cNvGraphicFramePr>
          <p:nvPr>
            <p:extLst>
              <p:ext uri="{D42A27DB-BD31-4B8C-83A1-F6EECF244321}">
                <p14:modId xmlns:p14="http://schemas.microsoft.com/office/powerpoint/2010/main" val="1333902334"/>
              </p:ext>
            </p:extLst>
          </p:nvPr>
        </p:nvGraphicFramePr>
        <p:xfrm>
          <a:off x="327000" y="1678156"/>
          <a:ext cx="11538529" cy="2617199"/>
        </p:xfrm>
        <a:graphic>
          <a:graphicData uri="http://schemas.openxmlformats.org/drawingml/2006/table">
            <a:tbl>
              <a:tblPr firstRow="1" bandRow="1">
                <a:tableStyleId>{2D5ABB26-0587-4C30-8999-92F81FD0307C}</a:tableStyleId>
              </a:tblPr>
              <a:tblGrid>
                <a:gridCol w="1679933">
                  <a:extLst>
                    <a:ext uri="{9D8B030D-6E8A-4147-A177-3AD203B41FA5}">
                      <a16:colId xmlns:a16="http://schemas.microsoft.com/office/drawing/2014/main" val="3288171132"/>
                    </a:ext>
                  </a:extLst>
                </a:gridCol>
                <a:gridCol w="1377302">
                  <a:extLst>
                    <a:ext uri="{9D8B030D-6E8A-4147-A177-3AD203B41FA5}">
                      <a16:colId xmlns:a16="http://schemas.microsoft.com/office/drawing/2014/main" val="20001"/>
                    </a:ext>
                  </a:extLst>
                </a:gridCol>
                <a:gridCol w="1377302">
                  <a:extLst>
                    <a:ext uri="{9D8B030D-6E8A-4147-A177-3AD203B41FA5}">
                      <a16:colId xmlns:a16="http://schemas.microsoft.com/office/drawing/2014/main" val="3393036705"/>
                    </a:ext>
                  </a:extLst>
                </a:gridCol>
                <a:gridCol w="1377302">
                  <a:extLst>
                    <a:ext uri="{9D8B030D-6E8A-4147-A177-3AD203B41FA5}">
                      <a16:colId xmlns:a16="http://schemas.microsoft.com/office/drawing/2014/main" val="785722401"/>
                    </a:ext>
                  </a:extLst>
                </a:gridCol>
                <a:gridCol w="1377302">
                  <a:extLst>
                    <a:ext uri="{9D8B030D-6E8A-4147-A177-3AD203B41FA5}">
                      <a16:colId xmlns:a16="http://schemas.microsoft.com/office/drawing/2014/main" val="67375346"/>
                    </a:ext>
                  </a:extLst>
                </a:gridCol>
                <a:gridCol w="1377302">
                  <a:extLst>
                    <a:ext uri="{9D8B030D-6E8A-4147-A177-3AD203B41FA5}">
                      <a16:colId xmlns:a16="http://schemas.microsoft.com/office/drawing/2014/main" val="3382931257"/>
                    </a:ext>
                  </a:extLst>
                </a:gridCol>
                <a:gridCol w="1377302">
                  <a:extLst>
                    <a:ext uri="{9D8B030D-6E8A-4147-A177-3AD203B41FA5}">
                      <a16:colId xmlns:a16="http://schemas.microsoft.com/office/drawing/2014/main" val="414039947"/>
                    </a:ext>
                  </a:extLst>
                </a:gridCol>
                <a:gridCol w="1594784">
                  <a:extLst>
                    <a:ext uri="{9D8B030D-6E8A-4147-A177-3AD203B41FA5}">
                      <a16:colId xmlns:a16="http://schemas.microsoft.com/office/drawing/2014/main" val="3422950535"/>
                    </a:ext>
                  </a:extLst>
                </a:gridCol>
              </a:tblGrid>
              <a:tr h="825038">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7731">
                <a:tc gridSpan="8">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dirty="0"/>
                    </a:p>
                  </a:txBody>
                  <a:tcPr/>
                </a:tc>
                <a:tc hMerge="1">
                  <a:txBody>
                    <a:bodyPr/>
                    <a:lstStyle/>
                    <a:p>
                      <a:endParaRPr lang="pl-PL"/>
                    </a:p>
                  </a:txBody>
                  <a:tcPr/>
                </a:tc>
                <a:tc hMerge="1">
                  <a:txBody>
                    <a:bodyPr/>
                    <a:lstStyle/>
                    <a:p>
                      <a:endParaRPr lang="pl-PL"/>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742215">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C00000"/>
                          </a:solidFill>
                          <a:latin typeface="+mj-lt"/>
                          <a:cs typeface="Calibri" panose="020F0502020204030204" pitchFamily="34" charset="0"/>
                        </a:rPr>
                        <a:t>-128,1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+161,3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+29,0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+9,4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+72,6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2215">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3.885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3.551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3.002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1.890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938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854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14.119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16</a:t>
            </a:fld>
            <a:endParaRPr lang="pl-PL" dirty="0"/>
          </a:p>
        </p:txBody>
      </p:sp>
      <p:sp>
        <p:nvSpPr>
          <p:cNvPr id="9" name="Tytuł 2"/>
          <p:cNvSpPr>
            <a:spLocks noGrp="1"/>
          </p:cNvSpPr>
          <p:nvPr>
            <p:ph type="title"/>
          </p:nvPr>
        </p:nvSpPr>
        <p:spPr>
          <a:xfrm>
            <a:off x="327600"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majątkowych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2172013893"/>
      </p:ext>
    </p:extLst>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17</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2520323696"/>
              </p:ext>
            </p:extLst>
          </p:nvPr>
        </p:nvGraphicFramePr>
        <p:xfrm>
          <a:off x="696000" y="1080000"/>
          <a:ext cx="10800000" cy="4588370"/>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85105">
                <a:tc>
                  <a:txBody>
                    <a:bodyPr/>
                    <a:lstStyle/>
                    <a:p>
                      <a:pPr algn="r"/>
                      <a:r>
                        <a:rPr lang="pl-PL" sz="1800" b="1" dirty="0">
                          <a:solidFill>
                            <a:schemeClr val="tx1"/>
                          </a:solidFill>
                        </a:rPr>
                        <a:t>56</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zwiększeń</a:t>
                      </a:r>
                      <a:r>
                        <a:rPr lang="pl-PL" sz="1800" b="0" kern="1200" baseline="0" dirty="0">
                          <a:solidFill>
                            <a:schemeClr val="tx1"/>
                          </a:solidFill>
                          <a:latin typeface="+mn-lt"/>
                          <a:ea typeface="+mn-ea"/>
                          <a:cs typeface="+mn-cs"/>
                        </a:rPr>
                        <a:t> 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403265">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72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+141,8</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Poprawa bezpieczeństwa ruchu drogowego</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156,6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720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+27,6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Wniesienie wkładów do spółek TBS w związku z realizacją budownictwa społecznego i programu rewitalizacji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153,4 mln</a:t>
                      </a:r>
                      <a:r>
                        <a:rPr lang="pl-PL" sz="1600" kern="1200" baseline="0" dirty="0">
                          <a:solidFill>
                            <a:schemeClr val="tx1"/>
                          </a:solidFill>
                          <a:effectLst/>
                          <a:latin typeface="+mn-lt"/>
                          <a:ea typeface="+mn-ea"/>
                          <a:cs typeface="+mn-cs"/>
                        </a:rPr>
                        <a:t>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916526958"/>
                  </a:ext>
                </a:extLst>
              </a:tr>
              <a:tr h="72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+10,0</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Bezpieczna szkoła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21,5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72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+4,0</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Przebudowa i budowa sygnalizacji świetlnych wraz z infrastrukturą towarzyszącą</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10,5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52647983"/>
                  </a:ext>
                </a:extLst>
              </a:tr>
              <a:tr h="720000">
                <a:tc>
                  <a:txBody>
                    <a:bodyPr/>
                    <a:lstStyle/>
                    <a:p>
                      <a:pPr algn="r"/>
                      <a:endParaRPr lang="pl-PL" sz="1200" b="1" dirty="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+4,0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a:solidFill>
                            <a:schemeClr val="tx1"/>
                          </a:solidFill>
                          <a:effectLst/>
                          <a:latin typeface="+mn-lt"/>
                          <a:ea typeface="+mn-ea"/>
                          <a:cs typeface="+mn-cs"/>
                        </a:rPr>
                        <a:t>Modernizacja Szpitala Bielańskiego - infrastruktura techniczna</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8,5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144141074"/>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18</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3344833453"/>
              </p:ext>
            </p:extLst>
          </p:nvPr>
        </p:nvGraphicFramePr>
        <p:xfrm>
          <a:off x="696000" y="1080000"/>
          <a:ext cx="10837215" cy="4823345"/>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48000">
                  <a:extLst>
                    <a:ext uri="{9D8B030D-6E8A-4147-A177-3AD203B41FA5}">
                      <a16:colId xmlns:a16="http://schemas.microsoft.com/office/drawing/2014/main" val="1071488265"/>
                    </a:ext>
                  </a:extLst>
                </a:gridCol>
              </a:tblGrid>
              <a:tr h="553715">
                <a:tc>
                  <a:txBody>
                    <a:bodyPr/>
                    <a:lstStyle/>
                    <a:p>
                      <a:pPr algn="r"/>
                      <a:r>
                        <a:rPr lang="pl-PL" sz="1800" b="1" dirty="0">
                          <a:solidFill>
                            <a:schemeClr val="tx1"/>
                          </a:solidFill>
                        </a:rPr>
                        <a:t>83</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zmniejszenia</a:t>
                      </a:r>
                      <a:r>
                        <a:rPr lang="pl-PL" sz="1800" b="0" kern="1200" baseline="0" dirty="0">
                          <a:solidFill>
                            <a:schemeClr val="tx1"/>
                          </a:solidFill>
                          <a:latin typeface="+mn-lt"/>
                          <a:ea typeface="+mn-ea"/>
                          <a:cs typeface="+mn-cs"/>
                        </a:rPr>
                        <a:t> 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81630">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612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-136,6</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Wydatki na zwiększenie wartości inwestycji kontynuowanych</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763,1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612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-13,1</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r>
                        <a:rPr lang="pl-PL" sz="1300" kern="1200" dirty="0">
                          <a:solidFill>
                            <a:schemeClr val="tx1"/>
                          </a:solidFill>
                          <a:effectLst/>
                          <a:latin typeface="+mn-lt"/>
                          <a:ea typeface="+mn-ea"/>
                          <a:cs typeface="+mn-cs"/>
                        </a:rPr>
                        <a:t>Program modernizacji infrastruktury miejskiej</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lgn="r"/>
                      <a:r>
                        <a:rPr lang="pl-PL" sz="1600" kern="1200" dirty="0">
                          <a:solidFill>
                            <a:schemeClr val="tx1"/>
                          </a:solidFill>
                          <a:effectLst/>
                          <a:latin typeface="+mn-lt"/>
                          <a:ea typeface="+mn-ea"/>
                          <a:cs typeface="+mn-cs"/>
                        </a:rPr>
                        <a:t>109,1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4136637905"/>
                  </a:ext>
                </a:extLst>
              </a:tr>
              <a:tr h="612000">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-10,2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Program budowy i modernizacji dróg</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458,0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828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-7,4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Projekt i budowa II linii metra: dokończenie budowy odcinka zachodniego od szlaku za stacją "Powstańców Śląskich" do stacji "Połczyńska" wraz ze Stacją </a:t>
                      </a:r>
                      <a:r>
                        <a:rPr lang="pl-PL" sz="1300" kern="1200" dirty="0" err="1">
                          <a:solidFill>
                            <a:schemeClr val="tx1"/>
                          </a:solidFill>
                          <a:effectLst/>
                          <a:latin typeface="+mn-lt"/>
                          <a:ea typeface="+mn-ea"/>
                          <a:cs typeface="+mn-cs"/>
                        </a:rPr>
                        <a:t>Techniczno</a:t>
                      </a:r>
                      <a:r>
                        <a:rPr lang="pl-PL" sz="1300" kern="1200" dirty="0">
                          <a:solidFill>
                            <a:schemeClr val="tx1"/>
                          </a:solidFill>
                          <a:effectLst/>
                          <a:latin typeface="+mn-lt"/>
                          <a:ea typeface="+mn-ea"/>
                          <a:cs typeface="+mn-cs"/>
                        </a:rPr>
                        <a:t> - Postojową "Mory"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2.115,5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612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-4,3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Program rozwoju infrastruktury lokalnej</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556,1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48913041"/>
                  </a:ext>
                </a:extLst>
              </a:tr>
              <a:tr h="612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-3,9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lvl="0"/>
                      <a:r>
                        <a:rPr lang="pl-PL" sz="1300" kern="1200" dirty="0">
                          <a:solidFill>
                            <a:schemeClr val="tx1"/>
                          </a:solidFill>
                          <a:effectLst/>
                          <a:latin typeface="+mn-lt"/>
                          <a:ea typeface="+mn-ea"/>
                          <a:cs typeface="+mn-cs"/>
                        </a:rPr>
                        <a:t>Budowa systemów informatycznych dla Zarządu Transportu Miejskiego</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lvl="0" algn="r"/>
                      <a:r>
                        <a:rPr lang="pl-PL" sz="1600" kern="1200" dirty="0">
                          <a:solidFill>
                            <a:schemeClr val="tx1"/>
                          </a:solidFill>
                          <a:effectLst/>
                          <a:latin typeface="+mn-lt"/>
                          <a:ea typeface="+mn-ea"/>
                          <a:cs typeface="+mn-cs"/>
                        </a:rPr>
                        <a:t>0,08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32409192"/>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1357245111"/>
      </p:ext>
    </p:extLst>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19</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3284528834"/>
              </p:ext>
            </p:extLst>
          </p:nvPr>
        </p:nvGraphicFramePr>
        <p:xfrm>
          <a:off x="696000" y="1080000"/>
          <a:ext cx="10716952" cy="4457371"/>
        </p:xfrm>
        <a:graphic>
          <a:graphicData uri="http://schemas.openxmlformats.org/drawingml/2006/table">
            <a:tbl>
              <a:tblPr firstRow="1" bandRow="1">
                <a:tableStyleId>{2D5ABB26-0587-4C30-8999-92F81FD0307C}</a:tableStyleId>
              </a:tblPr>
              <a:tblGrid>
                <a:gridCol w="698400">
                  <a:extLst>
                    <a:ext uri="{9D8B030D-6E8A-4147-A177-3AD203B41FA5}">
                      <a16:colId xmlns:a16="http://schemas.microsoft.com/office/drawing/2014/main" val="20000"/>
                    </a:ext>
                  </a:extLst>
                </a:gridCol>
                <a:gridCol w="1663200">
                  <a:extLst>
                    <a:ext uri="{9D8B030D-6E8A-4147-A177-3AD203B41FA5}">
                      <a16:colId xmlns:a16="http://schemas.microsoft.com/office/drawing/2014/main" val="2293524519"/>
                    </a:ext>
                  </a:extLst>
                </a:gridCol>
                <a:gridCol w="8355352">
                  <a:extLst>
                    <a:ext uri="{9D8B030D-6E8A-4147-A177-3AD203B41FA5}">
                      <a16:colId xmlns:a16="http://schemas.microsoft.com/office/drawing/2014/main" val="3460433117"/>
                    </a:ext>
                  </a:extLst>
                </a:gridCol>
              </a:tblGrid>
              <a:tr h="507555">
                <a:tc>
                  <a:txBody>
                    <a:bodyPr/>
                    <a:lstStyle/>
                    <a:p>
                      <a:pPr algn="r"/>
                      <a:r>
                        <a:rPr lang="pl-PL" sz="1800" b="1" dirty="0">
                          <a:solidFill>
                            <a:schemeClr val="tx1"/>
                          </a:solidFill>
                        </a:rPr>
                        <a:t>37</a:t>
                      </a:r>
                    </a:p>
                  </a:txBody>
                  <a:tcPr marL="91426" marR="91426" marT="45719" marB="45719" anchor="ctr"/>
                </a:tc>
                <a:tc gridSpan="2">
                  <a:txBody>
                    <a:bodyPr/>
                    <a:lstStyle/>
                    <a:p>
                      <a:pPr algn="l"/>
                      <a:r>
                        <a:rPr lang="pl-PL" sz="1800" b="1" kern="1200" baseline="0" dirty="0">
                          <a:solidFill>
                            <a:schemeClr val="tx1"/>
                          </a:solidFill>
                          <a:latin typeface="+mn-lt"/>
                          <a:ea typeface="+mn-ea"/>
                          <a:cs typeface="+mn-cs"/>
                        </a:rPr>
                        <a:t>nowych </a:t>
                      </a:r>
                      <a:r>
                        <a:rPr lang="pl-PL" sz="1800" b="0" kern="1200" baseline="0" dirty="0">
                          <a:solidFill>
                            <a:schemeClr val="tx1"/>
                          </a:solidFill>
                          <a:latin typeface="+mn-lt"/>
                          <a:ea typeface="+mn-ea"/>
                          <a:cs typeface="+mn-cs"/>
                        </a:rPr>
                        <a:t>przedsięwzięć majątkowych</a:t>
                      </a:r>
                    </a:p>
                  </a:txBody>
                  <a:tcPr marL="91426" marR="91426" marT="45719" marB="45719" anchor="ct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extLst>
                  <a:ext uri="{0D108BD9-81ED-4DB2-BD59-A6C34878D82A}">
                    <a16:rowId xmlns:a16="http://schemas.microsoft.com/office/drawing/2014/main" val="498292005"/>
                  </a:ext>
                </a:extLst>
              </a:tr>
              <a:tr h="72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7,3 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Poprawa układu drogowego w Dzielnicy Wesoła m.st. Warszawy - budowa ulic: Długiej, Babiego Lata, Śnieżnej, Bursztynowej (Wesoła)</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72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6,7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Modernizacja ulic na terenie Dzielnicy Wola - etap III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720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4,9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Commit2Green/C2G - Postaw na zieleń - </a:t>
                      </a:r>
                      <a:r>
                        <a:rPr lang="pl-PL" sz="1300" kern="1200" dirty="0" err="1">
                          <a:solidFill>
                            <a:schemeClr val="tx1"/>
                          </a:solidFill>
                          <a:effectLst/>
                          <a:latin typeface="+mn-lt"/>
                          <a:ea typeface="+mn-ea"/>
                          <a:cs typeface="+mn-cs"/>
                        </a:rPr>
                        <a:t>odbetonowanie</a:t>
                      </a:r>
                      <a:r>
                        <a:rPr lang="pl-PL" sz="1300" kern="1200" dirty="0">
                          <a:solidFill>
                            <a:schemeClr val="tx1"/>
                          </a:solidFill>
                          <a:effectLst/>
                          <a:latin typeface="+mn-lt"/>
                          <a:ea typeface="+mn-ea"/>
                          <a:cs typeface="+mn-cs"/>
                        </a:rPr>
                        <a:t> podwórek</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720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4,0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Termomodernizacja pawilonu nr 7 na terenie Zakładu Opiekuńczo Leczniczego </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w Warszawie przy ul. Mehoffera 72/74</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41131533"/>
                  </a:ext>
                </a:extLst>
              </a:tr>
              <a:tr h="720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baseline="0" dirty="0">
                          <a:solidFill>
                            <a:schemeClr val="tx1"/>
                          </a:solidFill>
                        </a:rPr>
                        <a:t>4,0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a:solidFill>
                            <a:schemeClr val="tx1"/>
                          </a:solidFill>
                          <a:effectLst/>
                          <a:latin typeface="+mn-lt"/>
                          <a:ea typeface="+mn-ea"/>
                          <a:cs typeface="+mn-cs"/>
                        </a:rPr>
                        <a:t>Modernizacja systemu stałej iluminacji budynku Pałacu Kultury i Nauki</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1743190066"/>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03608" y="2619952"/>
            <a:ext cx="11584785" cy="1325563"/>
          </a:xfrm>
          <a:prstGeom prst="rect">
            <a:avLst/>
          </a:prstGeom>
        </p:spPr>
        <p:txBody>
          <a:bodyPr/>
          <a:lstStyle/>
          <a:p>
            <a:pPr>
              <a:lnSpc>
                <a:spcPct val="114000"/>
              </a:lnSpc>
              <a:spcBef>
                <a:spcPts val="600"/>
              </a:spcBef>
              <a:spcAft>
                <a:spcPts val="600"/>
              </a:spcAft>
              <a:defRPr/>
            </a:pPr>
            <a:r>
              <a:rPr lang="pl-PL" b="1" dirty="0"/>
              <a:t>Projekt zmiany budżetu na 2024 rok</a:t>
            </a:r>
            <a:r>
              <a:rPr lang="pl-PL" altLang="pl-PL" b="1" dirty="0">
                <a:cs typeface="Arial" charset="0"/>
              </a:rPr>
              <a:t/>
            </a:r>
            <a:br>
              <a:rPr lang="pl-PL" altLang="pl-PL" b="1" dirty="0">
                <a:cs typeface="Arial" charset="0"/>
              </a:rPr>
            </a:br>
            <a:r>
              <a:rPr lang="pl-PL" altLang="pl-PL" sz="3200" dirty="0">
                <a:cs typeface="Arial" charset="0"/>
              </a:rPr>
              <a:t>na sesję Rady m.st. Warszawy </a:t>
            </a:r>
            <a:br>
              <a:rPr lang="pl-PL" altLang="pl-PL" sz="3200" dirty="0">
                <a:cs typeface="Arial" charset="0"/>
              </a:rPr>
            </a:br>
            <a:r>
              <a:rPr lang="pl-PL" altLang="pl-PL" sz="3200" dirty="0">
                <a:cs typeface="Arial" charset="0"/>
              </a:rPr>
              <a:t> 17 października 2024 r.</a:t>
            </a: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2</a:t>
            </a:fld>
            <a:endParaRPr lang="pl-PL" dirty="0"/>
          </a:p>
        </p:txBody>
      </p:sp>
    </p:spTree>
    <p:extLst>
      <p:ext uri="{BB962C8B-B14F-4D97-AF65-F5344CB8AC3E}">
        <p14:creationId xmlns:p14="http://schemas.microsoft.com/office/powerpoint/2010/main" val="1936331712"/>
      </p:ext>
    </p:extLst>
  </p:cSld>
  <p:clrMapOvr>
    <a:masterClrMapping/>
  </p:clrMapOvr>
  <p:transition spd="slow">
    <p:cov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20</a:t>
            </a:fld>
            <a:endParaRPr lang="pl-PL" dirty="0"/>
          </a:p>
        </p:txBody>
      </p:sp>
      <p:sp>
        <p:nvSpPr>
          <p:cNvPr id="3" name="Tytuł 2"/>
          <p:cNvSpPr>
            <a:spLocks noGrp="1"/>
          </p:cNvSpPr>
          <p:nvPr>
            <p:ph type="title"/>
          </p:nvPr>
        </p:nvSpPr>
        <p:spPr>
          <a:xfrm>
            <a:off x="403425" y="378778"/>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3126877794"/>
              </p:ext>
            </p:extLst>
          </p:nvPr>
        </p:nvGraphicFramePr>
        <p:xfrm>
          <a:off x="696000" y="1156314"/>
          <a:ext cx="10800000" cy="4781371"/>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07555">
                <a:tc>
                  <a:txBody>
                    <a:bodyPr/>
                    <a:lstStyle/>
                    <a:p>
                      <a:pPr algn="r"/>
                      <a:r>
                        <a:rPr lang="pl-PL" sz="1800" b="1" dirty="0">
                          <a:solidFill>
                            <a:schemeClr val="tx1"/>
                          </a:solidFill>
                        </a:rPr>
                        <a:t>132</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zmiany</a:t>
                      </a:r>
                      <a:r>
                        <a:rPr lang="pl-PL" sz="1800" b="0" kern="1200" baseline="0" dirty="0">
                          <a:solidFill>
                            <a:schemeClr val="tx1"/>
                          </a:solidFill>
                          <a:latin typeface="+mn-lt"/>
                          <a:ea typeface="+mn-ea"/>
                          <a:cs typeface="+mn-cs"/>
                        </a:rPr>
                        <a:t> harmonogramów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kwota zadania</a:t>
                      </a:r>
                    </a:p>
                  </a:txBody>
                  <a:tcPr marL="91426" marR="91426" marT="45719" marB="45719" anchor="ctr"/>
                </a:tc>
                <a:extLst>
                  <a:ext uri="{0D108BD9-81ED-4DB2-BD59-A6C34878D82A}">
                    <a16:rowId xmlns:a16="http://schemas.microsoft.com/office/drawing/2014/main" val="498292005"/>
                  </a:ext>
                </a:extLst>
              </a:tr>
              <a:tr h="828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±9,3 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Budowa szkoły podstawowej na terenie Siekierek – prace przygotowawcze (Mokotów)</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(przeniesienie  z 2024 r. na 2025 r.)</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15,6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72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±7,0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Nabycie gruntu pod budowę drogi 9 KD-L - rozliczenie z deweloperem (Ursus) (przeniesienie  z 2024 r.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7,0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828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±6,8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Rozbudowa, modernizacja oraz wyposażenie budynków i obiektów Zarządu Zieleni m.st. Warszawy</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(przeniesienie z 2024 r. na lata 2025-2026)</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12,9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828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±6,3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Budowa skrzyżowania ul. Przyczółkowej z ul. A. Branickiego i ul. Z. Vogla </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wraz z uzupełnieniem ciągu pieszo-rowerowego w ul. Z. Vogla (Wilanów) </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(przeniesienie z 2024 r.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15,6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964587683"/>
                  </a:ext>
                </a:extLst>
              </a:tr>
              <a:tr h="720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±4,7</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a:solidFill>
                            <a:schemeClr val="tx1"/>
                          </a:solidFill>
                          <a:effectLst/>
                          <a:latin typeface="+mn-lt"/>
                          <a:ea typeface="+mn-ea"/>
                          <a:cs typeface="+mn-cs"/>
                        </a:rPr>
                        <a:t>Budowa drogi łączącej ul. Tomcia Palucha z ul. Sosnkowskiego (Ursus)</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(przeniesienie z 2024 r. na 2025 r.)</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4,9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2593154241"/>
      </p:ext>
    </p:extLst>
  </p:cSld>
  <p:clrMapOvr>
    <a:masterClrMapping/>
  </p:clrMapOvr>
  <p:transition spd="slow">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21</a:t>
            </a:fld>
            <a:endParaRPr lang="pl-PL" dirty="0"/>
          </a:p>
        </p:txBody>
      </p:sp>
      <p:sp>
        <p:nvSpPr>
          <p:cNvPr id="9" name="Tytuł 2"/>
          <p:cNvSpPr>
            <a:spLocks noGrp="1"/>
          </p:cNvSpPr>
          <p:nvPr>
            <p:ph type="title"/>
          </p:nvPr>
        </p:nvSpPr>
        <p:spPr>
          <a:xfrm>
            <a:off x="327600"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wyniku budżetu</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graphicFrame>
        <p:nvGraphicFramePr>
          <p:cNvPr id="3" name="Tabela 2">
            <a:extLst>
              <a:ext uri="{FF2B5EF4-FFF2-40B4-BE49-F238E27FC236}">
                <a16:creationId xmlns:a16="http://schemas.microsoft.com/office/drawing/2014/main" id="{5D0AD574-7346-DFB4-E3E3-E55E52F23218}"/>
              </a:ext>
            </a:extLst>
          </p:cNvPr>
          <p:cNvGraphicFramePr>
            <a:graphicFrameLocks noGrp="1"/>
          </p:cNvGraphicFramePr>
          <p:nvPr>
            <p:extLst>
              <p:ext uri="{D42A27DB-BD31-4B8C-83A1-F6EECF244321}">
                <p14:modId xmlns:p14="http://schemas.microsoft.com/office/powerpoint/2010/main" val="1049249648"/>
              </p:ext>
            </p:extLst>
          </p:nvPr>
        </p:nvGraphicFramePr>
        <p:xfrm>
          <a:off x="327035" y="1678157"/>
          <a:ext cx="11537931" cy="2617774"/>
        </p:xfrm>
        <a:graphic>
          <a:graphicData uri="http://schemas.openxmlformats.org/drawingml/2006/table">
            <a:tbl>
              <a:tblPr firstRow="1" bandRow="1">
                <a:tableStyleId>{2D5ABB26-0587-4C30-8999-92F81FD0307C}</a:tableStyleId>
              </a:tblPr>
              <a:tblGrid>
                <a:gridCol w="1305391">
                  <a:extLst>
                    <a:ext uri="{9D8B030D-6E8A-4147-A177-3AD203B41FA5}">
                      <a16:colId xmlns:a16="http://schemas.microsoft.com/office/drawing/2014/main" val="3288171132"/>
                    </a:ext>
                  </a:extLst>
                </a:gridCol>
                <a:gridCol w="1070232">
                  <a:extLst>
                    <a:ext uri="{9D8B030D-6E8A-4147-A177-3AD203B41FA5}">
                      <a16:colId xmlns:a16="http://schemas.microsoft.com/office/drawing/2014/main" val="20001"/>
                    </a:ext>
                  </a:extLst>
                </a:gridCol>
                <a:gridCol w="1070232">
                  <a:extLst>
                    <a:ext uri="{9D8B030D-6E8A-4147-A177-3AD203B41FA5}">
                      <a16:colId xmlns:a16="http://schemas.microsoft.com/office/drawing/2014/main" val="3393036705"/>
                    </a:ext>
                  </a:extLst>
                </a:gridCol>
                <a:gridCol w="1070232">
                  <a:extLst>
                    <a:ext uri="{9D8B030D-6E8A-4147-A177-3AD203B41FA5}">
                      <a16:colId xmlns:a16="http://schemas.microsoft.com/office/drawing/2014/main" val="785722401"/>
                    </a:ext>
                  </a:extLst>
                </a:gridCol>
                <a:gridCol w="1070232">
                  <a:extLst>
                    <a:ext uri="{9D8B030D-6E8A-4147-A177-3AD203B41FA5}">
                      <a16:colId xmlns:a16="http://schemas.microsoft.com/office/drawing/2014/main" val="67375346"/>
                    </a:ext>
                  </a:extLst>
                </a:gridCol>
                <a:gridCol w="1070232">
                  <a:extLst>
                    <a:ext uri="{9D8B030D-6E8A-4147-A177-3AD203B41FA5}">
                      <a16:colId xmlns:a16="http://schemas.microsoft.com/office/drawing/2014/main" val="414039947"/>
                    </a:ext>
                  </a:extLst>
                </a:gridCol>
                <a:gridCol w="1070232">
                  <a:extLst>
                    <a:ext uri="{9D8B030D-6E8A-4147-A177-3AD203B41FA5}">
                      <a16:colId xmlns:a16="http://schemas.microsoft.com/office/drawing/2014/main" val="2703029546"/>
                    </a:ext>
                  </a:extLst>
                </a:gridCol>
                <a:gridCol w="431459">
                  <a:extLst>
                    <a:ext uri="{9D8B030D-6E8A-4147-A177-3AD203B41FA5}">
                      <a16:colId xmlns:a16="http://schemas.microsoft.com/office/drawing/2014/main" val="1223468682"/>
                    </a:ext>
                  </a:extLst>
                </a:gridCol>
                <a:gridCol w="1070232">
                  <a:extLst>
                    <a:ext uri="{9D8B030D-6E8A-4147-A177-3AD203B41FA5}">
                      <a16:colId xmlns:a16="http://schemas.microsoft.com/office/drawing/2014/main" val="2393733300"/>
                    </a:ext>
                  </a:extLst>
                </a:gridCol>
                <a:gridCol w="1070232">
                  <a:extLst>
                    <a:ext uri="{9D8B030D-6E8A-4147-A177-3AD203B41FA5}">
                      <a16:colId xmlns:a16="http://schemas.microsoft.com/office/drawing/2014/main" val="2735128868"/>
                    </a:ext>
                  </a:extLst>
                </a:gridCol>
                <a:gridCol w="1239225">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000" b="0" kern="1200" dirty="0">
                          <a:solidFill>
                            <a:schemeClr val="tx1"/>
                          </a:solidFill>
                          <a:latin typeface="+mn-lt"/>
                          <a:ea typeface="+mn-ea"/>
                          <a:cs typeface="Calibri" panose="020F0502020204030204" pitchFamily="34" charset="0"/>
                        </a:rPr>
                        <a:t/>
                      </a:r>
                      <a:br>
                        <a:rPr lang="pl-PL" sz="1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2040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2041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1">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+176,8</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-139,5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-11,1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-10,9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500" b="0" kern="1200" dirty="0">
                          <a:solidFill>
                            <a:schemeClr val="tx1"/>
                          </a:solidFill>
                          <a:latin typeface="+mn-lt"/>
                          <a:ea typeface="+mn-ea"/>
                          <a:cs typeface="Calibri" panose="020F0502020204030204" pitchFamily="34" charset="0"/>
                        </a:rPr>
                        <a:t/>
                      </a:r>
                      <a:br>
                        <a:rPr lang="pl-PL" sz="5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+16,4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-3.454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-2.661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-867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-122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+594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+462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500" b="0" dirty="0">
                          <a:solidFill>
                            <a:schemeClr val="tx1"/>
                          </a:solidFill>
                          <a:latin typeface="+mj-lt"/>
                          <a:cs typeface="Calibri" panose="020F0502020204030204" pitchFamily="34" charset="0"/>
                        </a:rPr>
                        <a:t/>
                      </a:r>
                      <a:br>
                        <a:rPr lang="pl-PL" sz="500" b="0" dirty="0">
                          <a:solidFill>
                            <a:schemeClr val="tx1"/>
                          </a:solidFill>
                          <a:latin typeface="+mj-lt"/>
                          <a:cs typeface="Calibri" panose="020F0502020204030204" pitchFamily="34" charset="0"/>
                        </a:rPr>
                      </a:br>
                      <a:r>
                        <a:rPr lang="pl-PL" sz="2000" b="0" dirty="0">
                          <a:solidFill>
                            <a:schemeClr val="tx1"/>
                          </a:solidFill>
                          <a:latin typeface="+mj-lt"/>
                          <a:cs typeface="Calibri" panose="020F0502020204030204" pitchFamily="34" charset="0"/>
                        </a:rPr>
                        <a:t>…</a:t>
                      </a:r>
                    </a:p>
                  </a:txBody>
                  <a:tcPr marL="91448" marR="91448" marT="45727" marB="45727">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+460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+448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+505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1216172649"/>
      </p:ext>
    </p:extLst>
  </p:cSld>
  <p:clrMapOvr>
    <a:masterClrMapping/>
  </p:clrMapOvr>
  <p:transition spd="slow">
    <p:cov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22</a:t>
            </a:fld>
            <a:endParaRPr lang="pl-PL" dirty="0"/>
          </a:p>
        </p:txBody>
      </p:sp>
      <p:sp>
        <p:nvSpPr>
          <p:cNvPr id="9" name="Tytuł 2"/>
          <p:cNvSpPr>
            <a:spLocks noGrp="1"/>
          </p:cNvSpPr>
          <p:nvPr>
            <p:ph type="title"/>
          </p:nvPr>
        </p:nvSpPr>
        <p:spPr>
          <a:xfrm>
            <a:off x="320697" y="133606"/>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programie kredytowym</a:t>
            </a:r>
          </a:p>
        </p:txBody>
      </p:sp>
      <p:graphicFrame>
        <p:nvGraphicFramePr>
          <p:cNvPr id="10" name="Tabela 9"/>
          <p:cNvGraphicFramePr>
            <a:graphicFrameLocks noGrp="1"/>
          </p:cNvGraphicFramePr>
          <p:nvPr>
            <p:extLst>
              <p:ext uri="{D42A27DB-BD31-4B8C-83A1-F6EECF244321}">
                <p14:modId xmlns:p14="http://schemas.microsoft.com/office/powerpoint/2010/main" val="1965772541"/>
              </p:ext>
            </p:extLst>
          </p:nvPr>
        </p:nvGraphicFramePr>
        <p:xfrm>
          <a:off x="1427944" y="1602805"/>
          <a:ext cx="9336113" cy="2430700"/>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695006">
                  <a:extLst>
                    <a:ext uri="{9D8B030D-6E8A-4147-A177-3AD203B41FA5}">
                      <a16:colId xmlns:a16="http://schemas.microsoft.com/office/drawing/2014/main" val="3422950535"/>
                    </a:ext>
                  </a:extLst>
                </a:gridCol>
              </a:tblGrid>
              <a:tr h="739451">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0924">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15106">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a:solidFill>
                            <a:srgbClr val="C00000"/>
                          </a:solidFill>
                          <a:latin typeface="+mj-lt"/>
                          <a:ea typeface="+mn-ea"/>
                          <a:cs typeface="Calibri" panose="020F0502020204030204" pitchFamily="34" charset="0"/>
                        </a:rPr>
                        <a:t>-160,5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+139,0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+10,6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+10,9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665219">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2.694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2.653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1.285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a:latin typeface="+mj-lt"/>
                          <a:cs typeface="Calibri" panose="020F0502020204030204" pitchFamily="34" charset="0"/>
                        </a:rPr>
                        <a:t>576</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7.207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740235865"/>
      </p:ext>
    </p:extLst>
  </p:cSld>
  <p:clrMapOvr>
    <a:masterClrMapping/>
  </p:clrMapOvr>
  <p:transition spd="slow">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2171700"/>
            <a:ext cx="11491546" cy="1773815"/>
          </a:xfrm>
          <a:prstGeom prst="rect">
            <a:avLst/>
          </a:prstGeom>
        </p:spPr>
        <p:txBody>
          <a:bodyPr/>
          <a:lstStyle/>
          <a:p>
            <a:pPr>
              <a:lnSpc>
                <a:spcPct val="114000"/>
              </a:lnSpc>
              <a:spcBef>
                <a:spcPts val="600"/>
              </a:spcBef>
              <a:spcAft>
                <a:spcPts val="600"/>
              </a:spcAft>
              <a:defRPr/>
            </a:pPr>
            <a:r>
              <a:rPr lang="pl-PL" b="1" dirty="0"/>
              <a:t>Autopoprawka A</a:t>
            </a:r>
            <a:r>
              <a:rPr lang="pl-PL" dirty="0"/>
              <a:t/>
            </a:r>
            <a:br>
              <a:rPr lang="pl-PL" dirty="0"/>
            </a:br>
            <a:r>
              <a:rPr lang="pl-PL" dirty="0"/>
              <a:t>do projektu zmiany budżetu</a:t>
            </a:r>
            <a:endParaRPr lang="pl-PL" altLang="pl-PL" sz="3200" dirty="0">
              <a:cs typeface="Arial" charset="0"/>
            </a:endParaRP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23</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615634660"/>
      </p:ext>
    </p:extLst>
  </p:cSld>
  <p:clrMapOvr>
    <a:masterClrMapping/>
  </p:clrMapOvr>
  <p:transition spd="slow">
    <p:cov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24</a:t>
            </a:fld>
            <a:endParaRPr lang="pl-PL" dirty="0"/>
          </a:p>
        </p:txBody>
      </p:sp>
      <p:sp>
        <p:nvSpPr>
          <p:cNvPr id="3" name="Tytuł 2"/>
          <p:cNvSpPr>
            <a:spLocks noGrp="1"/>
          </p:cNvSpPr>
          <p:nvPr>
            <p:ph type="title"/>
          </p:nvPr>
        </p:nvSpPr>
        <p:spPr>
          <a:xfrm>
            <a:off x="498474" y="249779"/>
            <a:ext cx="10626726" cy="742304"/>
          </a:xfrm>
        </p:spPr>
        <p:txBody>
          <a:bodyPr/>
          <a:lstStyle/>
          <a:p>
            <a:pPr algn="ctr">
              <a:spcBef>
                <a:spcPts val="800"/>
              </a:spcBef>
              <a:spcAft>
                <a:spcPts val="800"/>
              </a:spcAft>
            </a:pPr>
            <a:r>
              <a:rPr lang="pl-PL" altLang="pl-PL" sz="2400" b="1" dirty="0">
                <a:latin typeface="+mj-lt"/>
              </a:rPr>
              <a:t>Zmiana głównych parametrów budżetowych w 2024 r.</a:t>
            </a: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8" name="Tabela 7"/>
          <p:cNvGraphicFramePr>
            <a:graphicFrameLocks noGrp="1"/>
          </p:cNvGraphicFramePr>
          <p:nvPr>
            <p:extLst>
              <p:ext uri="{D42A27DB-BD31-4B8C-83A1-F6EECF244321}">
                <p14:modId xmlns:p14="http://schemas.microsoft.com/office/powerpoint/2010/main" val="1355438433"/>
              </p:ext>
            </p:extLst>
          </p:nvPr>
        </p:nvGraphicFramePr>
        <p:xfrm>
          <a:off x="1497186" y="1155496"/>
          <a:ext cx="9197627" cy="4949091"/>
        </p:xfrm>
        <a:graphic>
          <a:graphicData uri="http://schemas.openxmlformats.org/drawingml/2006/table">
            <a:tbl>
              <a:tblPr firstRow="1" bandRow="1">
                <a:tableStyleId>{2D5ABB26-0587-4C30-8999-92F81FD0307C}</a:tableStyleId>
              </a:tblPr>
              <a:tblGrid>
                <a:gridCol w="3406526">
                  <a:extLst>
                    <a:ext uri="{9D8B030D-6E8A-4147-A177-3AD203B41FA5}">
                      <a16:colId xmlns:a16="http://schemas.microsoft.com/office/drawing/2014/main" val="20000"/>
                    </a:ext>
                  </a:extLst>
                </a:gridCol>
                <a:gridCol w="1930367">
                  <a:extLst>
                    <a:ext uri="{9D8B030D-6E8A-4147-A177-3AD203B41FA5}">
                      <a16:colId xmlns:a16="http://schemas.microsoft.com/office/drawing/2014/main" val="2530149875"/>
                    </a:ext>
                  </a:extLst>
                </a:gridCol>
                <a:gridCol w="1930367">
                  <a:extLst>
                    <a:ext uri="{9D8B030D-6E8A-4147-A177-3AD203B41FA5}">
                      <a16:colId xmlns:a16="http://schemas.microsoft.com/office/drawing/2014/main" val="1147683989"/>
                    </a:ext>
                  </a:extLst>
                </a:gridCol>
                <a:gridCol w="1930367">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0" kern="1200" dirty="0">
                          <a:solidFill>
                            <a:schemeClr val="tx1"/>
                          </a:solidFill>
                          <a:latin typeface="+mn-lt"/>
                          <a:ea typeface="+mn-ea"/>
                          <a:cs typeface="Calibri" panose="020F0502020204030204" pitchFamily="34" charset="0"/>
                        </a:rPr>
                        <a:t>Autopoprawka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6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3">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+50,0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+38,5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r"/>
                      <a:r>
                        <a:rPr lang="pl-PL" sz="2800" b="1" dirty="0">
                          <a:latin typeface="+mj-lt"/>
                        </a:rPr>
                        <a:t>26.357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-126,8</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-197,1</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29.575</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l"/>
                      <a:endParaRPr lang="pl-PL" sz="1600" b="0"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a:txBody>
                    <a:bodyPr/>
                    <a:lstStyle/>
                    <a:p>
                      <a:pPr algn="l"/>
                      <a:r>
                        <a:rPr lang="pl-PL" sz="1800" b="0" dirty="0">
                          <a:latin typeface="+mj-lt"/>
                          <a:cs typeface="Calibri" panose="020F0502020204030204" pitchFamily="34" charset="0"/>
                        </a:rPr>
                        <a:t>     – wydatki bieżące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+1,3</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-15,6</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25.871</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a:txBody>
                    <a:bodyPr/>
                    <a:lstStyle/>
                    <a:p>
                      <a:pPr algn="l"/>
                      <a:r>
                        <a:rPr lang="pl-PL" sz="1800" b="0" dirty="0">
                          <a:latin typeface="+mj-lt"/>
                          <a:cs typeface="Calibri" panose="020F0502020204030204" pitchFamily="34" charset="0"/>
                        </a:rPr>
                        <a:t>     – 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C00000"/>
                          </a:solidFill>
                          <a:latin typeface="+mj-lt"/>
                          <a:cs typeface="Calibri" panose="020F0502020204030204" pitchFamily="34" charset="0"/>
                        </a:rPr>
                        <a:t>-128,1</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C00000"/>
                          </a:solidFill>
                          <a:latin typeface="+mj-lt"/>
                          <a:cs typeface="Calibri" panose="020F0502020204030204" pitchFamily="34" charset="0"/>
                        </a:rPr>
                        <a:t>-181,5</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3.703</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+176,8</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+235,6</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solidFill>
                            <a:schemeClr val="tx1"/>
                          </a:solidFill>
                          <a:latin typeface="+mj-lt"/>
                        </a:rPr>
                        <a:t>-3.218</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r h="571892">
                <a:tc gridSpan="4">
                  <a:txBody>
                    <a:bodyPr/>
                    <a:lstStyle/>
                    <a:p>
                      <a:pPr algn="l"/>
                      <a:endParaRPr lang="pl-PL" sz="12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endParaRPr lang="pl-PL"/>
                    </a:p>
                  </a:txBody>
                  <a:tcPr/>
                </a:tc>
                <a:tc hMerge="1">
                  <a:txBody>
                    <a:bodyPr/>
                    <a:lstStyle/>
                    <a:p>
                      <a:pPr algn="r"/>
                      <a:endParaRPr lang="pl-PL" sz="2800" b="1" dirty="0">
                        <a:solidFill>
                          <a:schemeClr val="tx1"/>
                        </a:solidFill>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391356120"/>
                  </a:ext>
                </a:extLst>
              </a:tr>
            </a:tbl>
          </a:graphicData>
        </a:graphic>
      </p:graphicFrame>
      <p:sp>
        <p:nvSpPr>
          <p:cNvPr id="9"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551465042"/>
      </p:ext>
    </p:extLst>
  </p:cSld>
  <p:clrMapOvr>
    <a:masterClrMapping/>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25</a:t>
            </a:fld>
            <a:endParaRPr lang="pl-PL" dirty="0"/>
          </a:p>
        </p:txBody>
      </p:sp>
      <p:sp>
        <p:nvSpPr>
          <p:cNvPr id="3" name="Tytuł 2"/>
          <p:cNvSpPr>
            <a:spLocks noGrp="1"/>
          </p:cNvSpPr>
          <p:nvPr>
            <p:ph type="title"/>
          </p:nvPr>
        </p:nvSpPr>
        <p:spPr>
          <a:xfrm>
            <a:off x="2494845" y="303978"/>
            <a:ext cx="9439155" cy="742304"/>
          </a:xfrm>
        </p:spPr>
        <p:txBody>
          <a:bodyPr/>
          <a:lstStyle/>
          <a:p>
            <a:pPr>
              <a:spcBef>
                <a:spcPts val="800"/>
              </a:spcBef>
              <a:spcAft>
                <a:spcPts val="800"/>
              </a:spcAft>
            </a:pPr>
            <a:r>
              <a:rPr lang="pl-PL" altLang="pl-PL" sz="2000" b="1" dirty="0"/>
              <a:t>Zwiększenie</a:t>
            </a:r>
            <a:r>
              <a:rPr lang="pl-PL" altLang="pl-PL" sz="2000" dirty="0"/>
              <a:t> planu </a:t>
            </a:r>
            <a:r>
              <a:rPr lang="pl-PL" altLang="pl-PL" sz="2000" b="1" dirty="0"/>
              <a:t>dochodów</a:t>
            </a:r>
            <a:r>
              <a:rPr lang="pl-PL" altLang="pl-PL" sz="2000" dirty="0"/>
              <a:t> w 2024 r. o </a:t>
            </a:r>
            <a:r>
              <a:rPr lang="pl-PL" altLang="pl-PL" sz="2000" b="1" dirty="0">
                <a:solidFill>
                  <a:srgbClr val="385723"/>
                </a:solidFill>
              </a:rPr>
              <a:t>38,5</a:t>
            </a:r>
            <a:r>
              <a:rPr lang="pl-PL" altLang="pl-PL" sz="2000" dirty="0"/>
              <a:t> </a:t>
            </a:r>
            <a:r>
              <a:rPr lang="pl-PL" altLang="pl-PL" sz="2000" b="1" dirty="0">
                <a:solidFill>
                  <a:srgbClr val="385723"/>
                </a:solidFill>
              </a:rPr>
              <a:t>mln zł</a:t>
            </a:r>
          </a:p>
        </p:txBody>
      </p:sp>
      <p:sp>
        <p:nvSpPr>
          <p:cNvPr id="10"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11" name="Tabela 10"/>
          <p:cNvGraphicFramePr>
            <a:graphicFrameLocks noGrp="1"/>
          </p:cNvGraphicFramePr>
          <p:nvPr>
            <p:extLst>
              <p:ext uri="{D42A27DB-BD31-4B8C-83A1-F6EECF244321}">
                <p14:modId xmlns:p14="http://schemas.microsoft.com/office/powerpoint/2010/main" val="1015903540"/>
              </p:ext>
            </p:extLst>
          </p:nvPr>
        </p:nvGraphicFramePr>
        <p:xfrm>
          <a:off x="234000" y="925020"/>
          <a:ext cx="11805600" cy="5295118"/>
        </p:xfrm>
        <a:graphic>
          <a:graphicData uri="http://schemas.openxmlformats.org/drawingml/2006/table">
            <a:tbl>
              <a:tblPr firstRow="1" bandRow="1">
                <a:tableStyleId>{2D5ABB26-0587-4C30-8999-92F81FD0307C}</a:tableStyleId>
              </a:tblPr>
              <a:tblGrid>
                <a:gridCol w="2326666">
                  <a:extLst>
                    <a:ext uri="{9D8B030D-6E8A-4147-A177-3AD203B41FA5}">
                      <a16:colId xmlns:a16="http://schemas.microsoft.com/office/drawing/2014/main" val="20000"/>
                    </a:ext>
                  </a:extLst>
                </a:gridCol>
                <a:gridCol w="9478934">
                  <a:extLst>
                    <a:ext uri="{9D8B030D-6E8A-4147-A177-3AD203B41FA5}">
                      <a16:colId xmlns:a16="http://schemas.microsoft.com/office/drawing/2014/main" val="20001"/>
                    </a:ext>
                  </a:extLst>
                </a:gridCol>
              </a:tblGrid>
              <a:tr h="547322">
                <a:tc>
                  <a:txBody>
                    <a:bodyPr/>
                    <a:lstStyle/>
                    <a:p>
                      <a:pPr algn="r"/>
                      <a:r>
                        <a:rPr lang="pl-PL" sz="1800" b="1" kern="1200" dirty="0">
                          <a:solidFill>
                            <a:srgbClr val="385723"/>
                          </a:solidFill>
                          <a:latin typeface="+mj-lt"/>
                          <a:ea typeface="+mn-ea"/>
                          <a:cs typeface="+mn-cs"/>
                        </a:rPr>
                        <a:t>+38.518.838</a:t>
                      </a:r>
                      <a:r>
                        <a:rPr lang="pl-PL" sz="1800" b="1" kern="1200" baseline="0" dirty="0">
                          <a:solidFill>
                            <a:srgbClr val="385723"/>
                          </a:solidFill>
                          <a:latin typeface="+mj-lt"/>
                          <a:ea typeface="+mn-ea"/>
                          <a:cs typeface="+mn-cs"/>
                        </a:rPr>
                        <a:t> zł</a:t>
                      </a:r>
                      <a:br>
                        <a:rPr lang="pl-PL" sz="1800" b="1" kern="1200" baseline="0" dirty="0">
                          <a:solidFill>
                            <a:srgbClr val="385723"/>
                          </a:solidFill>
                          <a:latin typeface="+mj-lt"/>
                          <a:ea typeface="+mn-ea"/>
                          <a:cs typeface="+mn-cs"/>
                        </a:rPr>
                      </a:br>
                      <a:r>
                        <a:rPr lang="pl-PL" sz="1400" b="1" kern="1200" baseline="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solidFill>
                      <a:srgbClr val="EEF7E8"/>
                    </a:solidFill>
                  </a:tcPr>
                </a:tc>
                <a:tc>
                  <a:txBody>
                    <a:bodyPr/>
                    <a:lstStyle/>
                    <a:p>
                      <a:pPr algn="l"/>
                      <a:r>
                        <a:rPr lang="pl-PL" sz="1600" b="1" kern="1200" baseline="0" dirty="0">
                          <a:solidFill>
                            <a:schemeClr val="tx1"/>
                          </a:solidFill>
                          <a:latin typeface="+mj-lt"/>
                          <a:ea typeface="+mn-ea"/>
                          <a:cs typeface="+mn-cs"/>
                        </a:rPr>
                        <a:t>Dochody:</a:t>
                      </a:r>
                    </a:p>
                  </a:txBody>
                  <a:tcPr marL="91426" marR="91426" marT="45719" marB="45719" anchor="ctr">
                    <a:lnB>
                      <a:noFill/>
                    </a:lnB>
                    <a:solidFill>
                      <a:srgbClr val="EEF7E8"/>
                    </a:solidFill>
                  </a:tcPr>
                </a:tc>
                <a:extLst>
                  <a:ext uri="{0D108BD9-81ED-4DB2-BD59-A6C34878D82A}">
                    <a16:rowId xmlns:a16="http://schemas.microsoft.com/office/drawing/2014/main" val="81988169"/>
                  </a:ext>
                </a:extLst>
              </a:tr>
              <a:tr h="1584000">
                <a:tc>
                  <a:txBody>
                    <a:bodyPr/>
                    <a:lstStyle/>
                    <a:p>
                      <a:pPr algn="r"/>
                      <a:r>
                        <a:rPr lang="pl-PL" sz="1200" b="1" kern="1200" dirty="0">
                          <a:solidFill>
                            <a:srgbClr val="385723"/>
                          </a:solidFill>
                          <a:latin typeface="+mn-lt"/>
                          <a:ea typeface="+mn-ea"/>
                          <a:cs typeface="+mn-cs"/>
                        </a:rPr>
                        <a:t>+31.724.125</a:t>
                      </a:r>
                      <a:r>
                        <a:rPr lang="pl-PL" sz="1200" b="1" kern="1200" baseline="0" dirty="0">
                          <a:solidFill>
                            <a:srgbClr val="385723"/>
                          </a:solidFill>
                          <a:latin typeface="+mn-lt"/>
                          <a:ea typeface="+mn-ea"/>
                          <a:cs typeface="+mn-cs"/>
                        </a:rPr>
                        <a:t> zł</a:t>
                      </a:r>
                      <a:r>
                        <a:rPr lang="pl-PL" sz="1050" b="1" kern="1200" baseline="0" dirty="0">
                          <a:solidFill>
                            <a:srgbClr val="385723"/>
                          </a:solidFill>
                          <a:latin typeface="+mn-lt"/>
                          <a:ea typeface="+mn-ea"/>
                          <a:cs typeface="+mn-cs"/>
                        </a:rPr>
                        <a:t/>
                      </a:r>
                      <a:br>
                        <a:rPr lang="pl-PL" sz="1050" b="1" kern="1200" baseline="0" dirty="0">
                          <a:solidFill>
                            <a:srgbClr val="385723"/>
                          </a:solidFill>
                          <a:latin typeface="+mn-lt"/>
                          <a:ea typeface="+mn-ea"/>
                          <a:cs typeface="+mn-cs"/>
                        </a:rPr>
                      </a:br>
                      <a:r>
                        <a:rPr lang="pl-PL" sz="1050" b="1" kern="1200" baseline="0" dirty="0">
                          <a:solidFill>
                            <a:srgbClr val="385723"/>
                          </a:solidFill>
                          <a:latin typeface="+mn-lt"/>
                          <a:ea typeface="+mn-ea"/>
                          <a:cs typeface="+mn-cs"/>
                        </a:rPr>
                        <a:t>(per saldo)</a:t>
                      </a:r>
                      <a:endParaRPr lang="pl-PL" sz="1200" b="1" kern="1200" dirty="0">
                        <a:solidFill>
                          <a:srgbClr val="385723"/>
                        </a:solidFill>
                        <a:latin typeface="+mn-lt"/>
                        <a:ea typeface="+mn-ea"/>
                        <a:cs typeface="+mn-cs"/>
                      </a:endParaRPr>
                    </a:p>
                  </a:txBody>
                  <a:tcPr marL="91426" marR="91426" marT="45719" marB="45719" anchor="ctr">
                    <a:lnB w="6350"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200" b="1" kern="1200" baseline="0" dirty="0">
                          <a:solidFill>
                            <a:schemeClr val="tx1"/>
                          </a:solidFill>
                          <a:latin typeface="+mj-lt"/>
                          <a:ea typeface="+mn-ea"/>
                          <a:cs typeface="+mn-cs"/>
                        </a:rPr>
                        <a:t>Dotacje celowe z budżetu państwa </a:t>
                      </a:r>
                      <a:r>
                        <a:rPr lang="pl-PL" sz="1200" b="0" kern="1200" baseline="0" dirty="0">
                          <a:solidFill>
                            <a:schemeClr val="tx1"/>
                          </a:solidFill>
                          <a:latin typeface="+mj-lt"/>
                          <a:ea typeface="+mn-ea"/>
                          <a:cs typeface="+mn-cs"/>
                        </a:rPr>
                        <a:t>na realizację:</a:t>
                      </a:r>
                    </a:p>
                    <a:p>
                      <a:pPr marL="171450" lvl="0" indent="-171450" algn="l" defTabSz="914400" rtl="0" eaLnBrk="1" latinLnBrk="0" hangingPunct="1">
                        <a:lnSpc>
                          <a:spcPct val="110000"/>
                        </a:lnSpc>
                        <a:spcAft>
                          <a:spcPts val="0"/>
                        </a:spcAft>
                        <a:buFont typeface="Arial" panose="020B0604020202020204" pitchFamily="34" charset="0"/>
                        <a:buChar char="•"/>
                      </a:pPr>
                      <a:r>
                        <a:rPr lang="pl-PL" sz="1200" b="0" kern="1200" baseline="0" dirty="0">
                          <a:solidFill>
                            <a:schemeClr val="tx1"/>
                          </a:solidFill>
                          <a:latin typeface="+mj-lt"/>
                          <a:ea typeface="+mn-ea"/>
                          <a:cs typeface="+mn-cs"/>
                        </a:rPr>
                        <a:t>bieżących zadań zleconych – 29.324.175 zł, w tym z przeznaczeniem na: realizację świadczeń rodzinnych, świadczenia</a:t>
                      </a:r>
                      <a:br>
                        <a:rPr lang="pl-PL" sz="1200" b="0" kern="1200" baseline="0" dirty="0">
                          <a:solidFill>
                            <a:schemeClr val="tx1"/>
                          </a:solidFill>
                          <a:latin typeface="+mj-lt"/>
                          <a:ea typeface="+mn-ea"/>
                          <a:cs typeface="+mn-cs"/>
                        </a:rPr>
                      </a:br>
                      <a:r>
                        <a:rPr lang="pl-PL" sz="1200" b="0" kern="1200" baseline="0" dirty="0">
                          <a:solidFill>
                            <a:schemeClr val="tx1"/>
                          </a:solidFill>
                          <a:latin typeface="+mj-lt"/>
                          <a:ea typeface="+mn-ea"/>
                          <a:cs typeface="+mn-cs"/>
                        </a:rPr>
                        <a:t>z funduszu alimentacyjnego oraz zasiłku dla opiekuna (28.130.769 zł), opłacenie składki na ubezpieczenie zdrowotne opłacane za os. pobierające niektóre świadczenia rodzinne oraz za osoby pobierające zasiłki dla opiekunów (1.185.158 zł),</a:t>
                      </a:r>
                    </a:p>
                    <a:p>
                      <a:pPr marL="171450" lvl="0" indent="-171450" algn="l" defTabSz="914400" rtl="0" eaLnBrk="1" latinLnBrk="0" hangingPunct="1">
                        <a:lnSpc>
                          <a:spcPct val="110000"/>
                        </a:lnSpc>
                        <a:spcAft>
                          <a:spcPts val="0"/>
                        </a:spcAft>
                        <a:buFont typeface="Arial" panose="020B0604020202020204" pitchFamily="34" charset="0"/>
                        <a:buChar char="•"/>
                      </a:pPr>
                      <a:r>
                        <a:rPr lang="pl-PL" sz="1200" b="0" kern="1200" baseline="0" dirty="0">
                          <a:solidFill>
                            <a:schemeClr val="tx1"/>
                          </a:solidFill>
                          <a:latin typeface="+mj-lt"/>
                          <a:ea typeface="+mn-ea"/>
                          <a:cs typeface="+mn-cs"/>
                        </a:rPr>
                        <a:t>majątkowych zadań zleconych – 2.400.000 (per saldo) z przeznaczeniem na budowę/przebudowę jednostek ratowniczo gaśniczych, w tym na: budowę nowej siedziby JRG na terenie dzielnicy Bielany (+3.044.000 zł), przebudowę JRG nr 7 </a:t>
                      </a:r>
                      <a:br>
                        <a:rPr lang="pl-PL" sz="1200" b="0" kern="1200" baseline="0" dirty="0">
                          <a:solidFill>
                            <a:schemeClr val="tx1"/>
                          </a:solidFill>
                          <a:latin typeface="+mj-lt"/>
                          <a:ea typeface="+mn-ea"/>
                          <a:cs typeface="+mn-cs"/>
                        </a:rPr>
                      </a:br>
                      <a:r>
                        <a:rPr lang="pl-PL" sz="1200" b="0" kern="1200" baseline="0" dirty="0">
                          <a:solidFill>
                            <a:schemeClr val="tx1"/>
                          </a:solidFill>
                          <a:latin typeface="+mj-lt"/>
                          <a:ea typeface="+mn-ea"/>
                          <a:cs typeface="+mn-cs"/>
                        </a:rPr>
                        <a:t>przy ul. Powstańców Śląskich 67 (–522.000 zł)</a:t>
                      </a:r>
                    </a:p>
                  </a:txBody>
                  <a:tcPr marL="91426" marR="91426" marT="45719" marB="45719" anchor="ctr">
                    <a:lnT w="12700" cap="flat" cmpd="sng" algn="ctr">
                      <a:no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95871282"/>
                  </a:ext>
                </a:extLst>
              </a:tr>
              <a:tr h="648000">
                <a:tc>
                  <a:txBody>
                    <a:bodyPr/>
                    <a:lstStyle/>
                    <a:p>
                      <a:pPr algn="r"/>
                      <a:r>
                        <a:rPr lang="pl-PL" sz="1200" b="1" kern="1200" dirty="0">
                          <a:solidFill>
                            <a:srgbClr val="385723"/>
                          </a:solidFill>
                          <a:latin typeface="+mn-lt"/>
                          <a:ea typeface="+mn-ea"/>
                          <a:cs typeface="+mn-cs"/>
                        </a:rPr>
                        <a:t>+4.931.166</a:t>
                      </a:r>
                      <a:r>
                        <a:rPr lang="pl-PL" sz="1200" b="1" kern="1200" baseline="0" dirty="0">
                          <a:solidFill>
                            <a:srgbClr val="385723"/>
                          </a:solidFill>
                          <a:latin typeface="+mn-lt"/>
                          <a:ea typeface="+mn-ea"/>
                          <a:cs typeface="+mn-cs"/>
                        </a:rPr>
                        <a:t> zł</a:t>
                      </a:r>
                      <a:r>
                        <a:rPr lang="pl-PL" sz="1050" b="1" kern="1200" baseline="0" dirty="0">
                          <a:solidFill>
                            <a:srgbClr val="385723"/>
                          </a:solidFill>
                          <a:latin typeface="+mn-lt"/>
                          <a:ea typeface="+mn-ea"/>
                          <a:cs typeface="+mn-cs"/>
                        </a:rPr>
                        <a:t/>
                      </a:r>
                      <a:br>
                        <a:rPr lang="pl-PL" sz="1050" b="1" kern="1200" baseline="0" dirty="0">
                          <a:solidFill>
                            <a:srgbClr val="385723"/>
                          </a:solidFill>
                          <a:latin typeface="+mn-lt"/>
                          <a:ea typeface="+mn-ea"/>
                          <a:cs typeface="+mn-cs"/>
                        </a:rPr>
                      </a:br>
                      <a:r>
                        <a:rPr lang="pl-PL" sz="1050" b="1" kern="1200" baseline="0" dirty="0">
                          <a:solidFill>
                            <a:srgbClr val="385723"/>
                          </a:solidFill>
                          <a:latin typeface="+mn-lt"/>
                          <a:ea typeface="+mn-ea"/>
                          <a:cs typeface="+mn-cs"/>
                        </a:rPr>
                        <a:t>(per saldo)</a:t>
                      </a:r>
                      <a:endParaRPr lang="pl-PL" sz="1200" b="1" kern="1200" dirty="0">
                        <a:solidFill>
                          <a:srgbClr val="385723"/>
                        </a:solidFill>
                        <a:latin typeface="+mn-lt"/>
                        <a:ea typeface="+mn-ea"/>
                        <a:cs typeface="+mn-cs"/>
                      </a:endParaRPr>
                    </a:p>
                  </a:txBody>
                  <a:tcPr marL="91426" marR="91426" marT="45719" marB="45719" anchor="ctr">
                    <a:lnT w="635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Dz. Praga-Południe</a:t>
                      </a:r>
                      <a:r>
                        <a:rPr lang="pl-PL" sz="1200" b="0" kern="1200" baseline="0" dirty="0">
                          <a:solidFill>
                            <a:schemeClr val="tx1"/>
                          </a:solidFill>
                          <a:latin typeface="+mj-lt"/>
                          <a:ea typeface="+mn-ea"/>
                          <a:cs typeface="+mn-cs"/>
                        </a:rPr>
                        <a:t>, głównie z tytułu wpłat od dewelopera przeznaczonych na realizację zadania pn. „Modernizacja </a:t>
                      </a:r>
                      <a:br>
                        <a:rPr lang="pl-PL" sz="1200" b="0" kern="1200" baseline="0" dirty="0">
                          <a:solidFill>
                            <a:schemeClr val="tx1"/>
                          </a:solidFill>
                          <a:latin typeface="+mj-lt"/>
                          <a:ea typeface="+mn-ea"/>
                          <a:cs typeface="+mn-cs"/>
                        </a:rPr>
                      </a:br>
                      <a:r>
                        <a:rPr lang="pl-PL" sz="1200" b="0" kern="1200" baseline="0" dirty="0">
                          <a:solidFill>
                            <a:schemeClr val="tx1"/>
                          </a:solidFill>
                          <a:latin typeface="+mj-lt"/>
                          <a:ea typeface="+mn-ea"/>
                          <a:cs typeface="+mn-cs"/>
                        </a:rPr>
                        <a:t>ul. Chodakowskiej i ul. Mińskiej” (4.708.125 zł).</a:t>
                      </a:r>
                    </a:p>
                  </a:txBody>
                  <a:tcPr marL="91426" marR="91426" marT="45719" marB="45719" anchor="ctr">
                    <a:lnT w="635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9824346"/>
                  </a:ext>
                </a:extLst>
              </a:tr>
              <a:tr h="64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latin typeface="+mn-lt"/>
                          <a:ea typeface="+mn-ea"/>
                          <a:cs typeface="+mn-cs"/>
                        </a:rPr>
                        <a:t>+4.522.600</a:t>
                      </a:r>
                      <a:r>
                        <a:rPr lang="pl-PL" sz="1200" b="1" kern="1200" baseline="0" dirty="0">
                          <a:solidFill>
                            <a:srgbClr val="385723"/>
                          </a:solidFill>
                          <a:latin typeface="+mn-lt"/>
                          <a:ea typeface="+mn-ea"/>
                          <a:cs typeface="+mn-cs"/>
                        </a:rPr>
                        <a:t> zł</a:t>
                      </a:r>
                      <a:r>
                        <a:rPr lang="pl-PL" sz="1050" b="1" kern="1200" baseline="0" dirty="0">
                          <a:solidFill>
                            <a:srgbClr val="385723"/>
                          </a:solidFill>
                          <a:latin typeface="+mn-lt"/>
                          <a:ea typeface="+mn-ea"/>
                          <a:cs typeface="+mn-cs"/>
                        </a:rPr>
                        <a:t/>
                      </a:r>
                      <a:br>
                        <a:rPr lang="pl-PL" sz="1050" b="1" kern="1200" baseline="0" dirty="0">
                          <a:solidFill>
                            <a:srgbClr val="385723"/>
                          </a:solidFill>
                          <a:latin typeface="+mn-lt"/>
                          <a:ea typeface="+mn-ea"/>
                          <a:cs typeface="+mn-cs"/>
                        </a:rPr>
                      </a:br>
                      <a:r>
                        <a:rPr lang="pl-PL" sz="1050" b="1" kern="1200" baseline="0" dirty="0">
                          <a:solidFill>
                            <a:srgbClr val="385723"/>
                          </a:solidFill>
                          <a:latin typeface="+mn-lt"/>
                          <a:ea typeface="+mn-ea"/>
                          <a:cs typeface="+mn-cs"/>
                        </a:rPr>
                        <a:t>(per saldo)</a:t>
                      </a:r>
                      <a:endParaRPr lang="pl-PL" sz="12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Środki UE</a:t>
                      </a:r>
                      <a:r>
                        <a:rPr lang="pl-PL" sz="1200" b="0" kern="1200" baseline="0" dirty="0">
                          <a:solidFill>
                            <a:schemeClr val="tx1"/>
                          </a:solidFill>
                          <a:latin typeface="+mj-lt"/>
                          <a:ea typeface="+mn-ea"/>
                          <a:cs typeface="+mn-cs"/>
                        </a:rPr>
                        <a:t>, w tym na realizację projektu pn. „ELENA - Kompleksowa modernizacja budynków komunalnych w mieście stołecznym Warszawie” (+5.054.400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419488908"/>
                  </a:ext>
                </a:extLst>
              </a:tr>
              <a:tr h="756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latin typeface="+mn-lt"/>
                          <a:ea typeface="+mn-ea"/>
                          <a:cs typeface="+mn-cs"/>
                        </a:rPr>
                        <a:t>+2.478.462</a:t>
                      </a:r>
                      <a:r>
                        <a:rPr lang="pl-PL" sz="1200" b="1" kern="1200" baseline="0" dirty="0">
                          <a:solidFill>
                            <a:srgbClr val="385723"/>
                          </a:solidFill>
                          <a:latin typeface="+mn-lt"/>
                          <a:ea typeface="+mn-ea"/>
                          <a:cs typeface="+mn-cs"/>
                        </a:rPr>
                        <a:t> zł</a:t>
                      </a:r>
                      <a:r>
                        <a:rPr lang="pl-PL" sz="1050" b="1" kern="1200" baseline="0" dirty="0">
                          <a:solidFill>
                            <a:srgbClr val="385723"/>
                          </a:solidFill>
                          <a:latin typeface="+mn-lt"/>
                          <a:ea typeface="+mn-ea"/>
                          <a:cs typeface="+mn-cs"/>
                        </a:rPr>
                        <a:t/>
                      </a:r>
                      <a:br>
                        <a:rPr lang="pl-PL" sz="1050" b="1" kern="1200" baseline="0" dirty="0">
                          <a:solidFill>
                            <a:srgbClr val="385723"/>
                          </a:solidFill>
                          <a:latin typeface="+mn-lt"/>
                          <a:ea typeface="+mn-ea"/>
                          <a:cs typeface="+mn-cs"/>
                        </a:rPr>
                      </a:br>
                      <a:r>
                        <a:rPr lang="pl-PL" sz="1050" b="1" kern="1200" baseline="0" dirty="0">
                          <a:solidFill>
                            <a:srgbClr val="385723"/>
                          </a:solidFill>
                          <a:latin typeface="+mn-lt"/>
                          <a:ea typeface="+mn-ea"/>
                          <a:cs typeface="+mn-cs"/>
                        </a:rPr>
                        <a:t>(per saldo)</a:t>
                      </a:r>
                      <a:endParaRPr lang="pl-PL" sz="12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Środki finansowe pochodzących z budżetu Województwa Mazowieckiego </a:t>
                      </a:r>
                      <a:r>
                        <a:rPr lang="pl-PL" sz="1200" b="0" kern="1200" baseline="0" dirty="0">
                          <a:solidFill>
                            <a:schemeClr val="tx1"/>
                          </a:solidFill>
                          <a:latin typeface="+mj-lt"/>
                          <a:ea typeface="+mn-ea"/>
                          <a:cs typeface="+mn-cs"/>
                        </a:rPr>
                        <a:t>przeznaczonych na dofinansowanie realizacji zadania w ramach Instrumentu Wsparcia Zadań Ważnych dla Równomiernego Rozwoju Województwa Mazowieckiego</a:t>
                      </a:r>
                      <a:br>
                        <a:rPr lang="pl-PL" sz="1200" b="0" kern="1200" baseline="0" dirty="0">
                          <a:solidFill>
                            <a:schemeClr val="tx1"/>
                          </a:solidFill>
                          <a:latin typeface="+mj-lt"/>
                          <a:ea typeface="+mn-ea"/>
                          <a:cs typeface="+mn-cs"/>
                        </a:rPr>
                      </a:br>
                      <a:r>
                        <a:rPr lang="pl-PL" sz="1200" b="0" kern="1200" baseline="0" dirty="0">
                          <a:solidFill>
                            <a:schemeClr val="tx1"/>
                          </a:solidFill>
                          <a:latin typeface="+mj-lt"/>
                          <a:ea typeface="+mn-ea"/>
                          <a:cs typeface="+mn-cs"/>
                        </a:rPr>
                        <a:t>pn. „Modernizacja boiska wielofunkcyjnego przy ul. Ostródzkiej 175” w dzielnicy Białołęka.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421571817"/>
                  </a:ext>
                </a:extLst>
              </a:tr>
              <a:tr h="108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C00000"/>
                          </a:solidFill>
                          <a:latin typeface="+mn-lt"/>
                          <a:ea typeface="+mn-ea"/>
                          <a:cs typeface="+mn-cs"/>
                        </a:rPr>
                        <a:t>-6.059.385</a:t>
                      </a:r>
                      <a:r>
                        <a:rPr lang="pl-PL" sz="1200" b="1" kern="1200" baseline="0" dirty="0">
                          <a:solidFill>
                            <a:srgbClr val="C00000"/>
                          </a:solidFill>
                          <a:latin typeface="+mn-lt"/>
                          <a:ea typeface="+mn-ea"/>
                          <a:cs typeface="+mn-cs"/>
                        </a:rPr>
                        <a:t> zł</a:t>
                      </a:r>
                      <a:r>
                        <a:rPr lang="pl-PL" sz="1050" b="1" kern="1200" baseline="0" dirty="0">
                          <a:solidFill>
                            <a:srgbClr val="C00000"/>
                          </a:solidFill>
                          <a:latin typeface="+mn-lt"/>
                          <a:ea typeface="+mn-ea"/>
                          <a:cs typeface="+mn-cs"/>
                        </a:rPr>
                        <a:t/>
                      </a:r>
                      <a:br>
                        <a:rPr lang="pl-PL" sz="1050" b="1" kern="1200" baseline="0" dirty="0">
                          <a:solidFill>
                            <a:srgbClr val="C00000"/>
                          </a:solidFill>
                          <a:latin typeface="+mn-lt"/>
                          <a:ea typeface="+mn-ea"/>
                          <a:cs typeface="+mn-cs"/>
                        </a:rPr>
                      </a:br>
                      <a:r>
                        <a:rPr lang="pl-PL" sz="1050" b="1" kern="1200" baseline="0" dirty="0">
                          <a:solidFill>
                            <a:srgbClr val="C00000"/>
                          </a:solidFill>
                          <a:latin typeface="+mn-lt"/>
                          <a:ea typeface="+mn-ea"/>
                          <a:cs typeface="+mn-cs"/>
                        </a:rPr>
                        <a:t>(per saldo)</a:t>
                      </a:r>
                      <a:endParaRPr lang="pl-PL" sz="1200" b="1" kern="1200" dirty="0">
                        <a:solidFill>
                          <a:srgbClr val="C00000"/>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10000"/>
                        </a:lnSpc>
                      </a:pPr>
                      <a:r>
                        <a:rPr lang="pl-PL" sz="1200" b="1" kern="1200" dirty="0">
                          <a:solidFill>
                            <a:schemeClr val="tx1"/>
                          </a:solidFill>
                          <a:effectLst/>
                          <a:latin typeface="+mn-lt"/>
                          <a:ea typeface="+mn-ea"/>
                          <a:cs typeface="+mn-cs"/>
                        </a:rPr>
                        <a:t>Dz. Białołęka</a:t>
                      </a:r>
                      <a:r>
                        <a:rPr lang="pl-PL" sz="1200" kern="1200" dirty="0">
                          <a:solidFill>
                            <a:schemeClr val="tx1"/>
                          </a:solidFill>
                          <a:effectLst/>
                          <a:latin typeface="+mn-lt"/>
                          <a:ea typeface="+mn-ea"/>
                          <a:cs typeface="+mn-cs"/>
                        </a:rPr>
                        <a:t>, głównie w związku z przesunięciem pomiędzy latami 2024-2026 planu dochodów z tytułu wpłat </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od deweloperów przeznaczonych na realizację zadań inwestycyjnych m.in. na „Nabycie gruntów pod ul. Trakt Nadwiślański (Osiedle Piekiełko) - rozliczenie z deweloperem” (2.309.629 zł – przeniesienie na 2025 r.), „Nabycie gruntów </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pod ul. Projektowaną 2D (Osiedle Piekiełko) - rozliczenie z deweloperem - etap II” (852.675 zł – przeniesienie na 2025 r.).</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889771880"/>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Tytuł 2"/>
          <p:cNvSpPr txBox="1">
            <a:spLocks/>
          </p:cNvSpPr>
          <p:nvPr/>
        </p:nvSpPr>
        <p:spPr>
          <a:xfrm>
            <a:off x="496540" y="530856"/>
            <a:ext cx="1735766" cy="34416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DOCHODY</a:t>
            </a:r>
          </a:p>
        </p:txBody>
      </p:sp>
    </p:spTree>
    <p:extLst>
      <p:ext uri="{BB962C8B-B14F-4D97-AF65-F5344CB8AC3E}">
        <p14:creationId xmlns:p14="http://schemas.microsoft.com/office/powerpoint/2010/main" val="253405979"/>
      </p:ext>
    </p:extLst>
  </p:cSld>
  <p:clrMapOvr>
    <a:masterClrMapping/>
  </p:clrMapOvr>
  <p:transition spd="slow">
    <p:cov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26</a:t>
            </a:fld>
            <a:endParaRPr lang="pl-PL" dirty="0"/>
          </a:p>
        </p:txBody>
      </p:sp>
      <p:sp>
        <p:nvSpPr>
          <p:cNvPr id="3" name="Tytuł 2"/>
          <p:cNvSpPr>
            <a:spLocks noGrp="1"/>
          </p:cNvSpPr>
          <p:nvPr>
            <p:ph type="title"/>
          </p:nvPr>
        </p:nvSpPr>
        <p:spPr>
          <a:xfrm>
            <a:off x="2371725" y="297652"/>
            <a:ext cx="9044180" cy="742304"/>
          </a:xfrm>
        </p:spPr>
        <p:txBody>
          <a:bodyPr/>
          <a:lstStyle/>
          <a:p>
            <a:pPr>
              <a:spcBef>
                <a:spcPts val="800"/>
              </a:spcBef>
              <a:spcAft>
                <a:spcPts val="800"/>
              </a:spcAft>
            </a:pPr>
            <a:r>
              <a:rPr lang="pl-PL" altLang="pl-PL" sz="2100" b="1" dirty="0">
                <a:latin typeface="+mj-lt"/>
              </a:rPr>
              <a:t>Zmniejszenie</a:t>
            </a:r>
            <a:r>
              <a:rPr lang="pl-PL" altLang="pl-PL" sz="2100" dirty="0">
                <a:latin typeface="+mj-lt"/>
              </a:rPr>
              <a:t> planu </a:t>
            </a:r>
            <a:r>
              <a:rPr lang="pl-PL" altLang="pl-PL" sz="2100" b="1" dirty="0">
                <a:latin typeface="+mj-lt"/>
              </a:rPr>
              <a:t>wydatków bieżących</a:t>
            </a:r>
            <a:r>
              <a:rPr lang="pl-PL" altLang="pl-PL" sz="2100" dirty="0">
                <a:latin typeface="+mj-lt"/>
              </a:rPr>
              <a:t> w 2024 r. o </a:t>
            </a:r>
            <a:r>
              <a:rPr lang="pl-PL" altLang="pl-PL" sz="2100" b="1" dirty="0">
                <a:latin typeface="+mj-lt"/>
              </a:rPr>
              <a:t>15,6 mln zł</a:t>
            </a:r>
          </a:p>
        </p:txBody>
      </p:sp>
      <p:sp>
        <p:nvSpPr>
          <p:cNvPr id="9" name="pole tekstowe 13"/>
          <p:cNvSpPr txBox="1">
            <a:spLocks noChangeArrowheads="1"/>
          </p:cNvSpPr>
          <p:nvPr/>
        </p:nvSpPr>
        <p:spPr bwMode="auto">
          <a:xfrm>
            <a:off x="2371725" y="859791"/>
            <a:ext cx="8641654"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900" b="1" u="sng" dirty="0">
                <a:latin typeface="+mj-lt"/>
              </a:rPr>
              <a:t>CZĘŚĆ OGÓLNOMIEJSKA</a:t>
            </a:r>
            <a:r>
              <a:rPr lang="pl-PL" altLang="pl-PL" sz="1900" b="1" dirty="0">
                <a:latin typeface="+mj-lt"/>
              </a:rPr>
              <a:t>:</a:t>
            </a:r>
            <a:r>
              <a:rPr lang="pl-PL" altLang="pl-PL" sz="1900" b="1" dirty="0">
                <a:solidFill>
                  <a:srgbClr val="C00000"/>
                </a:solidFill>
                <a:latin typeface="+mj-lt"/>
              </a:rPr>
              <a:t>  -43,6 mln zł</a:t>
            </a:r>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11" name="Tabela 10"/>
          <p:cNvGraphicFramePr>
            <a:graphicFrameLocks noGrp="1"/>
          </p:cNvGraphicFramePr>
          <p:nvPr>
            <p:extLst>
              <p:ext uri="{D42A27DB-BD31-4B8C-83A1-F6EECF244321}">
                <p14:modId xmlns:p14="http://schemas.microsoft.com/office/powerpoint/2010/main" val="2586414313"/>
              </p:ext>
            </p:extLst>
          </p:nvPr>
        </p:nvGraphicFramePr>
        <p:xfrm>
          <a:off x="235460" y="1450886"/>
          <a:ext cx="11700000" cy="2345049"/>
        </p:xfrm>
        <a:graphic>
          <a:graphicData uri="http://schemas.openxmlformats.org/drawingml/2006/table">
            <a:tbl>
              <a:tblPr firstRow="1" bandRow="1">
                <a:tableStyleId>{2D5ABB26-0587-4C30-8999-92F81FD0307C}</a:tableStyleId>
              </a:tblPr>
              <a:tblGrid>
                <a:gridCol w="2414750">
                  <a:extLst>
                    <a:ext uri="{9D8B030D-6E8A-4147-A177-3AD203B41FA5}">
                      <a16:colId xmlns:a16="http://schemas.microsoft.com/office/drawing/2014/main" val="20000"/>
                    </a:ext>
                  </a:extLst>
                </a:gridCol>
                <a:gridCol w="9285250">
                  <a:extLst>
                    <a:ext uri="{9D8B030D-6E8A-4147-A177-3AD203B41FA5}">
                      <a16:colId xmlns:a16="http://schemas.microsoft.com/office/drawing/2014/main" val="20001"/>
                    </a:ext>
                  </a:extLst>
                </a:gridCol>
              </a:tblGrid>
              <a:tr h="689049">
                <a:tc>
                  <a:txBody>
                    <a:bodyPr/>
                    <a:lstStyle/>
                    <a:p>
                      <a:pPr algn="r"/>
                      <a:r>
                        <a:rPr lang="pl-PL" sz="2400" b="1" dirty="0">
                          <a:solidFill>
                            <a:srgbClr val="C00000"/>
                          </a:solidFill>
                          <a:latin typeface="+mj-lt"/>
                        </a:rPr>
                        <a:t>-43.615.744</a:t>
                      </a:r>
                      <a:r>
                        <a:rPr lang="pl-PL" sz="2400" b="1" baseline="0" dirty="0">
                          <a:solidFill>
                            <a:srgbClr val="C00000"/>
                          </a:solidFill>
                          <a:latin typeface="+mj-lt"/>
                        </a:rPr>
                        <a:t> zł</a:t>
                      </a:r>
                      <a:endParaRPr lang="pl-PL" sz="2400" b="1" dirty="0">
                        <a:solidFill>
                          <a:srgbClr val="C00000"/>
                        </a:solidFill>
                        <a:latin typeface="+mj-lt"/>
                      </a:endParaRPr>
                    </a:p>
                  </a:txBody>
                  <a:tcPr marL="91426" marR="91426" marT="45719" marB="45719" anchor="ctr">
                    <a:solidFill>
                      <a:srgbClr val="FEDDD5"/>
                    </a:solidFill>
                  </a:tcPr>
                </a:tc>
                <a:tc>
                  <a:txBody>
                    <a:bodyPr/>
                    <a:lstStyle/>
                    <a:p>
                      <a:pPr algn="l"/>
                      <a:r>
                        <a:rPr lang="pl-PL" sz="1800" b="1" kern="1200" baseline="0" dirty="0">
                          <a:solidFill>
                            <a:schemeClr val="tx1"/>
                          </a:solidFill>
                          <a:latin typeface="+mj-lt"/>
                          <a:ea typeface="+mn-ea"/>
                          <a:cs typeface="+mn-cs"/>
                        </a:rPr>
                        <a:t>Część </a:t>
                      </a:r>
                      <a:r>
                        <a:rPr lang="pl-PL" sz="1800" b="1" kern="1200" baseline="0" dirty="0" err="1">
                          <a:solidFill>
                            <a:schemeClr val="tx1"/>
                          </a:solidFill>
                          <a:latin typeface="+mj-lt"/>
                          <a:ea typeface="+mn-ea"/>
                          <a:cs typeface="+mn-cs"/>
                        </a:rPr>
                        <a:t>ogólnomiejska</a:t>
                      </a:r>
                      <a:r>
                        <a:rPr lang="pl-PL" sz="1800" b="1" kern="1200" baseline="0" dirty="0">
                          <a:solidFill>
                            <a:schemeClr val="tx1"/>
                          </a:solidFill>
                          <a:latin typeface="+mj-lt"/>
                          <a:ea typeface="+mn-ea"/>
                          <a:cs typeface="+mn-cs"/>
                        </a:rPr>
                        <a:t>, w tym:</a:t>
                      </a:r>
                    </a:p>
                  </a:txBody>
                  <a:tcPr marL="91426" marR="91426" marT="45719" marB="45719" anchor="ctr">
                    <a:lnB>
                      <a:noFill/>
                    </a:lnB>
                    <a:solidFill>
                      <a:srgbClr val="FEDDD5"/>
                    </a:solidFill>
                  </a:tcPr>
                </a:tc>
                <a:extLst>
                  <a:ext uri="{0D108BD9-81ED-4DB2-BD59-A6C34878D82A}">
                    <a16:rowId xmlns:a16="http://schemas.microsoft.com/office/drawing/2014/main" val="81988169"/>
                  </a:ext>
                </a:extLst>
              </a:tr>
              <a:tr h="828000">
                <a:tc>
                  <a:txBody>
                    <a:bodyPr/>
                    <a:lstStyle/>
                    <a:p>
                      <a:pPr algn="r"/>
                      <a:r>
                        <a:rPr lang="pl-PL" sz="1800" b="1" kern="1200" dirty="0">
                          <a:solidFill>
                            <a:srgbClr val="C00000"/>
                          </a:solidFill>
                          <a:effectLst/>
                          <a:latin typeface="+mj-lt"/>
                          <a:ea typeface="+mn-ea"/>
                          <a:cs typeface="+mn-cs"/>
                        </a:rPr>
                        <a:t>-35.273.000 zł</a:t>
                      </a:r>
                    </a:p>
                  </a:txBody>
                  <a:tcPr marL="91426" marR="91426" marT="45719" marB="45719" anchor="ctr">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600" b="1" kern="1200" baseline="0">
                          <a:solidFill>
                            <a:schemeClr val="tx1"/>
                          </a:solidFill>
                          <a:latin typeface="+mj-lt"/>
                          <a:ea typeface="+mn-ea"/>
                          <a:cs typeface="+mn-cs"/>
                        </a:rPr>
                        <a:t>System </a:t>
                      </a:r>
                      <a:r>
                        <a:rPr lang="pl-PL" sz="1600" b="1" kern="1200" baseline="0" dirty="0">
                          <a:solidFill>
                            <a:schemeClr val="tx1"/>
                          </a:solidFill>
                          <a:latin typeface="+mj-lt"/>
                          <a:ea typeface="+mn-ea"/>
                          <a:cs typeface="+mn-cs"/>
                        </a:rPr>
                        <a:t>gospodarki odpadami komunalnymi.</a:t>
                      </a:r>
                    </a:p>
                  </a:txBody>
                  <a:tcPr marL="91426" marR="91426" marT="45719" marB="45719" anchor="ctr">
                    <a:lnT w="12700"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831738791"/>
                  </a:ext>
                </a:extLst>
              </a:tr>
              <a:tr h="82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C00000"/>
                          </a:solidFill>
                          <a:effectLst/>
                          <a:latin typeface="+mn-lt"/>
                          <a:ea typeface="+mn-ea"/>
                          <a:cs typeface="+mn-cs"/>
                        </a:rPr>
                        <a:t>-6.511.462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10000"/>
                        </a:lnSpc>
                      </a:pPr>
                      <a:r>
                        <a:rPr lang="pl-PL" sz="1600" b="1" kern="1200" baseline="0" dirty="0">
                          <a:solidFill>
                            <a:schemeClr val="tx1"/>
                          </a:solidFill>
                          <a:latin typeface="+mj-lt"/>
                          <a:ea typeface="+mn-ea"/>
                          <a:cs typeface="+mn-cs"/>
                        </a:rPr>
                        <a:t>Przeniesieni</a:t>
                      </a:r>
                      <a:r>
                        <a:rPr lang="pl-PL" sz="1600" b="0" kern="1200" baseline="0" dirty="0">
                          <a:solidFill>
                            <a:schemeClr val="tx1"/>
                          </a:solidFill>
                          <a:latin typeface="+mj-lt"/>
                          <a:ea typeface="+mn-ea"/>
                          <a:cs typeface="+mn-cs"/>
                        </a:rPr>
                        <a:t>e z planu wydatków bieżących do planu wydatków majątkowych.</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670484068"/>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12" name="Tytuł 2"/>
          <p:cNvSpPr txBox="1">
            <a:spLocks/>
          </p:cNvSpPr>
          <p:nvPr/>
        </p:nvSpPr>
        <p:spPr>
          <a:xfrm>
            <a:off x="337683" y="515627"/>
            <a:ext cx="1735766"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2000" b="1" dirty="0"/>
              <a:t>WYDATKI</a:t>
            </a:r>
            <a:r>
              <a:rPr lang="pl-PL" altLang="pl-PL" sz="1800" b="1" dirty="0"/>
              <a:t> BIEŻĄCE</a:t>
            </a:r>
          </a:p>
        </p:txBody>
      </p:sp>
    </p:spTree>
    <p:extLst>
      <p:ext uri="{BB962C8B-B14F-4D97-AF65-F5344CB8AC3E}">
        <p14:creationId xmlns:p14="http://schemas.microsoft.com/office/powerpoint/2010/main" val="4212021074"/>
      </p:ext>
    </p:extLst>
  </p:cSld>
  <p:clrMapOvr>
    <a:masterClrMapping/>
  </p:clrMapOvr>
  <p:transition spd="slow">
    <p:cov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27</a:t>
            </a:fld>
            <a:endParaRPr lang="pl-PL" dirty="0"/>
          </a:p>
        </p:txBody>
      </p:sp>
      <p:sp>
        <p:nvSpPr>
          <p:cNvPr id="3" name="Tytuł 2"/>
          <p:cNvSpPr>
            <a:spLocks noGrp="1"/>
          </p:cNvSpPr>
          <p:nvPr>
            <p:ph type="title"/>
          </p:nvPr>
        </p:nvSpPr>
        <p:spPr>
          <a:xfrm>
            <a:off x="2600325" y="539163"/>
            <a:ext cx="8826120" cy="742304"/>
          </a:xfrm>
        </p:spPr>
        <p:txBody>
          <a:bodyPr/>
          <a:lstStyle/>
          <a:p>
            <a:pPr>
              <a:spcBef>
                <a:spcPts val="800"/>
              </a:spcBef>
              <a:spcAft>
                <a:spcPts val="800"/>
              </a:spcAft>
            </a:pPr>
            <a:r>
              <a:rPr lang="pl-PL" altLang="pl-PL" sz="2000" b="1" dirty="0">
                <a:latin typeface="+mj-lt"/>
              </a:rPr>
              <a:t>Zmniejszenie</a:t>
            </a:r>
            <a:r>
              <a:rPr lang="pl-PL" altLang="pl-PL" sz="2000" dirty="0">
                <a:latin typeface="+mj-lt"/>
              </a:rPr>
              <a:t> planu </a:t>
            </a:r>
            <a:r>
              <a:rPr lang="pl-PL" altLang="pl-PL" sz="2000" b="1" dirty="0">
                <a:latin typeface="+mj-lt"/>
              </a:rPr>
              <a:t>rezerw bieżących</a:t>
            </a:r>
            <a:r>
              <a:rPr lang="pl-PL" altLang="pl-PL" sz="2000" dirty="0">
                <a:latin typeface="+mj-lt"/>
              </a:rPr>
              <a:t> w 2024 r. o </a:t>
            </a:r>
            <a:r>
              <a:rPr lang="pl-PL" altLang="pl-PL" sz="2000" b="1" dirty="0">
                <a:latin typeface="+mj-lt"/>
              </a:rPr>
              <a:t>2,0</a:t>
            </a:r>
            <a:r>
              <a:rPr lang="pl-PL" altLang="pl-PL" sz="2000" dirty="0">
                <a:latin typeface="+mj-lt"/>
              </a:rPr>
              <a:t> </a:t>
            </a:r>
            <a:r>
              <a:rPr lang="pl-PL" altLang="pl-PL" sz="2000" b="1" dirty="0">
                <a:latin typeface="+mj-lt"/>
              </a:rPr>
              <a:t>mln zł</a:t>
            </a:r>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11" name="Tabela 10"/>
          <p:cNvGraphicFramePr>
            <a:graphicFrameLocks noGrp="1"/>
          </p:cNvGraphicFramePr>
          <p:nvPr>
            <p:extLst>
              <p:ext uri="{D42A27DB-BD31-4B8C-83A1-F6EECF244321}">
                <p14:modId xmlns:p14="http://schemas.microsoft.com/office/powerpoint/2010/main" val="3703125469"/>
              </p:ext>
            </p:extLst>
          </p:nvPr>
        </p:nvGraphicFramePr>
        <p:xfrm>
          <a:off x="246000" y="1323144"/>
          <a:ext cx="11700000" cy="4266517"/>
        </p:xfrm>
        <a:graphic>
          <a:graphicData uri="http://schemas.openxmlformats.org/drawingml/2006/table">
            <a:tbl>
              <a:tblPr firstRow="1" bandRow="1">
                <a:tableStyleId>{2D5ABB26-0587-4C30-8999-92F81FD0307C}</a:tableStyleId>
              </a:tblPr>
              <a:tblGrid>
                <a:gridCol w="2305854">
                  <a:extLst>
                    <a:ext uri="{9D8B030D-6E8A-4147-A177-3AD203B41FA5}">
                      <a16:colId xmlns:a16="http://schemas.microsoft.com/office/drawing/2014/main" val="20000"/>
                    </a:ext>
                  </a:extLst>
                </a:gridCol>
                <a:gridCol w="9394146">
                  <a:extLst>
                    <a:ext uri="{9D8B030D-6E8A-4147-A177-3AD203B41FA5}">
                      <a16:colId xmlns:a16="http://schemas.microsoft.com/office/drawing/2014/main" val="20001"/>
                    </a:ext>
                  </a:extLst>
                </a:gridCol>
              </a:tblGrid>
              <a:tr h="810517">
                <a:tc>
                  <a:txBody>
                    <a:bodyPr/>
                    <a:lstStyle/>
                    <a:p>
                      <a:pPr algn="r"/>
                      <a:r>
                        <a:rPr lang="pl-PL" sz="2000" b="1" dirty="0">
                          <a:solidFill>
                            <a:srgbClr val="C00000"/>
                          </a:solidFill>
                          <a:latin typeface="+mj-lt"/>
                        </a:rPr>
                        <a:t>-1.975.062 zł</a:t>
                      </a:r>
                    </a:p>
                  </a:txBody>
                  <a:tcPr marL="91426" marR="91426" marT="45719" marB="45719" anchor="ctr">
                    <a:solidFill>
                      <a:srgbClr val="FEDDD5"/>
                    </a:solidFill>
                  </a:tcPr>
                </a:tc>
                <a:tc>
                  <a:txBody>
                    <a:bodyPr/>
                    <a:lstStyle/>
                    <a:p>
                      <a:pPr algn="l"/>
                      <a:r>
                        <a:rPr lang="pl-PL" sz="1600" b="1" kern="1200" baseline="0" dirty="0">
                          <a:solidFill>
                            <a:schemeClr val="tx1"/>
                          </a:solidFill>
                          <a:latin typeface="+mj-lt"/>
                          <a:ea typeface="+mn-ea"/>
                          <a:cs typeface="+mn-cs"/>
                        </a:rPr>
                        <a:t>Zmniejszenie rezerw bieżących:</a:t>
                      </a:r>
                    </a:p>
                  </a:txBody>
                  <a:tcPr marL="91426" marR="91426" marT="45719" marB="45719" anchor="ctr">
                    <a:lnB>
                      <a:noFill/>
                    </a:lnB>
                    <a:solidFill>
                      <a:srgbClr val="FEDDD5"/>
                    </a:solidFill>
                  </a:tcPr>
                </a:tc>
                <a:extLst>
                  <a:ext uri="{0D108BD9-81ED-4DB2-BD59-A6C34878D82A}">
                    <a16:rowId xmlns:a16="http://schemas.microsoft.com/office/drawing/2014/main" val="81988169"/>
                  </a:ext>
                </a:extLst>
              </a:tr>
              <a:tr h="1188000">
                <a:tc>
                  <a:txBody>
                    <a:bodyPr/>
                    <a:lstStyle/>
                    <a:p>
                      <a:pPr algn="r"/>
                      <a:r>
                        <a:rPr lang="pl-PL" sz="1600" b="1" kern="1200" dirty="0">
                          <a:solidFill>
                            <a:srgbClr val="C00000"/>
                          </a:solidFill>
                          <a:effectLst/>
                          <a:latin typeface="+mj-lt"/>
                          <a:ea typeface="+mn-ea"/>
                          <a:cs typeface="+mn-cs"/>
                        </a:rPr>
                        <a:t>-1.560.062 zł</a:t>
                      </a:r>
                    </a:p>
                  </a:txBody>
                  <a:tcPr marL="91426" marR="91426" marT="45719" marB="45719" anchor="ctr">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200" b="1" kern="1200" baseline="0" dirty="0">
                          <a:solidFill>
                            <a:schemeClr val="tx1"/>
                          </a:solidFill>
                          <a:latin typeface="+mj-lt"/>
                          <a:ea typeface="+mn-ea"/>
                          <a:cs typeface="+mn-cs"/>
                        </a:rPr>
                        <a:t>Rezerwa celowa na wypłatę odszkodowań</a:t>
                      </a:r>
                      <a:r>
                        <a:rPr lang="pl-PL" sz="1200" b="0" kern="1200" baseline="0" dirty="0">
                          <a:solidFill>
                            <a:schemeClr val="tx1"/>
                          </a:solidFill>
                          <a:latin typeface="+mj-lt"/>
                          <a:ea typeface="+mn-ea"/>
                          <a:cs typeface="+mn-cs"/>
                        </a:rPr>
                        <a:t> wynikających z art. 36 ustawy o planowaniu i zagospodarowaniu przestrzennym z przeznaczeniem na realizację wyroku sądowego dotyczącego wykupu nieruchomości </a:t>
                      </a:r>
                      <a:br>
                        <a:rPr lang="pl-PL" sz="1200" b="0" kern="1200" baseline="0" dirty="0">
                          <a:solidFill>
                            <a:schemeClr val="tx1"/>
                          </a:solidFill>
                          <a:latin typeface="+mj-lt"/>
                          <a:ea typeface="+mn-ea"/>
                          <a:cs typeface="+mn-cs"/>
                        </a:rPr>
                      </a:br>
                      <a:r>
                        <a:rPr lang="pl-PL" sz="1200" b="0" kern="1200" baseline="0" dirty="0">
                          <a:solidFill>
                            <a:schemeClr val="tx1"/>
                          </a:solidFill>
                          <a:latin typeface="+mj-lt"/>
                          <a:ea typeface="+mn-ea"/>
                          <a:cs typeface="+mn-cs"/>
                        </a:rPr>
                        <a:t>przy ul. Moczydłowskiej i ul. Perkalowej na Ursynowie.</a:t>
                      </a:r>
                    </a:p>
                  </a:txBody>
                  <a:tcPr marL="91426" marR="91426" marT="45719" marB="45719" anchor="ctr">
                    <a:lnT w="12700"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831738791"/>
                  </a:ext>
                </a:extLst>
              </a:tr>
              <a:tr h="1188000">
                <a:tc>
                  <a:txBody>
                    <a:bodyPr/>
                    <a:lstStyle/>
                    <a:p>
                      <a:pPr algn="r"/>
                      <a:r>
                        <a:rPr lang="pl-PL" sz="1600" b="1" kern="1200" dirty="0">
                          <a:solidFill>
                            <a:srgbClr val="C00000"/>
                          </a:solidFill>
                          <a:effectLst/>
                          <a:latin typeface="+mj-lt"/>
                          <a:ea typeface="+mn-ea"/>
                          <a:cs typeface="+mn-cs"/>
                        </a:rPr>
                        <a:t>-400.000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Rezerwy celowej na wydatki związane z realizacją i rozliczaniem projektów finansowanych</a:t>
                      </a:r>
                      <a:r>
                        <a:rPr lang="pl-PL" sz="1200" b="0" kern="1200" baseline="0" dirty="0">
                          <a:solidFill>
                            <a:schemeClr val="tx1"/>
                          </a:solidFill>
                          <a:latin typeface="+mj-lt"/>
                          <a:ea typeface="+mn-ea"/>
                          <a:cs typeface="+mn-cs"/>
                        </a:rPr>
                        <a:t> z udziałem środków Unii Europejskiej i innych źródeł zagranicznych niepodlegających zwrotowi z przeznaczeniem na odsetki od dotacji oraz płatności wykorzystanych niezgodnie z przeznaczeniem lub z naruszeniem procedur.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9824346"/>
                  </a:ext>
                </a:extLst>
              </a:tr>
              <a:tr h="108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rgbClr val="C00000"/>
                          </a:solidFill>
                          <a:latin typeface="+mj-lt"/>
                          <a:ea typeface="+mn-ea"/>
                          <a:cs typeface="+mn-cs"/>
                        </a:rPr>
                        <a:t>-15.000</a:t>
                      </a:r>
                      <a:r>
                        <a:rPr lang="pl-PL" sz="1600" b="1" kern="1200" baseline="0" dirty="0">
                          <a:solidFill>
                            <a:srgbClr val="C00000"/>
                          </a:solidFill>
                          <a:latin typeface="+mj-lt"/>
                          <a:ea typeface="+mn-ea"/>
                          <a:cs typeface="+mn-cs"/>
                        </a:rPr>
                        <a:t> zł</a:t>
                      </a:r>
                      <a:endParaRPr lang="pl-PL" sz="16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Rezerwy celowej na zwiększenie wydatków przeznaczonych na zapewnienie porządku publicznego i bezpieczeństwa </a:t>
                      </a:r>
                      <a:r>
                        <a:rPr lang="pl-PL" sz="1200" b="0" kern="1200" baseline="0" dirty="0">
                          <a:solidFill>
                            <a:schemeClr val="tx1"/>
                          </a:solidFill>
                          <a:latin typeface="+mj-lt"/>
                          <a:ea typeface="+mn-ea"/>
                          <a:cs typeface="+mn-cs"/>
                        </a:rPr>
                        <a:t>mieszkańców m.st. Warszawy z przeznaczeniem na dofinansowanie zakupu samochodu dla policji.</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370295180"/>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Tytuł 2"/>
          <p:cNvSpPr txBox="1">
            <a:spLocks/>
          </p:cNvSpPr>
          <p:nvPr/>
        </p:nvSpPr>
        <p:spPr>
          <a:xfrm>
            <a:off x="533400" y="632189"/>
            <a:ext cx="1735766"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REZERWY</a:t>
            </a:r>
          </a:p>
        </p:txBody>
      </p:sp>
    </p:spTree>
    <p:extLst>
      <p:ext uri="{BB962C8B-B14F-4D97-AF65-F5344CB8AC3E}">
        <p14:creationId xmlns:p14="http://schemas.microsoft.com/office/powerpoint/2010/main" val="3774834751"/>
      </p:ext>
    </p:extLst>
  </p:cSld>
  <p:clrMapOvr>
    <a:masterClrMapping/>
  </p:clrMapOvr>
  <p:transition spd="slow">
    <p:cov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28</a:t>
            </a:fld>
            <a:endParaRPr lang="pl-PL" dirty="0"/>
          </a:p>
        </p:txBody>
      </p:sp>
      <p:sp>
        <p:nvSpPr>
          <p:cNvPr id="8" name="pole tekstowe 13"/>
          <p:cNvSpPr txBox="1">
            <a:spLocks noChangeArrowheads="1"/>
          </p:cNvSpPr>
          <p:nvPr/>
        </p:nvSpPr>
        <p:spPr bwMode="auto">
          <a:xfrm>
            <a:off x="1857346" y="0"/>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11" name="Tabela 10"/>
          <p:cNvGraphicFramePr>
            <a:graphicFrameLocks noGrp="1"/>
          </p:cNvGraphicFramePr>
          <p:nvPr>
            <p:extLst>
              <p:ext uri="{D42A27DB-BD31-4B8C-83A1-F6EECF244321}">
                <p14:modId xmlns:p14="http://schemas.microsoft.com/office/powerpoint/2010/main" val="2621730226"/>
              </p:ext>
            </p:extLst>
          </p:nvPr>
        </p:nvGraphicFramePr>
        <p:xfrm>
          <a:off x="312675" y="1215236"/>
          <a:ext cx="11700000" cy="4076058"/>
        </p:xfrm>
        <a:graphic>
          <a:graphicData uri="http://schemas.openxmlformats.org/drawingml/2006/table">
            <a:tbl>
              <a:tblPr firstRow="1" bandRow="1">
                <a:tableStyleId>{2D5ABB26-0587-4C30-8999-92F81FD0307C}</a:tableStyleId>
              </a:tblPr>
              <a:tblGrid>
                <a:gridCol w="2305854">
                  <a:extLst>
                    <a:ext uri="{9D8B030D-6E8A-4147-A177-3AD203B41FA5}">
                      <a16:colId xmlns:a16="http://schemas.microsoft.com/office/drawing/2014/main" val="20000"/>
                    </a:ext>
                  </a:extLst>
                </a:gridCol>
                <a:gridCol w="9394146">
                  <a:extLst>
                    <a:ext uri="{9D8B030D-6E8A-4147-A177-3AD203B41FA5}">
                      <a16:colId xmlns:a16="http://schemas.microsoft.com/office/drawing/2014/main" val="20001"/>
                    </a:ext>
                  </a:extLst>
                </a:gridCol>
              </a:tblGrid>
              <a:tr h="868085">
                <a:tc>
                  <a:txBody>
                    <a:bodyPr/>
                    <a:lstStyle/>
                    <a:p>
                      <a:pPr algn="r"/>
                      <a:r>
                        <a:rPr lang="pl-PL" sz="2000" b="1" dirty="0">
                          <a:solidFill>
                            <a:srgbClr val="385723"/>
                          </a:solidFill>
                          <a:latin typeface="+mj-lt"/>
                        </a:rPr>
                        <a:t>+27.993.465 zł</a:t>
                      </a:r>
                      <a:br>
                        <a:rPr lang="pl-PL" sz="2000" b="1" dirty="0">
                          <a:solidFill>
                            <a:srgbClr val="385723"/>
                          </a:solidFill>
                          <a:latin typeface="+mj-lt"/>
                        </a:rPr>
                      </a:br>
                      <a:r>
                        <a:rPr lang="pl-PL" sz="1400" b="1" dirty="0">
                          <a:solidFill>
                            <a:srgbClr val="385723"/>
                          </a:solidFill>
                          <a:latin typeface="+mj-lt"/>
                        </a:rPr>
                        <a:t>(per saldo)</a:t>
                      </a:r>
                      <a:endParaRPr lang="pl-PL" sz="2000" b="1" dirty="0">
                        <a:solidFill>
                          <a:srgbClr val="385723"/>
                        </a:solidFill>
                        <a:latin typeface="+mj-lt"/>
                      </a:endParaRPr>
                    </a:p>
                  </a:txBody>
                  <a:tcPr marL="91426" marR="91426" marT="45719" marB="45719" anchor="ctr">
                    <a:solidFill>
                      <a:srgbClr val="EEF7E8"/>
                    </a:solidFill>
                  </a:tcPr>
                </a:tc>
                <a:tc>
                  <a:txBody>
                    <a:bodyPr/>
                    <a:lstStyle/>
                    <a:p>
                      <a:pPr algn="l"/>
                      <a:r>
                        <a:rPr lang="pl-PL" sz="1600" b="1" kern="1200" baseline="0" dirty="0">
                          <a:solidFill>
                            <a:schemeClr val="tx1"/>
                          </a:solidFill>
                          <a:latin typeface="+mj-lt"/>
                          <a:ea typeface="+mn-ea"/>
                          <a:cs typeface="+mn-cs"/>
                        </a:rPr>
                        <a:t>Część dzielnicowa, w tym:</a:t>
                      </a:r>
                    </a:p>
                  </a:txBody>
                  <a:tcPr marL="91426" marR="91426" marT="45719" marB="45719" anchor="ctr">
                    <a:lnB>
                      <a:noFill/>
                    </a:lnB>
                    <a:solidFill>
                      <a:srgbClr val="EEF7E8"/>
                    </a:solidFill>
                  </a:tcPr>
                </a:tc>
                <a:extLst>
                  <a:ext uri="{0D108BD9-81ED-4DB2-BD59-A6C34878D82A}">
                    <a16:rowId xmlns:a16="http://schemas.microsoft.com/office/drawing/2014/main" val="81988169"/>
                  </a:ext>
                </a:extLst>
              </a:tr>
              <a:tr h="96417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n-lt"/>
                          <a:ea typeface="+mn-ea"/>
                          <a:cs typeface="+mn-cs"/>
                        </a:rPr>
                        <a:t>+29.324.175 zł</a:t>
                      </a:r>
                    </a:p>
                  </a:txBody>
                  <a:tcPr marL="91426" marR="91426" marT="45719" marB="45719" anchor="ctr">
                    <a:lnB w="12700" cap="flat" cmpd="sng" algn="ctr">
                      <a:solidFill>
                        <a:schemeClr val="tx1"/>
                      </a:solidFill>
                      <a:prstDash val="sysDot"/>
                      <a:round/>
                      <a:headEnd type="none" w="med" len="med"/>
                      <a:tailEnd type="none" w="med" len="med"/>
                    </a:lnB>
                    <a:noFill/>
                  </a:tcPr>
                </a:tc>
                <a:tc>
                  <a:txBody>
                    <a:bodyPr/>
                    <a:lstStyle/>
                    <a:p>
                      <a:pPr lvl="0"/>
                      <a:r>
                        <a:rPr lang="pl-PL" sz="1200" b="1" kern="1200" dirty="0">
                          <a:solidFill>
                            <a:schemeClr val="tx1"/>
                          </a:solidFill>
                          <a:effectLst/>
                          <a:latin typeface="+mn-lt"/>
                          <a:ea typeface="+mn-ea"/>
                          <a:cs typeface="+mn-cs"/>
                        </a:rPr>
                        <a:t>Realizacja zadań zleconych</a:t>
                      </a:r>
                      <a:r>
                        <a:rPr lang="pl-PL" sz="1200" b="0" kern="1200" dirty="0">
                          <a:solidFill>
                            <a:schemeClr val="tx1"/>
                          </a:solidFill>
                          <a:effectLst/>
                          <a:latin typeface="+mn-lt"/>
                          <a:ea typeface="+mn-ea"/>
                          <a:cs typeface="+mn-cs"/>
                        </a:rPr>
                        <a:t>, z tego z przeznaczeniem na: realizację świadczeń rodzinnych, świadczenia z funduszu alimentacyjnego oraz zasiłku dla opiekuna (28.130.769 zł), opłacenie składki na ubezpieczenie zdrowotne opłacane za osoby pobierające niektóre świadczenia rodzinne oraz za osoby pobierające zasiłki dla opiekunów (1.185.158 zł), realizację programu wsparcia kobiet w ciąży i rodzin „Za życiem” (8.248 zł) w dzielnicach: Białołęka (+3.477.854 zł), Ursynów (+2.947.546 zł), Praga-Południe (+2.880.347 zł), Bielany (+2.703.693 zł), Ursus (+2.356.237 zł), Wawer (+2.167.394 zł), Wola (+2.138.604 zł), Bemowo (+2.046.198 zł), Mokotów (+1.765.480 zł), Targówek (+1.740.362 zł), Ochota (+1.297.011 zł), Włochy (+1.226.758 zł), Rembertów (+772.897 zł), Wilanów (+702.540 zł), Wesoła (+405.252 zł), Żoliborz (+402.460 zł), Śródmieście (+214.102 zł), Praga-Północ (+79.440 zł).</a:t>
                      </a: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95871282"/>
                  </a:ext>
                </a:extLst>
              </a:tr>
              <a:tr h="78541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C00000"/>
                          </a:solidFill>
                          <a:latin typeface="+mj-lt"/>
                          <a:ea typeface="+mn-ea"/>
                          <a:cs typeface="+mn-cs"/>
                        </a:rPr>
                        <a:t>-2.265.590 zł</a:t>
                      </a:r>
                      <a:br>
                        <a:rPr lang="pl-PL" sz="1800" b="1" kern="1200" dirty="0">
                          <a:solidFill>
                            <a:srgbClr val="C00000"/>
                          </a:solidFill>
                          <a:latin typeface="+mj-lt"/>
                          <a:ea typeface="+mn-ea"/>
                          <a:cs typeface="+mn-cs"/>
                        </a:rPr>
                      </a:br>
                      <a:r>
                        <a:rPr lang="pl-PL" sz="1200" b="1" kern="1200" dirty="0">
                          <a:solidFill>
                            <a:srgbClr val="C00000"/>
                          </a:solidFill>
                          <a:latin typeface="+mj-lt"/>
                          <a:ea typeface="+mn-ea"/>
                          <a:cs typeface="+mn-cs"/>
                        </a:rPr>
                        <a:t>(per</a:t>
                      </a:r>
                      <a:r>
                        <a:rPr lang="pl-PL" sz="1200" b="1" kern="1200" baseline="0" dirty="0">
                          <a:solidFill>
                            <a:srgbClr val="C00000"/>
                          </a:solidFill>
                          <a:latin typeface="+mj-lt"/>
                          <a:ea typeface="+mn-ea"/>
                          <a:cs typeface="+mn-cs"/>
                        </a:rPr>
                        <a:t> saldo</a:t>
                      </a:r>
                      <a:r>
                        <a:rPr lang="pl-PL" sz="1200" b="1" kern="1200" baseline="0" dirty="0">
                          <a:solidFill>
                            <a:srgbClr val="385723"/>
                          </a:solidFill>
                          <a:latin typeface="+mj-lt"/>
                          <a:ea typeface="+mn-ea"/>
                          <a:cs typeface="+mn-cs"/>
                        </a:rPr>
                        <a:t>)</a:t>
                      </a:r>
                      <a:endParaRPr lang="pl-PL" sz="1800" b="1" kern="1200" dirty="0">
                        <a:solidFill>
                          <a:srgbClr val="385723"/>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lnSpc>
                          <a:spcPct val="100000"/>
                        </a:lnSpc>
                      </a:pPr>
                      <a:r>
                        <a:rPr lang="pl-PL" sz="1200" b="1" kern="1200" dirty="0">
                          <a:solidFill>
                            <a:schemeClr val="tx1"/>
                          </a:solidFill>
                          <a:effectLst/>
                          <a:latin typeface="+mn-lt"/>
                          <a:ea typeface="+mn-ea"/>
                          <a:cs typeface="+mn-cs"/>
                        </a:rPr>
                        <a:t>Przeniesienie</a:t>
                      </a:r>
                      <a:r>
                        <a:rPr lang="pl-PL" sz="1200" b="0" kern="1200" dirty="0">
                          <a:solidFill>
                            <a:schemeClr val="tx1"/>
                          </a:solidFill>
                          <a:effectLst/>
                          <a:latin typeface="+mn-lt"/>
                          <a:ea typeface="+mn-ea"/>
                          <a:cs typeface="+mn-cs"/>
                        </a:rPr>
                        <a:t> pomiędzy planem wydatków bieżących a planem wydatków majątkowych.</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933547603"/>
                  </a:ext>
                </a:extLst>
              </a:tr>
              <a:tr h="86808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j-lt"/>
                          <a:ea typeface="+mn-ea"/>
                          <a:cs typeface="+mn-cs"/>
                        </a:rPr>
                        <a:t>+934.880 zł</a:t>
                      </a:r>
                      <a:br>
                        <a:rPr lang="pl-PL" sz="1800" b="1" kern="1200" dirty="0">
                          <a:solidFill>
                            <a:srgbClr val="385723"/>
                          </a:solidFill>
                          <a:latin typeface="+mj-lt"/>
                          <a:ea typeface="+mn-ea"/>
                          <a:cs typeface="+mn-cs"/>
                        </a:rPr>
                      </a:br>
                      <a:r>
                        <a:rPr lang="pl-PL" sz="12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00000"/>
                        </a:lnSpc>
                      </a:pPr>
                      <a:r>
                        <a:rPr lang="pl-PL" sz="1200" b="1" kern="1200" dirty="0">
                          <a:solidFill>
                            <a:schemeClr val="tx1"/>
                          </a:solidFill>
                          <a:effectLst/>
                          <a:latin typeface="+mn-lt"/>
                          <a:ea typeface="+mn-ea"/>
                          <a:cs typeface="+mn-cs"/>
                        </a:rPr>
                        <a:t>Pozostałe zmiany </a:t>
                      </a:r>
                      <a:r>
                        <a:rPr lang="pl-PL" sz="1200" b="0" kern="1200" dirty="0">
                          <a:solidFill>
                            <a:schemeClr val="tx1"/>
                          </a:solidFill>
                          <a:effectLst/>
                          <a:latin typeface="+mn-lt"/>
                          <a:ea typeface="+mn-ea"/>
                          <a:cs typeface="+mn-cs"/>
                        </a:rPr>
                        <a:t>dotyczą dzielnic: Praga-Południe (+648.458 zł), Ursynów (+567.520 zł), Bemowo (+47.170 zł), </a:t>
                      </a:r>
                      <a:br>
                        <a:rPr lang="pl-PL" sz="1200" b="0"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Wola (–328.268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302316719"/>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14" name="Tytuł 2"/>
          <p:cNvSpPr>
            <a:spLocks noGrp="1"/>
          </p:cNvSpPr>
          <p:nvPr>
            <p:ph type="title"/>
          </p:nvPr>
        </p:nvSpPr>
        <p:spPr>
          <a:xfrm>
            <a:off x="2371725" y="297652"/>
            <a:ext cx="9044180" cy="742304"/>
          </a:xfrm>
        </p:spPr>
        <p:txBody>
          <a:bodyPr/>
          <a:lstStyle/>
          <a:p>
            <a:pPr>
              <a:spcBef>
                <a:spcPts val="800"/>
              </a:spcBef>
              <a:spcAft>
                <a:spcPts val="800"/>
              </a:spcAft>
            </a:pPr>
            <a:r>
              <a:rPr lang="pl-PL" altLang="pl-PL" sz="2100" b="1" dirty="0">
                <a:latin typeface="+mj-lt"/>
              </a:rPr>
              <a:t>Zwiększenie</a:t>
            </a:r>
            <a:r>
              <a:rPr lang="pl-PL" altLang="pl-PL" sz="2100" dirty="0">
                <a:latin typeface="+mj-lt"/>
              </a:rPr>
              <a:t> planu </a:t>
            </a:r>
            <a:r>
              <a:rPr lang="pl-PL" altLang="pl-PL" sz="2100" b="1" dirty="0">
                <a:latin typeface="+mj-lt"/>
              </a:rPr>
              <a:t>wydatków bieżących</a:t>
            </a:r>
            <a:r>
              <a:rPr lang="pl-PL" altLang="pl-PL" sz="2100" dirty="0">
                <a:latin typeface="+mj-lt"/>
              </a:rPr>
              <a:t> w 2024 r. o </a:t>
            </a:r>
            <a:r>
              <a:rPr lang="pl-PL" altLang="pl-PL" sz="2100" b="1" dirty="0">
                <a:latin typeface="+mj-lt"/>
              </a:rPr>
              <a:t>15,6 mln zł</a:t>
            </a:r>
          </a:p>
        </p:txBody>
      </p:sp>
      <p:sp>
        <p:nvSpPr>
          <p:cNvPr id="15" name="pole tekstowe 13"/>
          <p:cNvSpPr txBox="1">
            <a:spLocks noChangeArrowheads="1"/>
          </p:cNvSpPr>
          <p:nvPr/>
        </p:nvSpPr>
        <p:spPr bwMode="auto">
          <a:xfrm>
            <a:off x="2371725" y="859791"/>
            <a:ext cx="8641654"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900" b="1" u="sng" dirty="0">
                <a:latin typeface="+mj-lt"/>
              </a:rPr>
              <a:t>CZĘŚĆ DZIELNICOWA</a:t>
            </a:r>
            <a:r>
              <a:rPr lang="pl-PL" altLang="pl-PL" sz="1900" b="1" dirty="0">
                <a:latin typeface="+mj-lt"/>
              </a:rPr>
              <a:t>:</a:t>
            </a:r>
            <a:r>
              <a:rPr lang="pl-PL" altLang="pl-PL" sz="1900" b="1" dirty="0">
                <a:solidFill>
                  <a:srgbClr val="C00000"/>
                </a:solidFill>
                <a:latin typeface="+mj-lt"/>
              </a:rPr>
              <a:t>  </a:t>
            </a:r>
            <a:r>
              <a:rPr lang="pl-PL" altLang="pl-PL" sz="1900" b="1" dirty="0">
                <a:solidFill>
                  <a:srgbClr val="385723"/>
                </a:solidFill>
                <a:latin typeface="+mj-lt"/>
              </a:rPr>
              <a:t>+28,0 mln zł</a:t>
            </a:r>
          </a:p>
        </p:txBody>
      </p:sp>
      <p:sp>
        <p:nvSpPr>
          <p:cNvPr id="16" name="Tytuł 2"/>
          <p:cNvSpPr txBox="1">
            <a:spLocks/>
          </p:cNvSpPr>
          <p:nvPr/>
        </p:nvSpPr>
        <p:spPr>
          <a:xfrm>
            <a:off x="337683" y="515627"/>
            <a:ext cx="1735766"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2000" b="1" dirty="0"/>
              <a:t>WYDATKI</a:t>
            </a:r>
            <a:r>
              <a:rPr lang="pl-PL" altLang="pl-PL" sz="1800" b="1" dirty="0"/>
              <a:t> BIEŻĄCE</a:t>
            </a:r>
          </a:p>
        </p:txBody>
      </p:sp>
    </p:spTree>
    <p:extLst>
      <p:ext uri="{BB962C8B-B14F-4D97-AF65-F5344CB8AC3E}">
        <p14:creationId xmlns:p14="http://schemas.microsoft.com/office/powerpoint/2010/main" val="4048128005"/>
      </p:ext>
    </p:extLst>
  </p:cSld>
  <p:clrMapOvr>
    <a:masterClrMapping/>
  </p:clrMapOvr>
  <p:transition spd="slow">
    <p:cov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29</a:t>
            </a:fld>
            <a:endParaRPr lang="pl-PL" dirty="0"/>
          </a:p>
        </p:txBody>
      </p:sp>
      <p:sp>
        <p:nvSpPr>
          <p:cNvPr id="3" name="Tytuł 2"/>
          <p:cNvSpPr>
            <a:spLocks noGrp="1"/>
          </p:cNvSpPr>
          <p:nvPr>
            <p:ph type="title"/>
          </p:nvPr>
        </p:nvSpPr>
        <p:spPr>
          <a:xfrm>
            <a:off x="782637" y="551531"/>
            <a:ext cx="10626726" cy="742304"/>
          </a:xfrm>
        </p:spPr>
        <p:txBody>
          <a:bodyPr/>
          <a:lstStyle/>
          <a:p>
            <a:pPr algn="ctr">
              <a:spcBef>
                <a:spcPts val="800"/>
              </a:spcBef>
              <a:spcAft>
                <a:spcPts val="800"/>
              </a:spcAft>
            </a:pPr>
            <a:r>
              <a:rPr lang="pl-PL" altLang="pl-PL" sz="2400" dirty="0">
                <a:latin typeface="+mj-lt"/>
              </a:rPr>
              <a:t>Zmiany </a:t>
            </a:r>
            <a:r>
              <a:rPr lang="pl-PL" altLang="pl-PL" sz="2400" b="1" dirty="0">
                <a:latin typeface="+mj-lt"/>
              </a:rPr>
              <a:t>wydatków majątkowych</a:t>
            </a:r>
            <a:r>
              <a:rPr lang="pl-PL" altLang="pl-PL" sz="2400" dirty="0">
                <a:latin typeface="+mj-lt"/>
              </a:rPr>
              <a:t> w 2024 r.</a:t>
            </a: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8" name="Tabela 7"/>
          <p:cNvGraphicFramePr>
            <a:graphicFrameLocks noGrp="1"/>
          </p:cNvGraphicFramePr>
          <p:nvPr>
            <p:extLst>
              <p:ext uri="{D42A27DB-BD31-4B8C-83A1-F6EECF244321}">
                <p14:modId xmlns:p14="http://schemas.microsoft.com/office/powerpoint/2010/main" val="3394393844"/>
              </p:ext>
            </p:extLst>
          </p:nvPr>
        </p:nvGraphicFramePr>
        <p:xfrm>
          <a:off x="1434353" y="1347610"/>
          <a:ext cx="9233649" cy="3885407"/>
        </p:xfrm>
        <a:graphic>
          <a:graphicData uri="http://schemas.openxmlformats.org/drawingml/2006/table">
            <a:tbl>
              <a:tblPr firstRow="1" bandRow="1">
                <a:tableStyleId>{2D5ABB26-0587-4C30-8999-92F81FD0307C}</a:tableStyleId>
              </a:tblPr>
              <a:tblGrid>
                <a:gridCol w="3585114">
                  <a:extLst>
                    <a:ext uri="{9D8B030D-6E8A-4147-A177-3AD203B41FA5}">
                      <a16:colId xmlns:a16="http://schemas.microsoft.com/office/drawing/2014/main" val="20000"/>
                    </a:ext>
                  </a:extLst>
                </a:gridCol>
                <a:gridCol w="1882845">
                  <a:extLst>
                    <a:ext uri="{9D8B030D-6E8A-4147-A177-3AD203B41FA5}">
                      <a16:colId xmlns:a16="http://schemas.microsoft.com/office/drawing/2014/main" val="2216440684"/>
                    </a:ext>
                  </a:extLst>
                </a:gridCol>
                <a:gridCol w="1882845">
                  <a:extLst>
                    <a:ext uri="{9D8B030D-6E8A-4147-A177-3AD203B41FA5}">
                      <a16:colId xmlns:a16="http://schemas.microsoft.com/office/drawing/2014/main" val="1727726619"/>
                    </a:ext>
                  </a:extLst>
                </a:gridCol>
                <a:gridCol w="1882845">
                  <a:extLst>
                    <a:ext uri="{9D8B030D-6E8A-4147-A177-3AD203B41FA5}">
                      <a16:colId xmlns:a16="http://schemas.microsoft.com/office/drawing/2014/main" val="3459496494"/>
                    </a:ext>
                  </a:extLst>
                </a:gridCol>
              </a:tblGrid>
              <a:tr h="54394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0" kern="1200" dirty="0">
                          <a:solidFill>
                            <a:schemeClr val="tx1"/>
                          </a:solidFill>
                          <a:latin typeface="+mn-lt"/>
                          <a:ea typeface="+mn-ea"/>
                          <a:cs typeface="Calibri" panose="020F0502020204030204" pitchFamily="34" charset="0"/>
                        </a:rPr>
                        <a:t>Autopoprawka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6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3">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606759">
                <a:tc>
                  <a:txBody>
                    <a:bodyPr/>
                    <a:lstStyle/>
                    <a:p>
                      <a:pPr algn="l"/>
                      <a:r>
                        <a:rPr lang="pl-PL" sz="20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n-lt"/>
                          <a:ea typeface="+mn-ea"/>
                          <a:cs typeface="Calibri" panose="020F0502020204030204" pitchFamily="34" charset="0"/>
                        </a:rPr>
                        <a:t>-128,1</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-181,5</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3.703</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275491">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l"/>
                      <a:endParaRPr lang="pl-PL" sz="1600" b="0" dirty="0">
                        <a:solidFill>
                          <a:srgbClr val="C00000"/>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606759">
                <a:tc>
                  <a:txBody>
                    <a:bodyPr/>
                    <a:lstStyle/>
                    <a:p>
                      <a:pPr algn="l"/>
                      <a:r>
                        <a:rPr lang="pl-PL" sz="1800" b="0" dirty="0">
                          <a:latin typeface="+mj-lt"/>
                          <a:cs typeface="Calibri" panose="020F0502020204030204" pitchFamily="34" charset="0"/>
                        </a:rPr>
                        <a:t>  – </a:t>
                      </a:r>
                      <a:r>
                        <a:rPr lang="pl-PL" sz="1800" b="0" dirty="0" err="1">
                          <a:latin typeface="+mj-lt"/>
                          <a:cs typeface="Calibri" panose="020F0502020204030204" pitchFamily="34" charset="0"/>
                        </a:rPr>
                        <a:t>ogólnomiejskie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-67,0</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-105,0</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solidFill>
                            <a:schemeClr val="tx1"/>
                          </a:solidFill>
                          <a:latin typeface="+mj-lt"/>
                        </a:rPr>
                        <a:t>2.147</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606759">
                <a:tc>
                  <a:txBody>
                    <a:bodyPr/>
                    <a:lstStyle/>
                    <a:p>
                      <a:pPr algn="l"/>
                      <a:r>
                        <a:rPr lang="pl-PL" sz="1800" b="0" dirty="0">
                          <a:latin typeface="+mj-lt"/>
                          <a:cs typeface="Calibri" panose="020F0502020204030204" pitchFamily="34" charset="0"/>
                        </a:rPr>
                        <a:t>  – dzielnicowe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-89,0</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-76,6</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solidFill>
                            <a:schemeClr val="tx1"/>
                          </a:solidFill>
                          <a:latin typeface="+mj-lt"/>
                        </a:rPr>
                        <a:t>1.150</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606759">
                <a:tc>
                  <a:txBody>
                    <a:bodyPr/>
                    <a:lstStyle/>
                    <a:p>
                      <a:pPr algn="l"/>
                      <a:r>
                        <a:rPr lang="pl-PL" sz="1800" b="0" kern="1200" dirty="0">
                          <a:solidFill>
                            <a:schemeClr val="tx1"/>
                          </a:solidFill>
                          <a:latin typeface="+mn-lt"/>
                          <a:ea typeface="+mn-ea"/>
                          <a:cs typeface="Calibri" panose="020F0502020204030204" pitchFamily="34" charset="0"/>
                        </a:rPr>
                        <a:t> – pozostałe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+27,9</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+0,09</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solidFill>
                            <a:schemeClr val="tx1"/>
                          </a:solidFill>
                          <a:latin typeface="+mj-lt"/>
                        </a:rPr>
                        <a:t>406</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2406756142"/>
                  </a:ext>
                </a:extLst>
              </a:tr>
            </a:tbl>
          </a:graphicData>
        </a:graphic>
      </p:graphicFrame>
      <p:sp>
        <p:nvSpPr>
          <p:cNvPr id="9"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2810943537"/>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a:t>
            </a:fld>
            <a:endParaRPr lang="pl-PL" dirty="0"/>
          </a:p>
        </p:txBody>
      </p:sp>
      <p:sp>
        <p:nvSpPr>
          <p:cNvPr id="3" name="Tytuł 2"/>
          <p:cNvSpPr>
            <a:spLocks noGrp="1"/>
          </p:cNvSpPr>
          <p:nvPr>
            <p:ph type="title"/>
          </p:nvPr>
        </p:nvSpPr>
        <p:spPr>
          <a:xfrm>
            <a:off x="432000" y="72000"/>
            <a:ext cx="11374518" cy="742304"/>
          </a:xfrm>
        </p:spPr>
        <p:txBody>
          <a:bodyPr/>
          <a:lstStyle/>
          <a:p>
            <a:pPr algn="ctr">
              <a:spcBef>
                <a:spcPts val="800"/>
              </a:spcBef>
              <a:spcAft>
                <a:spcPts val="800"/>
              </a:spcAft>
            </a:pPr>
            <a:r>
              <a:rPr lang="pl-PL" altLang="pl-PL" sz="2400" b="1" dirty="0">
                <a:latin typeface="+mj-lt"/>
              </a:rPr>
              <a:t>Zmiana głównych parametrów budżetowych w 2024 r.</a:t>
            </a:r>
          </a:p>
        </p:txBody>
      </p:sp>
      <p:graphicFrame>
        <p:nvGraphicFramePr>
          <p:cNvPr id="8" name="Tabela 7"/>
          <p:cNvGraphicFramePr>
            <a:graphicFrameLocks noGrp="1"/>
          </p:cNvGraphicFramePr>
          <p:nvPr>
            <p:extLst>
              <p:ext uri="{D42A27DB-BD31-4B8C-83A1-F6EECF244321}">
                <p14:modId xmlns:p14="http://schemas.microsoft.com/office/powerpoint/2010/main" val="1277383069"/>
              </p:ext>
            </p:extLst>
          </p:nvPr>
        </p:nvGraphicFramePr>
        <p:xfrm>
          <a:off x="2316000" y="1072620"/>
          <a:ext cx="7560000" cy="4985874"/>
        </p:xfrm>
        <a:graphic>
          <a:graphicData uri="http://schemas.openxmlformats.org/drawingml/2006/table">
            <a:tbl>
              <a:tblPr firstRow="1" bandRow="1">
                <a:tableStyleId>{2D5ABB26-0587-4C30-8999-92F81FD0307C}</a:tableStyleId>
              </a:tblPr>
              <a:tblGrid>
                <a:gridCol w="3470218">
                  <a:extLst>
                    <a:ext uri="{9D8B030D-6E8A-4147-A177-3AD203B41FA5}">
                      <a16:colId xmlns:a16="http://schemas.microsoft.com/office/drawing/2014/main" val="20000"/>
                    </a:ext>
                  </a:extLst>
                </a:gridCol>
                <a:gridCol w="1809591">
                  <a:extLst>
                    <a:ext uri="{9D8B030D-6E8A-4147-A177-3AD203B41FA5}">
                      <a16:colId xmlns:a16="http://schemas.microsoft.com/office/drawing/2014/main" val="2530149875"/>
                    </a:ext>
                  </a:extLst>
                </a:gridCol>
                <a:gridCol w="2280191">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+50,0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pl-PL" sz="2800" b="1" dirty="0">
                          <a:latin typeface="+mj-lt"/>
                        </a:rPr>
                        <a:t>26.318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-126,8</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latin typeface="+mj-lt"/>
                        </a:rPr>
                        <a:t>29.772</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a:txBody>
                    <a:bodyPr/>
                    <a:lstStyle/>
                    <a:p>
                      <a:pPr algn="l"/>
                      <a:r>
                        <a:rPr lang="pl-PL" sz="1800" b="0" dirty="0">
                          <a:latin typeface="+mj-lt"/>
                          <a:cs typeface="Calibri" panose="020F0502020204030204" pitchFamily="34" charset="0"/>
                        </a:rPr>
                        <a:t>     – wydatki bieżące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+1,3</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latin typeface="+mj-lt"/>
                        </a:rPr>
                        <a:t>25.887</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a:txBody>
                    <a:bodyPr/>
                    <a:lstStyle/>
                    <a:p>
                      <a:pPr algn="l"/>
                      <a:r>
                        <a:rPr lang="pl-PL" sz="1800" b="0" dirty="0">
                          <a:latin typeface="+mj-lt"/>
                          <a:cs typeface="Calibri" panose="020F0502020204030204" pitchFamily="34" charset="0"/>
                        </a:rPr>
                        <a:t>     – 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C00000"/>
                          </a:solidFill>
                          <a:latin typeface="+mj-lt"/>
                          <a:cs typeface="Calibri" panose="020F0502020204030204" pitchFamily="34" charset="0"/>
                        </a:rPr>
                        <a:t>-128,1</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latin typeface="+mj-lt"/>
                        </a:rPr>
                        <a:t>3.885</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+176,8</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-3.454</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r h="571892">
                <a:tc gridSpan="3">
                  <a:txBody>
                    <a:bodyPr/>
                    <a:lstStyle/>
                    <a:p>
                      <a:pPr algn="l"/>
                      <a:endParaRPr lang="pl-PL" sz="12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pPr algn="r"/>
                      <a:endParaRPr lang="pl-PL" sz="2800" b="1" dirty="0">
                        <a:solidFill>
                          <a:schemeClr val="tx1"/>
                        </a:solidFill>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391356120"/>
                  </a:ext>
                </a:extLst>
              </a:tr>
            </a:tbl>
          </a:graphicData>
        </a:graphic>
      </p:graphicFrame>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2018485531"/>
      </p:ext>
    </p:extLst>
  </p:cSld>
  <p:clrMapOvr>
    <a:masterClrMapping/>
  </p:clrMapOvr>
  <p:transition spd="slow">
    <p:cove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30</a:t>
            </a:fld>
            <a:endParaRPr lang="pl-PL" dirty="0"/>
          </a:p>
        </p:txBody>
      </p:sp>
      <p:sp>
        <p:nvSpPr>
          <p:cNvPr id="3" name="Tytuł 2"/>
          <p:cNvSpPr>
            <a:spLocks noGrp="1"/>
          </p:cNvSpPr>
          <p:nvPr>
            <p:ph type="title"/>
          </p:nvPr>
        </p:nvSpPr>
        <p:spPr>
          <a:xfrm>
            <a:off x="2590800" y="97651"/>
            <a:ext cx="8926395" cy="742304"/>
          </a:xfrm>
        </p:spPr>
        <p:txBody>
          <a:bodyPr/>
          <a:lstStyle/>
          <a:p>
            <a:pPr>
              <a:spcBef>
                <a:spcPts val="800"/>
              </a:spcBef>
              <a:spcAft>
                <a:spcPts val="800"/>
              </a:spcAft>
            </a:pPr>
            <a:r>
              <a:rPr lang="pl-PL" altLang="pl-PL" sz="1800" b="1" dirty="0">
                <a:latin typeface="+mj-lt"/>
              </a:rPr>
              <a:t>Zmniejszenie</a:t>
            </a:r>
            <a:r>
              <a:rPr lang="pl-PL" altLang="pl-PL" sz="1800" dirty="0">
                <a:latin typeface="+mj-lt"/>
              </a:rPr>
              <a:t> planu </a:t>
            </a:r>
            <a:r>
              <a:rPr lang="pl-PL" altLang="pl-PL" sz="1800" b="1" dirty="0">
                <a:latin typeface="+mj-lt"/>
              </a:rPr>
              <a:t>wydatków majątkowych</a:t>
            </a:r>
            <a:r>
              <a:rPr lang="pl-PL" altLang="pl-PL" sz="1800" dirty="0">
                <a:latin typeface="+mj-lt"/>
              </a:rPr>
              <a:t> w 2024 r. o </a:t>
            </a:r>
            <a:r>
              <a:rPr lang="pl-PL" altLang="pl-PL" sz="1800" b="1" dirty="0">
                <a:latin typeface="+mj-lt"/>
              </a:rPr>
              <a:t>181,5 mln zł</a:t>
            </a:r>
          </a:p>
        </p:txBody>
      </p:sp>
      <p:sp>
        <p:nvSpPr>
          <p:cNvPr id="9" name="pole tekstowe 13"/>
          <p:cNvSpPr txBox="1">
            <a:spLocks noChangeArrowheads="1"/>
          </p:cNvSpPr>
          <p:nvPr/>
        </p:nvSpPr>
        <p:spPr bwMode="auto">
          <a:xfrm>
            <a:off x="2590800" y="566136"/>
            <a:ext cx="63876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600" b="1" u="sng" dirty="0">
                <a:latin typeface="+mj-lt"/>
              </a:rPr>
              <a:t>CZĘŚĆ OGÓLNOMIEJSKA</a:t>
            </a:r>
            <a:r>
              <a:rPr lang="pl-PL" altLang="pl-PL" sz="1600" b="1" dirty="0">
                <a:latin typeface="+mj-lt"/>
              </a:rPr>
              <a:t>:  </a:t>
            </a:r>
            <a:r>
              <a:rPr lang="pl-PL" altLang="pl-PL" sz="1600" b="1" dirty="0">
                <a:solidFill>
                  <a:srgbClr val="C00000"/>
                </a:solidFill>
                <a:latin typeface="+mj-lt"/>
              </a:rPr>
              <a:t>-105,0 mln zł</a:t>
            </a:r>
          </a:p>
        </p:txBody>
      </p:sp>
      <p:graphicFrame>
        <p:nvGraphicFramePr>
          <p:cNvPr id="10" name="Tabela 9"/>
          <p:cNvGraphicFramePr>
            <a:graphicFrameLocks noGrp="1"/>
          </p:cNvGraphicFramePr>
          <p:nvPr>
            <p:extLst>
              <p:ext uri="{D42A27DB-BD31-4B8C-83A1-F6EECF244321}">
                <p14:modId xmlns:p14="http://schemas.microsoft.com/office/powerpoint/2010/main" val="350683966"/>
              </p:ext>
            </p:extLst>
          </p:nvPr>
        </p:nvGraphicFramePr>
        <p:xfrm>
          <a:off x="336750" y="961653"/>
          <a:ext cx="11700001" cy="5541180"/>
        </p:xfrm>
        <a:graphic>
          <a:graphicData uri="http://schemas.openxmlformats.org/drawingml/2006/table">
            <a:tbl>
              <a:tblPr firstRow="1" bandRow="1">
                <a:tableStyleId>{2D5ABB26-0587-4C30-8999-92F81FD0307C}</a:tableStyleId>
              </a:tblPr>
              <a:tblGrid>
                <a:gridCol w="2268000">
                  <a:extLst>
                    <a:ext uri="{9D8B030D-6E8A-4147-A177-3AD203B41FA5}">
                      <a16:colId xmlns:a16="http://schemas.microsoft.com/office/drawing/2014/main" val="20000"/>
                    </a:ext>
                  </a:extLst>
                </a:gridCol>
                <a:gridCol w="9432001">
                  <a:extLst>
                    <a:ext uri="{9D8B030D-6E8A-4147-A177-3AD203B41FA5}">
                      <a16:colId xmlns:a16="http://schemas.microsoft.com/office/drawing/2014/main" val="20001"/>
                    </a:ext>
                  </a:extLst>
                </a:gridCol>
              </a:tblGrid>
              <a:tr h="432000">
                <a:tc>
                  <a:txBody>
                    <a:bodyPr/>
                    <a:lstStyle/>
                    <a:p>
                      <a:pPr algn="r"/>
                      <a:r>
                        <a:rPr lang="pl-PL" sz="1800" b="1" kern="1200" baseline="0" dirty="0">
                          <a:solidFill>
                            <a:srgbClr val="C00000"/>
                          </a:solidFill>
                          <a:latin typeface="+mj-lt"/>
                          <a:ea typeface="+mn-ea"/>
                          <a:cs typeface="+mn-cs"/>
                        </a:rPr>
                        <a:t>-104.957.821 zł</a:t>
                      </a:r>
                    </a:p>
                  </a:txBody>
                  <a:tcPr marL="91426" marR="91426" marT="45719" marB="45719" anchor="ctr">
                    <a:lnT w="12700" cap="flat" cmpd="sng" algn="ctr">
                      <a:noFill/>
                      <a:prstDash val="sysDot"/>
                      <a:round/>
                      <a:headEnd type="none" w="med" len="med"/>
                      <a:tailEnd type="none" w="med" len="med"/>
                    </a:lnT>
                    <a:solidFill>
                      <a:srgbClr val="FEDDD5"/>
                    </a:solidFill>
                  </a:tcPr>
                </a:tc>
                <a:tc>
                  <a:txBody>
                    <a:bodyPr/>
                    <a:lstStyle/>
                    <a:p>
                      <a:pPr algn="l"/>
                      <a:r>
                        <a:rPr lang="pl-PL" sz="1400" b="1" kern="1200" baseline="0" dirty="0">
                          <a:solidFill>
                            <a:schemeClr val="tx1"/>
                          </a:solidFill>
                          <a:latin typeface="+mj-lt"/>
                          <a:ea typeface="+mn-ea"/>
                          <a:cs typeface="+mn-cs"/>
                        </a:rPr>
                        <a:t>Wydatki majątkowe w części </a:t>
                      </a:r>
                      <a:r>
                        <a:rPr lang="pl-PL" sz="1400" b="1" kern="1200" baseline="0" dirty="0" err="1">
                          <a:solidFill>
                            <a:schemeClr val="tx1"/>
                          </a:solidFill>
                          <a:latin typeface="+mj-lt"/>
                          <a:ea typeface="+mn-ea"/>
                          <a:cs typeface="+mn-cs"/>
                        </a:rPr>
                        <a:t>ogólnomiejskiej</a:t>
                      </a:r>
                      <a:r>
                        <a:rPr lang="pl-PL" sz="1400" b="1" kern="1200" baseline="0" dirty="0">
                          <a:solidFill>
                            <a:schemeClr val="tx1"/>
                          </a:solidFill>
                          <a:latin typeface="+mj-lt"/>
                          <a:ea typeface="+mn-ea"/>
                          <a:cs typeface="+mn-cs"/>
                        </a:rPr>
                        <a:t>, w tym:</a:t>
                      </a:r>
                    </a:p>
                  </a:txBody>
                  <a:tcPr marL="91426" marR="91426" marT="45719" marB="45719" anchor="ctr">
                    <a:lnT w="12700" cap="flat" cmpd="sng" algn="ctr">
                      <a:noFill/>
                      <a:prstDash val="sysDot"/>
                      <a:round/>
                      <a:headEnd type="none" w="med" len="med"/>
                      <a:tailEnd type="none" w="med" len="med"/>
                    </a:lnT>
                    <a:solidFill>
                      <a:srgbClr val="FEDDD5"/>
                    </a:solidFill>
                  </a:tcPr>
                </a:tc>
                <a:extLst>
                  <a:ext uri="{0D108BD9-81ED-4DB2-BD59-A6C34878D82A}">
                    <a16:rowId xmlns:a16="http://schemas.microsoft.com/office/drawing/2014/main" val="10001"/>
                  </a:ext>
                </a:extLst>
              </a:tr>
              <a:tr h="0">
                <a:tc gridSpan="2">
                  <a:txBody>
                    <a:bodyPr/>
                    <a:lstStyle/>
                    <a:p>
                      <a:pPr algn="l"/>
                      <a:r>
                        <a:rPr kumimoji="0" lang="pl-PL" sz="1100" b="1" i="0" u="none" strike="noStrike" kern="1200" cap="none" spc="0" normalizeH="0" baseline="0" dirty="0">
                          <a:ln>
                            <a:noFill/>
                          </a:ln>
                          <a:solidFill>
                            <a:prstClr val="black"/>
                          </a:solidFill>
                          <a:effectLst/>
                          <a:uLnTx/>
                          <a:uFillTx/>
                          <a:latin typeface="Calibri" panose="020F0502020204030204"/>
                          <a:ea typeface="+mn-ea"/>
                          <a:cs typeface="+mn-cs"/>
                        </a:rPr>
                        <a:t>Przeniesienia planu wydatków z 2024 r. na lata następne w związku z realizacją m.in. następujących zadań:</a:t>
                      </a: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endParaRPr kumimoji="0" lang="pl-PL" sz="1400" b="1" i="0" u="none" strike="noStrike" kern="1200" cap="none" spc="0" normalizeH="0" baseline="0" noProof="0" dirty="0">
                        <a:ln>
                          <a:noFill/>
                        </a:ln>
                        <a:solidFill>
                          <a:prstClr val="black"/>
                        </a:solidFill>
                        <a:effectLst/>
                        <a:uLnTx/>
                        <a:uFillTx/>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73490942"/>
                  </a:ext>
                </a:extLst>
              </a:tr>
              <a:tr h="0">
                <a:tc>
                  <a:txBody>
                    <a:bodyPr/>
                    <a:lstStyle/>
                    <a:p>
                      <a:pPr algn="r"/>
                      <a:r>
                        <a:rPr lang="pl-PL" sz="1600" b="1" kern="1200" dirty="0">
                          <a:solidFill>
                            <a:srgbClr val="C00000"/>
                          </a:solidFill>
                          <a:latin typeface="+mj-lt"/>
                          <a:ea typeface="+mn-ea"/>
                          <a:cs typeface="+mn-cs"/>
                        </a:rPr>
                        <a:t>-50.031.125</a:t>
                      </a:r>
                      <a:r>
                        <a:rPr lang="pl-PL" sz="1600" b="1" kern="1200" baseline="0" dirty="0">
                          <a:solidFill>
                            <a:srgbClr val="C00000"/>
                          </a:solidFill>
                          <a:latin typeface="+mj-lt"/>
                          <a:ea typeface="+mn-ea"/>
                          <a:cs typeface="+mn-cs"/>
                        </a:rPr>
                        <a:t> zł</a:t>
                      </a:r>
                      <a:endParaRPr lang="pl-PL" sz="16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„Modernizacja wiaduktów drogowych nad ul. Paryską w Warszawie” (przeniesienie na 2026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43625553"/>
                  </a:ext>
                </a:extLst>
              </a:tr>
              <a:tr h="0">
                <a:tc>
                  <a:txBody>
                    <a:bodyPr/>
                    <a:lstStyle/>
                    <a:p>
                      <a:pPr algn="r"/>
                      <a:r>
                        <a:rPr lang="pl-PL" sz="1600" b="1" kern="1200" dirty="0">
                          <a:solidFill>
                            <a:srgbClr val="C00000"/>
                          </a:solidFill>
                          <a:latin typeface="+mj-lt"/>
                          <a:ea typeface="+mn-ea"/>
                          <a:cs typeface="+mn-cs"/>
                        </a:rPr>
                        <a:t>-10.776.906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„Budowa ronda na skrzyżowaniu ul. Augustówka z ul. Zawodzie”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515505764"/>
                  </a:ext>
                </a:extLst>
              </a:tr>
              <a:tr h="0">
                <a:tc>
                  <a:txBody>
                    <a:bodyPr/>
                    <a:lstStyle/>
                    <a:p>
                      <a:pPr algn="r"/>
                      <a:r>
                        <a:rPr lang="pl-PL" sz="1600" b="1" kern="1200" dirty="0">
                          <a:solidFill>
                            <a:srgbClr val="C00000"/>
                          </a:solidFill>
                          <a:latin typeface="+mj-lt"/>
                          <a:ea typeface="+mn-ea"/>
                          <a:cs typeface="+mn-cs"/>
                        </a:rPr>
                        <a:t>-8.957.466</a:t>
                      </a:r>
                      <a:r>
                        <a:rPr lang="pl-PL" sz="1600" b="1" kern="1200" baseline="0" dirty="0">
                          <a:solidFill>
                            <a:srgbClr val="C00000"/>
                          </a:solidFill>
                          <a:latin typeface="+mj-lt"/>
                          <a:ea typeface="+mn-ea"/>
                          <a:cs typeface="+mn-cs"/>
                        </a:rPr>
                        <a:t> zł</a:t>
                      </a:r>
                      <a:endParaRPr lang="pl-PL" sz="16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„Rozbudowa wiaduktów w ciągu Trasy Łazienkowskiej przy Agrykoli, w tym: Etap I - rozbudowa wiaduktów - część 2” (przeniesienie na lata 2025-2026 do zadania pn. „Modernizacja wiaduktów drogowych nad ul. Paryską w Warszawie”)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85399355"/>
                  </a:ext>
                </a:extLst>
              </a:tr>
              <a:tr h="0">
                <a:tc>
                  <a:txBody>
                    <a:bodyPr/>
                    <a:lstStyle/>
                    <a:p>
                      <a:pPr algn="r"/>
                      <a:r>
                        <a:rPr lang="pl-PL" sz="1600" b="1" kern="1200" dirty="0">
                          <a:solidFill>
                            <a:srgbClr val="C00000"/>
                          </a:solidFill>
                          <a:latin typeface="+mj-lt"/>
                          <a:ea typeface="+mn-ea"/>
                          <a:cs typeface="+mn-cs"/>
                        </a:rPr>
                        <a:t>-8.199.236</a:t>
                      </a:r>
                      <a:r>
                        <a:rPr lang="pl-PL" sz="1600" b="1" kern="1200" baseline="0" dirty="0">
                          <a:solidFill>
                            <a:srgbClr val="C00000"/>
                          </a:solidFill>
                          <a:latin typeface="+mj-lt"/>
                          <a:ea typeface="+mn-ea"/>
                          <a:cs typeface="+mn-cs"/>
                        </a:rPr>
                        <a:t> zł</a:t>
                      </a:r>
                      <a:endParaRPr lang="pl-PL" sz="16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„Budowa ronda ul. Krasińskiego z ul. Przasnyską”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885420510"/>
                  </a:ext>
                </a:extLst>
              </a:tr>
              <a:tr h="0">
                <a:tc>
                  <a:txBody>
                    <a:bodyPr/>
                    <a:lstStyle/>
                    <a:p>
                      <a:pPr algn="r"/>
                      <a:r>
                        <a:rPr lang="pl-PL" sz="1600" b="1" kern="1200" dirty="0">
                          <a:solidFill>
                            <a:srgbClr val="C00000"/>
                          </a:solidFill>
                          <a:latin typeface="+mj-lt"/>
                          <a:ea typeface="+mn-ea"/>
                          <a:cs typeface="+mn-cs"/>
                        </a:rPr>
                        <a:t>-7.146.331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„Modernizacja terenu przy ul. Wawelskiej 5 - etap I”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574920650"/>
                  </a:ext>
                </a:extLst>
              </a:tr>
              <a:tr h="0">
                <a:tc>
                  <a:txBody>
                    <a:bodyPr/>
                    <a:lstStyle/>
                    <a:p>
                      <a:pPr algn="r"/>
                      <a:r>
                        <a:rPr lang="pl-PL" sz="1600" b="1" kern="1200" dirty="0">
                          <a:solidFill>
                            <a:srgbClr val="C00000"/>
                          </a:solidFill>
                          <a:latin typeface="+mj-lt"/>
                          <a:ea typeface="+mn-ea"/>
                          <a:cs typeface="+mn-cs"/>
                        </a:rPr>
                        <a:t>-6.500.000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„Program przebudowy dróg powiatowych” (przeniesienie na 2026 r. do Programu budowy i modernizacji dróg)</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683312200"/>
                  </a:ext>
                </a:extLst>
              </a:tr>
              <a:tr h="0">
                <a:tc>
                  <a:txBody>
                    <a:bodyPr/>
                    <a:lstStyle/>
                    <a:p>
                      <a:pPr algn="r"/>
                      <a:r>
                        <a:rPr lang="pl-PL" sz="1600" b="1" kern="1200" dirty="0">
                          <a:solidFill>
                            <a:srgbClr val="C00000"/>
                          </a:solidFill>
                          <a:latin typeface="+mj-lt"/>
                          <a:ea typeface="+mn-ea"/>
                          <a:cs typeface="+mn-cs"/>
                        </a:rPr>
                        <a:t>-4.937.233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„Budowa Centrum Aktywności Międzypokoleniowej przy ul. Korotyńskiego 13”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863002047"/>
                  </a:ext>
                </a:extLst>
              </a:tr>
              <a:tr h="0">
                <a:tc>
                  <a:txBody>
                    <a:bodyPr/>
                    <a:lstStyle/>
                    <a:p>
                      <a:pPr algn="r"/>
                      <a:r>
                        <a:rPr lang="pl-PL" sz="1600" b="1" kern="1200" dirty="0">
                          <a:solidFill>
                            <a:srgbClr val="C00000"/>
                          </a:solidFill>
                          <a:latin typeface="+mj-lt"/>
                          <a:ea typeface="+mn-ea"/>
                          <a:cs typeface="+mn-cs"/>
                        </a:rPr>
                        <a:t>-3.000.000</a:t>
                      </a:r>
                      <a:r>
                        <a:rPr lang="pl-PL" sz="1600" b="1" kern="1200" baseline="0" dirty="0">
                          <a:solidFill>
                            <a:srgbClr val="C00000"/>
                          </a:solidFill>
                          <a:latin typeface="+mj-lt"/>
                          <a:ea typeface="+mn-ea"/>
                          <a:cs typeface="+mn-cs"/>
                        </a:rPr>
                        <a:t> zł</a:t>
                      </a:r>
                      <a:endParaRPr lang="pl-PL" sz="16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„Budowa kładki pieszo-rowerowej nad Wisłą” (przeniesienie na 2027 r. do Programu budowy i modernizacji dróg)</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050044235"/>
                  </a:ext>
                </a:extLst>
              </a:tr>
              <a:tr h="0">
                <a:tc>
                  <a:txBody>
                    <a:bodyPr/>
                    <a:lstStyle/>
                    <a:p>
                      <a:pPr algn="r"/>
                      <a:r>
                        <a:rPr lang="pl-PL" sz="1600" b="1" kern="1200" dirty="0">
                          <a:solidFill>
                            <a:srgbClr val="C00000"/>
                          </a:solidFill>
                          <a:latin typeface="+mj-lt"/>
                          <a:ea typeface="+mn-ea"/>
                          <a:cs typeface="+mn-cs"/>
                        </a:rPr>
                        <a:t>-2.078.500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„Utworzenie miejskiego centrum leczenia niepłodności”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613690586"/>
                  </a:ext>
                </a:extLst>
              </a:tr>
              <a:tr h="0">
                <a:tc>
                  <a:txBody>
                    <a:bodyPr/>
                    <a:lstStyle/>
                    <a:p>
                      <a:pPr algn="r"/>
                      <a:r>
                        <a:rPr lang="pl-PL" sz="1600" b="1" kern="1200" dirty="0">
                          <a:solidFill>
                            <a:srgbClr val="C00000"/>
                          </a:solidFill>
                          <a:latin typeface="+mj-lt"/>
                          <a:ea typeface="+mn-ea"/>
                          <a:cs typeface="+mn-cs"/>
                        </a:rPr>
                        <a:t>-1.514.527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„Odnawialne źródła energii w miejskich podmiotach leczniczych”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13857000"/>
                  </a:ext>
                </a:extLst>
              </a:tr>
              <a:tr h="0">
                <a:tc>
                  <a:txBody>
                    <a:bodyPr/>
                    <a:lstStyle/>
                    <a:p>
                      <a:pPr algn="r"/>
                      <a:r>
                        <a:rPr lang="pl-PL" sz="1600" b="1" kern="1200" dirty="0">
                          <a:solidFill>
                            <a:srgbClr val="C00000"/>
                          </a:solidFill>
                          <a:latin typeface="+mj-lt"/>
                          <a:ea typeface="+mn-ea"/>
                          <a:cs typeface="+mn-cs"/>
                        </a:rPr>
                        <a:t>-1.345.000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„Modernizacja budynku użytkowego przy ul. Stawki 27”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93253925"/>
                  </a:ext>
                </a:extLst>
              </a:tr>
              <a:tr h="0">
                <a:tc>
                  <a:txBody>
                    <a:bodyPr/>
                    <a:lstStyle/>
                    <a:p>
                      <a:pPr algn="r"/>
                      <a:r>
                        <a:rPr lang="pl-PL" sz="1600" b="1" kern="1200" dirty="0">
                          <a:solidFill>
                            <a:srgbClr val="C00000"/>
                          </a:solidFill>
                          <a:latin typeface="+mj-lt"/>
                          <a:ea typeface="+mn-ea"/>
                          <a:cs typeface="+mn-cs"/>
                        </a:rPr>
                        <a:t>-1.307.000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„Wykonanie systemu sieci aktywnej oraz LAN w obiekcie Izby Pamięci przy Cmentarzu Powstańców Warszawy na Woli (Muzeum Warszawy)”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985613924"/>
                  </a:ext>
                </a:extLst>
              </a:tr>
              <a:tr h="0">
                <a:tc gridSpan="2">
                  <a:txBody>
                    <a:bodyPr/>
                    <a:lstStyle/>
                    <a:p>
                      <a:pPr algn="l"/>
                      <a:r>
                        <a:rPr kumimoji="0" lang="pl-PL" sz="1050" b="1" i="0" u="none" strike="noStrike" kern="1200" cap="none" spc="0" normalizeH="0" baseline="0" dirty="0">
                          <a:ln>
                            <a:noFill/>
                          </a:ln>
                          <a:solidFill>
                            <a:prstClr val="black"/>
                          </a:solidFill>
                          <a:effectLst/>
                          <a:uLnTx/>
                          <a:uFillTx/>
                          <a:latin typeface="Calibri" panose="020F0502020204030204"/>
                          <a:ea typeface="+mn-ea"/>
                          <a:cs typeface="+mn-cs"/>
                        </a:rPr>
                        <a:t>Zwiększenia planu wydatków w związku z przeniesieniem do planu wydatków na 2024 r. kwot zaplanowanych w latach następnych w związku z realizacją m.in. zadania pn.:</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47937652"/>
                  </a:ext>
                </a:extLst>
              </a:tr>
              <a:tr h="0">
                <a:tc>
                  <a:txBody>
                    <a:bodyPr/>
                    <a:lstStyle/>
                    <a:p>
                      <a:pPr algn="r"/>
                      <a:r>
                        <a:rPr lang="pl-PL" sz="1600" b="1" kern="1200" dirty="0">
                          <a:solidFill>
                            <a:srgbClr val="385723"/>
                          </a:solidFill>
                          <a:latin typeface="+mj-lt"/>
                          <a:ea typeface="+mn-ea"/>
                          <a:cs typeface="+mn-cs"/>
                        </a:rPr>
                        <a:t>+7.000.000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100" b="0" kern="1200" noProof="0" dirty="0">
                          <a:solidFill>
                            <a:schemeClr val="tx1"/>
                          </a:solidFill>
                          <a:effectLst/>
                          <a:latin typeface="+mn-lt"/>
                          <a:ea typeface="+mn-ea"/>
                          <a:cs typeface="+mn-cs"/>
                        </a:rPr>
                        <a:t>„Przebudowa ulicy J. Kazimierza” (przeniesienie z 2025 r.)</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4046749085"/>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12" name="Tytuł 2"/>
          <p:cNvSpPr txBox="1">
            <a:spLocks/>
          </p:cNvSpPr>
          <p:nvPr/>
        </p:nvSpPr>
        <p:spPr>
          <a:xfrm>
            <a:off x="413883" y="319258"/>
            <a:ext cx="2014992"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600" b="1" dirty="0"/>
              <a:t>WYDATKI MAJĄTKOWE</a:t>
            </a:r>
          </a:p>
        </p:txBody>
      </p:sp>
    </p:spTree>
    <p:extLst>
      <p:ext uri="{BB962C8B-B14F-4D97-AF65-F5344CB8AC3E}">
        <p14:creationId xmlns:p14="http://schemas.microsoft.com/office/powerpoint/2010/main" val="3148160626"/>
      </p:ext>
    </p:extLst>
  </p:cSld>
  <p:clrMapOvr>
    <a:masterClrMapping/>
  </p:clrMapOvr>
  <p:transition spd="slow">
    <p:cove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31</a:t>
            </a:fld>
            <a:endParaRPr lang="pl-PL" dirty="0"/>
          </a:p>
        </p:txBody>
      </p:sp>
      <p:sp>
        <p:nvSpPr>
          <p:cNvPr id="3" name="Tytuł 2"/>
          <p:cNvSpPr>
            <a:spLocks noGrp="1"/>
          </p:cNvSpPr>
          <p:nvPr>
            <p:ph type="title"/>
          </p:nvPr>
        </p:nvSpPr>
        <p:spPr>
          <a:xfrm>
            <a:off x="2781300" y="226383"/>
            <a:ext cx="8897620" cy="742304"/>
          </a:xfrm>
        </p:spPr>
        <p:txBody>
          <a:bodyPr/>
          <a:lstStyle/>
          <a:p>
            <a:pPr>
              <a:lnSpc>
                <a:spcPct val="100000"/>
              </a:lnSpc>
              <a:spcBef>
                <a:spcPts val="800"/>
              </a:spcBef>
              <a:spcAft>
                <a:spcPts val="800"/>
              </a:spcAft>
            </a:pPr>
            <a:r>
              <a:rPr lang="pl-PL" altLang="pl-PL" sz="2000" b="1" dirty="0">
                <a:latin typeface="+mj-lt"/>
              </a:rPr>
              <a:t>Zmniejszenie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a:latin typeface="+mj-lt"/>
              </a:rPr>
              <a:t>181,5 mln zł</a:t>
            </a:r>
          </a:p>
        </p:txBody>
      </p:sp>
      <p:sp>
        <p:nvSpPr>
          <p:cNvPr id="9" name="pole tekstowe 13"/>
          <p:cNvSpPr txBox="1">
            <a:spLocks noChangeArrowheads="1"/>
          </p:cNvSpPr>
          <p:nvPr/>
        </p:nvSpPr>
        <p:spPr bwMode="auto">
          <a:xfrm>
            <a:off x="2781300" y="785514"/>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800" b="1" u="sng" dirty="0">
                <a:latin typeface="+mj-lt"/>
              </a:rPr>
              <a:t>CZĘŚĆ DZIELNICOWA</a:t>
            </a:r>
            <a:r>
              <a:rPr lang="pl-PL" altLang="pl-PL" sz="1800" b="1" dirty="0">
                <a:latin typeface="+mj-lt"/>
              </a:rPr>
              <a:t>:  </a:t>
            </a:r>
            <a:r>
              <a:rPr lang="pl-PL" altLang="pl-PL" sz="1800" b="1" dirty="0">
                <a:solidFill>
                  <a:srgbClr val="C00000"/>
                </a:solidFill>
                <a:latin typeface="+mj-lt"/>
              </a:rPr>
              <a:t>-76,6 mln zł</a:t>
            </a:r>
          </a:p>
        </p:txBody>
      </p:sp>
      <p:graphicFrame>
        <p:nvGraphicFramePr>
          <p:cNvPr id="8" name="Tabela 7"/>
          <p:cNvGraphicFramePr>
            <a:graphicFrameLocks noGrp="1"/>
          </p:cNvGraphicFramePr>
          <p:nvPr>
            <p:extLst>
              <p:ext uri="{D42A27DB-BD31-4B8C-83A1-F6EECF244321}">
                <p14:modId xmlns:p14="http://schemas.microsoft.com/office/powerpoint/2010/main" val="1690294925"/>
              </p:ext>
            </p:extLst>
          </p:nvPr>
        </p:nvGraphicFramePr>
        <p:xfrm>
          <a:off x="246706" y="1332000"/>
          <a:ext cx="11700000" cy="640078"/>
        </p:xfrm>
        <a:graphic>
          <a:graphicData uri="http://schemas.openxmlformats.org/drawingml/2006/table">
            <a:tbl>
              <a:tblPr firstRow="1" bandRow="1">
                <a:tableStyleId>{2D5ABB26-0587-4C30-8999-92F81FD0307C}</a:tableStyleId>
              </a:tblPr>
              <a:tblGrid>
                <a:gridCol w="2329321">
                  <a:extLst>
                    <a:ext uri="{9D8B030D-6E8A-4147-A177-3AD203B41FA5}">
                      <a16:colId xmlns:a16="http://schemas.microsoft.com/office/drawing/2014/main" val="20000"/>
                    </a:ext>
                  </a:extLst>
                </a:gridCol>
                <a:gridCol w="9370679">
                  <a:extLst>
                    <a:ext uri="{9D8B030D-6E8A-4147-A177-3AD203B41FA5}">
                      <a16:colId xmlns:a16="http://schemas.microsoft.com/office/drawing/2014/main" val="20001"/>
                    </a:ext>
                  </a:extLst>
                </a:gridCol>
              </a:tblGrid>
              <a:tr h="289564">
                <a:tc>
                  <a:txBody>
                    <a:bodyPr/>
                    <a:lstStyle/>
                    <a:p>
                      <a:pPr algn="r"/>
                      <a:r>
                        <a:rPr lang="pl-PL" sz="2000" b="1" kern="1200" dirty="0">
                          <a:solidFill>
                            <a:srgbClr val="C00000"/>
                          </a:solidFill>
                          <a:effectLst/>
                          <a:latin typeface="+mn-lt"/>
                          <a:ea typeface="+mn-ea"/>
                          <a:cs typeface="+mn-cs"/>
                        </a:rPr>
                        <a:t>-76.586.548 zł</a:t>
                      </a:r>
                      <a:br>
                        <a:rPr lang="pl-PL" sz="2000" b="1" kern="1200" dirty="0">
                          <a:solidFill>
                            <a:srgbClr val="C00000"/>
                          </a:solidFill>
                          <a:effectLst/>
                          <a:latin typeface="+mn-lt"/>
                          <a:ea typeface="+mn-ea"/>
                          <a:cs typeface="+mn-cs"/>
                        </a:rPr>
                      </a:br>
                      <a:r>
                        <a:rPr lang="pl-PL" sz="1600" b="1" kern="1200" dirty="0">
                          <a:solidFill>
                            <a:srgbClr val="C00000"/>
                          </a:solidFill>
                          <a:effectLst/>
                          <a:latin typeface="+mn-lt"/>
                          <a:ea typeface="+mn-ea"/>
                          <a:cs typeface="+mn-cs"/>
                        </a:rPr>
                        <a:t>(per saldo)</a:t>
                      </a:r>
                      <a:endParaRPr lang="pl-PL" sz="1800" b="1" dirty="0">
                        <a:solidFill>
                          <a:srgbClr val="C00000"/>
                        </a:solidFill>
                      </a:endParaRPr>
                    </a:p>
                  </a:txBody>
                  <a:tcPr marL="91426" marR="91426" marT="45719" marB="45719" anchor="ctr">
                    <a:solidFill>
                      <a:srgbClr val="FEDDD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dzielnicowej, z tego:</a:t>
                      </a:r>
                    </a:p>
                  </a:txBody>
                  <a:tcPr marL="91426" marR="91426" marT="45719" marB="45719" anchor="ctr">
                    <a:solidFill>
                      <a:srgbClr val="FEDDD5"/>
                    </a:solidFill>
                  </a:tcPr>
                </a:tc>
                <a:extLst>
                  <a:ext uri="{0D108BD9-81ED-4DB2-BD59-A6C34878D82A}">
                    <a16:rowId xmlns:a16="http://schemas.microsoft.com/office/drawing/2014/main" val="81988169"/>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3553841160"/>
              </p:ext>
            </p:extLst>
          </p:nvPr>
        </p:nvGraphicFramePr>
        <p:xfrm>
          <a:off x="246706" y="1908000"/>
          <a:ext cx="5850000" cy="3743352"/>
        </p:xfrm>
        <a:graphic>
          <a:graphicData uri="http://schemas.openxmlformats.org/drawingml/2006/table">
            <a:tbl>
              <a:tblPr firstRow="1" bandRow="1">
                <a:tableStyleId>{2D5ABB26-0587-4C30-8999-92F81FD0307C}</a:tableStyleId>
              </a:tblPr>
              <a:tblGrid>
                <a:gridCol w="2816667">
                  <a:extLst>
                    <a:ext uri="{9D8B030D-6E8A-4147-A177-3AD203B41FA5}">
                      <a16:colId xmlns:a16="http://schemas.microsoft.com/office/drawing/2014/main" val="20000"/>
                    </a:ext>
                  </a:extLst>
                </a:gridCol>
                <a:gridCol w="3033333">
                  <a:extLst>
                    <a:ext uri="{9D8B030D-6E8A-4147-A177-3AD203B41FA5}">
                      <a16:colId xmlns:a16="http://schemas.microsoft.com/office/drawing/2014/main" val="20001"/>
                    </a:ext>
                  </a:extLst>
                </a:gridCol>
              </a:tblGrid>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-3.463.023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Bemowo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66953984"/>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-20.328.152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r>
                        <a:rPr lang="pl-PL" sz="1400" b="1" i="0" kern="1200" baseline="0" dirty="0">
                          <a:solidFill>
                            <a:schemeClr val="tx1"/>
                          </a:solidFill>
                          <a:latin typeface="+mj-lt"/>
                          <a:ea typeface="+mn-ea"/>
                          <a:cs typeface="+mn-cs"/>
                        </a:rPr>
                        <a:t>dz. Białołęka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91789361"/>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-1.550.578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91642534"/>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-2.061.526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Mokotów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6669745"/>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mn-lt"/>
                          <a:ea typeface="+mn-ea"/>
                          <a:cs typeface="+mn-cs"/>
                        </a:rPr>
                        <a:t>-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-26.188.705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17581818"/>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n-lt"/>
                          <a:ea typeface="+mn-ea"/>
                          <a:cs typeface="+mn-cs"/>
                        </a:rPr>
                        <a:t>-796.845 zł</a:t>
                      </a:r>
                      <a:endParaRPr kumimoji="0" lang="pl-PL" sz="1800" b="1" i="0" u="none" strike="noStrike" kern="1200" cap="none" spc="0" normalizeH="0" baseline="0" noProof="0" dirty="0">
                        <a:ln>
                          <a:noFill/>
                        </a:ln>
                        <a:solidFill>
                          <a:prstClr val="black"/>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Praga–Północ</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09878716"/>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+260.000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Rembertów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54259850"/>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-15.975.788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Śródmieście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005195"/>
                  </a:ext>
                </a:extLst>
              </a:tr>
            </a:tbl>
          </a:graphicData>
        </a:graphic>
      </p:graphicFrame>
      <p:graphicFrame>
        <p:nvGraphicFramePr>
          <p:cNvPr id="12" name="Tabela 11"/>
          <p:cNvGraphicFramePr>
            <a:graphicFrameLocks noGrp="1"/>
          </p:cNvGraphicFramePr>
          <p:nvPr>
            <p:extLst>
              <p:ext uri="{D42A27DB-BD31-4B8C-83A1-F6EECF244321}">
                <p14:modId xmlns:p14="http://schemas.microsoft.com/office/powerpoint/2010/main" val="1871079242"/>
              </p:ext>
            </p:extLst>
          </p:nvPr>
        </p:nvGraphicFramePr>
        <p:xfrm>
          <a:off x="6096706" y="1908000"/>
          <a:ext cx="5850000" cy="3743352"/>
        </p:xfrm>
        <a:graphic>
          <a:graphicData uri="http://schemas.openxmlformats.org/drawingml/2006/table">
            <a:tbl>
              <a:tblPr firstRow="1" bandRow="1">
                <a:tableStyleId>{2D5ABB26-0587-4C30-8999-92F81FD0307C}</a:tableStyleId>
              </a:tblPr>
              <a:tblGrid>
                <a:gridCol w="2816666">
                  <a:extLst>
                    <a:ext uri="{9D8B030D-6E8A-4147-A177-3AD203B41FA5}">
                      <a16:colId xmlns:a16="http://schemas.microsoft.com/office/drawing/2014/main" val="20000"/>
                    </a:ext>
                  </a:extLst>
                </a:gridCol>
                <a:gridCol w="3033334">
                  <a:extLst>
                    <a:ext uri="{9D8B030D-6E8A-4147-A177-3AD203B41FA5}">
                      <a16:colId xmlns:a16="http://schemas.microsoft.com/office/drawing/2014/main" val="20001"/>
                    </a:ext>
                  </a:extLst>
                </a:gridCol>
              </a:tblGrid>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Engram Warsaw"/>
                          <a:ea typeface="+mn-ea"/>
                          <a:cs typeface="+mn-cs"/>
                        </a:rPr>
                        <a:t>- zł</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Targówek</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26940361"/>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+209.800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Ursus</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97807684"/>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-347.894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55297735"/>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-175.006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Wawer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74442302"/>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Engram Warsaw"/>
                          <a:ea typeface="+mn-ea"/>
                          <a:cs typeface="+mn-cs"/>
                        </a:rPr>
                        <a:t>-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Wesoła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4788209"/>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Engram Warsaw"/>
                          <a:ea typeface="+mn-ea"/>
                          <a:cs typeface="+mn-cs"/>
                        </a:rPr>
                        <a:t>-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Wilanów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9283230"/>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Engram Warsaw"/>
                          <a:ea typeface="+mn-ea"/>
                          <a:cs typeface="+mn-cs"/>
                        </a:rPr>
                        <a:t>-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Włochy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926187"/>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-1.118.831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38481906"/>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-5.050.000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Żoliborz</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56274245"/>
                  </a:ext>
                </a:extLst>
              </a:tr>
            </a:tbl>
          </a:graphicData>
        </a:graphic>
      </p:graphicFrame>
      <p:sp>
        <p:nvSpPr>
          <p:cNvPr id="10"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13"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14" name="Tytuł 2"/>
          <p:cNvSpPr txBox="1">
            <a:spLocks/>
          </p:cNvSpPr>
          <p:nvPr/>
        </p:nvSpPr>
        <p:spPr>
          <a:xfrm>
            <a:off x="328158" y="512903"/>
            <a:ext cx="2014992"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MAJĄTKOWE</a:t>
            </a:r>
          </a:p>
        </p:txBody>
      </p:sp>
    </p:spTree>
    <p:extLst>
      <p:ext uri="{BB962C8B-B14F-4D97-AF65-F5344CB8AC3E}">
        <p14:creationId xmlns:p14="http://schemas.microsoft.com/office/powerpoint/2010/main" val="941395256"/>
      </p:ext>
    </p:extLst>
  </p:cSld>
  <p:clrMapOvr>
    <a:masterClrMapping/>
  </p:clrMapOvr>
  <p:transition spd="slow">
    <p:cove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32</a:t>
            </a:fld>
            <a:endParaRPr lang="pl-PL" dirty="0"/>
          </a:p>
        </p:txBody>
      </p:sp>
      <p:sp>
        <p:nvSpPr>
          <p:cNvPr id="3" name="Tytuł 2"/>
          <p:cNvSpPr>
            <a:spLocks noGrp="1"/>
          </p:cNvSpPr>
          <p:nvPr>
            <p:ph type="title"/>
          </p:nvPr>
        </p:nvSpPr>
        <p:spPr>
          <a:xfrm>
            <a:off x="2486025" y="771496"/>
            <a:ext cx="9449435" cy="742304"/>
          </a:xfrm>
        </p:spPr>
        <p:txBody>
          <a:bodyPr/>
          <a:lstStyle/>
          <a:p>
            <a:pPr>
              <a:spcBef>
                <a:spcPts val="800"/>
              </a:spcBef>
              <a:spcAft>
                <a:spcPts val="800"/>
              </a:spcAft>
            </a:pPr>
            <a:r>
              <a:rPr lang="pl-PL" altLang="pl-PL" sz="2000" b="1" dirty="0">
                <a:latin typeface="+mj-lt"/>
              </a:rPr>
              <a:t>Zmniejszenie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a:latin typeface="+mj-lt"/>
              </a:rPr>
              <a:t>181,5</a:t>
            </a:r>
            <a:r>
              <a:rPr lang="pl-PL" altLang="pl-PL" sz="2000" dirty="0">
                <a:latin typeface="+mj-lt"/>
              </a:rPr>
              <a:t> </a:t>
            </a:r>
            <a:r>
              <a:rPr lang="pl-PL" altLang="pl-PL" sz="2000" b="1" dirty="0">
                <a:latin typeface="+mj-lt"/>
              </a:rPr>
              <a:t>mln zł</a:t>
            </a:r>
          </a:p>
        </p:txBody>
      </p:sp>
      <p:sp>
        <p:nvSpPr>
          <p:cNvPr id="9" name="pole tekstowe 13"/>
          <p:cNvSpPr txBox="1">
            <a:spLocks noChangeArrowheads="1"/>
          </p:cNvSpPr>
          <p:nvPr/>
        </p:nvSpPr>
        <p:spPr bwMode="auto">
          <a:xfrm>
            <a:off x="2486025" y="1388712"/>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800" b="1" u="sng" dirty="0">
                <a:latin typeface="+mj-lt"/>
              </a:rPr>
              <a:t>CZĘŚĆ POZOSTAŁA</a:t>
            </a:r>
            <a:r>
              <a:rPr lang="pl-PL" altLang="pl-PL" sz="1800" b="1" dirty="0">
                <a:latin typeface="+mj-lt"/>
              </a:rPr>
              <a:t>:  </a:t>
            </a:r>
            <a:r>
              <a:rPr lang="pl-PL" altLang="pl-PL" sz="1800" b="1" dirty="0">
                <a:solidFill>
                  <a:srgbClr val="385723"/>
                </a:solidFill>
                <a:latin typeface="+mj-lt"/>
              </a:rPr>
              <a:t>+0,09 mln zł</a:t>
            </a:r>
          </a:p>
        </p:txBody>
      </p:sp>
      <p:graphicFrame>
        <p:nvGraphicFramePr>
          <p:cNvPr id="10" name="Tabela 9"/>
          <p:cNvGraphicFramePr>
            <a:graphicFrameLocks noGrp="1"/>
          </p:cNvGraphicFramePr>
          <p:nvPr>
            <p:extLst>
              <p:ext uri="{D42A27DB-BD31-4B8C-83A1-F6EECF244321}">
                <p14:modId xmlns:p14="http://schemas.microsoft.com/office/powerpoint/2010/main" val="3771439110"/>
              </p:ext>
            </p:extLst>
          </p:nvPr>
        </p:nvGraphicFramePr>
        <p:xfrm>
          <a:off x="349759" y="2131016"/>
          <a:ext cx="11700001" cy="1490390"/>
        </p:xfrm>
        <a:graphic>
          <a:graphicData uri="http://schemas.openxmlformats.org/drawingml/2006/table">
            <a:tbl>
              <a:tblPr firstRow="1" bandRow="1">
                <a:tableStyleId>{2D5ABB26-0587-4C30-8999-92F81FD0307C}</a:tableStyleId>
              </a:tblPr>
              <a:tblGrid>
                <a:gridCol w="2268000">
                  <a:extLst>
                    <a:ext uri="{9D8B030D-6E8A-4147-A177-3AD203B41FA5}">
                      <a16:colId xmlns:a16="http://schemas.microsoft.com/office/drawing/2014/main" val="20000"/>
                    </a:ext>
                  </a:extLst>
                </a:gridCol>
                <a:gridCol w="9432001">
                  <a:extLst>
                    <a:ext uri="{9D8B030D-6E8A-4147-A177-3AD203B41FA5}">
                      <a16:colId xmlns:a16="http://schemas.microsoft.com/office/drawing/2014/main" val="20001"/>
                    </a:ext>
                  </a:extLst>
                </a:gridCol>
              </a:tblGrid>
              <a:tr h="621202">
                <a:tc>
                  <a:txBody>
                    <a:bodyPr/>
                    <a:lstStyle/>
                    <a:p>
                      <a:pPr algn="r"/>
                      <a:r>
                        <a:rPr lang="pl-PL" sz="2000" b="1" kern="1200" baseline="0" dirty="0">
                          <a:solidFill>
                            <a:srgbClr val="385723"/>
                          </a:solidFill>
                          <a:latin typeface="+mj-lt"/>
                          <a:ea typeface="+mn-ea"/>
                          <a:cs typeface="+mn-cs"/>
                        </a:rPr>
                        <a:t>+90.000 zł</a:t>
                      </a:r>
                    </a:p>
                  </a:txBody>
                  <a:tcPr marL="91426" marR="91426" marT="45719" marB="45719" anchor="ctr">
                    <a:lnT w="12700" cap="flat" cmpd="sng" algn="ctr">
                      <a:noFill/>
                      <a:prstDash val="sysDot"/>
                      <a:round/>
                      <a:headEnd type="none" w="med" len="med"/>
                      <a:tailEnd type="none" w="med" len="med"/>
                    </a:lnT>
                    <a:solidFill>
                      <a:srgbClr val="EEF7E8"/>
                    </a:solidFill>
                  </a:tcPr>
                </a:tc>
                <a:tc>
                  <a:txBody>
                    <a:bodyPr/>
                    <a:lstStyle/>
                    <a:p>
                      <a:pPr algn="l"/>
                      <a:r>
                        <a:rPr lang="pl-PL" sz="1600" b="1" kern="1200" baseline="0" dirty="0">
                          <a:solidFill>
                            <a:schemeClr val="tx1"/>
                          </a:solidFill>
                          <a:latin typeface="+mj-lt"/>
                          <a:ea typeface="+mn-ea"/>
                          <a:cs typeface="+mn-cs"/>
                        </a:rPr>
                        <a:t>Wydatki majątkowe w części pozostałej, w tym:</a:t>
                      </a:r>
                    </a:p>
                  </a:txBody>
                  <a:tcPr marL="91426" marR="91426" marT="45719" marB="45719" anchor="ctr">
                    <a:lnT w="12700" cap="flat" cmpd="sng" algn="ctr">
                      <a:noFill/>
                      <a:prstDash val="sysDot"/>
                      <a:round/>
                      <a:headEnd type="none" w="med" len="med"/>
                      <a:tailEnd type="none" w="med" len="med"/>
                    </a:lnT>
                    <a:solidFill>
                      <a:srgbClr val="EEF7E8"/>
                    </a:solidFill>
                  </a:tcPr>
                </a:tc>
                <a:extLst>
                  <a:ext uri="{0D108BD9-81ED-4DB2-BD59-A6C34878D82A}">
                    <a16:rowId xmlns:a16="http://schemas.microsoft.com/office/drawing/2014/main" val="10001"/>
                  </a:ext>
                </a:extLst>
              </a:tr>
              <a:tr h="869188">
                <a:tc>
                  <a:txBody>
                    <a:bodyPr/>
                    <a:lstStyle/>
                    <a:p>
                      <a:pPr algn="r"/>
                      <a:r>
                        <a:rPr lang="pl-PL" sz="1800" b="1" kern="1200" dirty="0">
                          <a:solidFill>
                            <a:srgbClr val="385723"/>
                          </a:solidFill>
                          <a:latin typeface="+mj-lt"/>
                          <a:ea typeface="+mn-ea"/>
                          <a:cs typeface="+mn-cs"/>
                        </a:rPr>
                        <a:t>+90.000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noProof="0" dirty="0">
                          <a:solidFill>
                            <a:schemeClr val="tx1"/>
                          </a:solidFill>
                          <a:effectLst/>
                          <a:latin typeface="+mn-lt"/>
                          <a:ea typeface="+mn-ea"/>
                          <a:cs typeface="+mn-cs"/>
                        </a:rPr>
                        <a:t>Wpłaty na fundusz celowy dla Komendy Wojewódzkiej Policji</a:t>
                      </a:r>
                      <a:r>
                        <a:rPr lang="pl-PL" sz="1400" b="0" kern="1200" noProof="0" dirty="0">
                          <a:solidFill>
                            <a:schemeClr val="tx1"/>
                          </a:solidFill>
                          <a:effectLst/>
                          <a:latin typeface="+mn-lt"/>
                          <a:ea typeface="+mn-ea"/>
                          <a:cs typeface="+mn-cs"/>
                        </a:rPr>
                        <a:t> na zakup pojazdów dla Komendy Stołecznej Policji</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3625553"/>
                  </a:ext>
                </a:extLst>
              </a:tr>
            </a:tbl>
          </a:graphicData>
        </a:graphic>
      </p:graphicFrame>
      <p:sp>
        <p:nvSpPr>
          <p:cNvPr id="8" name="pole tekstowe 13"/>
          <p:cNvSpPr txBox="1">
            <a:spLocks noChangeArrowheads="1"/>
          </p:cNvSpPr>
          <p:nvPr/>
        </p:nvSpPr>
        <p:spPr bwMode="auto">
          <a:xfrm>
            <a:off x="1775173" y="413735"/>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12" name="Tytuł 2"/>
          <p:cNvSpPr txBox="1">
            <a:spLocks/>
          </p:cNvSpPr>
          <p:nvPr/>
        </p:nvSpPr>
        <p:spPr>
          <a:xfrm>
            <a:off x="235460" y="1028091"/>
            <a:ext cx="2259107"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2000" b="1" dirty="0"/>
              <a:t>WYDATKI MAJĄTKOWE</a:t>
            </a:r>
          </a:p>
        </p:txBody>
      </p:sp>
    </p:spTree>
    <p:extLst>
      <p:ext uri="{BB962C8B-B14F-4D97-AF65-F5344CB8AC3E}">
        <p14:creationId xmlns:p14="http://schemas.microsoft.com/office/powerpoint/2010/main" val="1745833675"/>
      </p:ext>
    </p:extLst>
  </p:cSld>
  <p:clrMapOvr>
    <a:masterClrMapping/>
  </p:clrMapOvr>
  <p:transition spd="slow">
    <p:cove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1438276"/>
            <a:ext cx="11491546" cy="2886074"/>
          </a:xfrm>
          <a:prstGeom prst="rect">
            <a:avLst/>
          </a:prstGeom>
        </p:spPr>
        <p:txBody>
          <a:bodyPr/>
          <a:lstStyle/>
          <a:p>
            <a:pPr>
              <a:lnSpc>
                <a:spcPct val="114000"/>
              </a:lnSpc>
              <a:spcBef>
                <a:spcPts val="600"/>
              </a:spcBef>
              <a:spcAft>
                <a:spcPts val="600"/>
              </a:spcAft>
              <a:defRPr/>
            </a:pPr>
            <a:r>
              <a:rPr lang="pl-PL" b="1" dirty="0"/>
              <a:t>Autopoprawka A</a:t>
            </a:r>
            <a:r>
              <a:rPr lang="pl-PL" dirty="0"/>
              <a:t/>
            </a:r>
            <a:br>
              <a:rPr lang="pl-PL" dirty="0"/>
            </a:br>
            <a:r>
              <a:rPr lang="pl-PL" dirty="0"/>
              <a:t>do projektu zmiany </a:t>
            </a:r>
            <a:br>
              <a:rPr lang="pl-PL" dirty="0"/>
            </a:br>
            <a:r>
              <a:rPr lang="pl-PL" dirty="0"/>
              <a:t>Wieloletniej Prognozy Finansowej</a:t>
            </a:r>
            <a:endParaRPr lang="pl-PL" altLang="pl-PL" sz="3200" dirty="0">
              <a:cs typeface="Arial" charset="0"/>
            </a:endParaRP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33</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1372713901"/>
      </p:ext>
    </p:extLst>
  </p:cSld>
  <p:clrMapOvr>
    <a:masterClrMapping/>
  </p:clrMapOvr>
  <p:transition spd="slow">
    <p:cove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34</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853136182"/>
              </p:ext>
            </p:extLst>
          </p:nvPr>
        </p:nvGraphicFramePr>
        <p:xfrm>
          <a:off x="752473" y="1678157"/>
          <a:ext cx="10908225" cy="3361111"/>
        </p:xfrm>
        <a:graphic>
          <a:graphicData uri="http://schemas.openxmlformats.org/drawingml/2006/table">
            <a:tbl>
              <a:tblPr firstRow="1" bandRow="1">
                <a:tableStyleId>{2D5ABB26-0587-4C30-8999-92F81FD0307C}</a:tableStyleId>
              </a:tblPr>
              <a:tblGrid>
                <a:gridCol w="1588166">
                  <a:extLst>
                    <a:ext uri="{9D8B030D-6E8A-4147-A177-3AD203B41FA5}">
                      <a16:colId xmlns:a16="http://schemas.microsoft.com/office/drawing/2014/main" val="3288171132"/>
                    </a:ext>
                  </a:extLst>
                </a:gridCol>
                <a:gridCol w="1302066">
                  <a:extLst>
                    <a:ext uri="{9D8B030D-6E8A-4147-A177-3AD203B41FA5}">
                      <a16:colId xmlns:a16="http://schemas.microsoft.com/office/drawing/2014/main" val="20001"/>
                    </a:ext>
                  </a:extLst>
                </a:gridCol>
                <a:gridCol w="1302066">
                  <a:extLst>
                    <a:ext uri="{9D8B030D-6E8A-4147-A177-3AD203B41FA5}">
                      <a16:colId xmlns:a16="http://schemas.microsoft.com/office/drawing/2014/main" val="3393036705"/>
                    </a:ext>
                  </a:extLst>
                </a:gridCol>
                <a:gridCol w="1302066">
                  <a:extLst>
                    <a:ext uri="{9D8B030D-6E8A-4147-A177-3AD203B41FA5}">
                      <a16:colId xmlns:a16="http://schemas.microsoft.com/office/drawing/2014/main" val="785722401"/>
                    </a:ext>
                  </a:extLst>
                </a:gridCol>
                <a:gridCol w="1302066">
                  <a:extLst>
                    <a:ext uri="{9D8B030D-6E8A-4147-A177-3AD203B41FA5}">
                      <a16:colId xmlns:a16="http://schemas.microsoft.com/office/drawing/2014/main" val="1778449290"/>
                    </a:ext>
                  </a:extLst>
                </a:gridCol>
                <a:gridCol w="1302066">
                  <a:extLst>
                    <a:ext uri="{9D8B030D-6E8A-4147-A177-3AD203B41FA5}">
                      <a16:colId xmlns:a16="http://schemas.microsoft.com/office/drawing/2014/main" val="232356579"/>
                    </a:ext>
                  </a:extLst>
                </a:gridCol>
                <a:gridCol w="1302066">
                  <a:extLst>
                    <a:ext uri="{9D8B030D-6E8A-4147-A177-3AD203B41FA5}">
                      <a16:colId xmlns:a16="http://schemas.microsoft.com/office/drawing/2014/main" val="1236688718"/>
                    </a:ext>
                  </a:extLst>
                </a:gridCol>
                <a:gridCol w="1507663">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8">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+50,0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+29,5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+18,9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+0,06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+99,1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a:solidFill>
                            <a:schemeClr val="tx1"/>
                          </a:solidFill>
                          <a:latin typeface="+mn-lt"/>
                          <a:ea typeface="+mn-ea"/>
                          <a:cs typeface="Calibri" panose="020F0502020204030204" pitchFamily="34" charset="0"/>
                        </a:rPr>
                        <a:t>Autopop</a:t>
                      </a:r>
                      <a:r>
                        <a:rPr lang="pl-PL" sz="2000" b="0" kern="1200" dirty="0">
                          <a:solidFill>
                            <a:schemeClr val="tx1"/>
                          </a:solidFill>
                          <a:latin typeface="+mn-lt"/>
                          <a:ea typeface="+mn-ea"/>
                          <a:cs typeface="Calibri" panose="020F0502020204030204" pitchFamily="34" charset="0"/>
                        </a:rPr>
                        <a:t>-</a:t>
                      </a:r>
                      <a:br>
                        <a:rPr lang="pl-PL" sz="2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r>
                        <a:rPr lang="pl-PL" sz="2000" b="0" kern="1200" dirty="0" err="1">
                          <a:solidFill>
                            <a:schemeClr val="tx1"/>
                          </a:solidFill>
                          <a:latin typeface="+mn-lt"/>
                          <a:ea typeface="+mn-ea"/>
                          <a:cs typeface="Calibri" panose="020F0502020204030204" pitchFamily="34" charset="0"/>
                        </a:rPr>
                        <a:t>rawka</a:t>
                      </a:r>
                      <a:r>
                        <a:rPr lang="pl-PL" sz="2000" b="0" kern="1200" dirty="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1" dirty="0">
                          <a:solidFill>
                            <a:srgbClr val="385723"/>
                          </a:solidFill>
                          <a:latin typeface="+mj-lt"/>
                          <a:cs typeface="Calibri" panose="020F0502020204030204" pitchFamily="34" charset="0"/>
                        </a:rPr>
                        <a:t>+38,5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+18,4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+21,0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+3,8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+81,7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46460053"/>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26.357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25.731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26.842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27.187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27.831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28.726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162.674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7036" y="555949"/>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dochodów</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pole tekstowe 13"/>
          <p:cNvSpPr txBox="1">
            <a:spLocks noChangeArrowheads="1"/>
          </p:cNvSpPr>
          <p:nvPr/>
        </p:nvSpPr>
        <p:spPr bwMode="auto">
          <a:xfrm>
            <a:off x="1770853" y="186180"/>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Tree>
    <p:extLst>
      <p:ext uri="{BB962C8B-B14F-4D97-AF65-F5344CB8AC3E}">
        <p14:creationId xmlns:p14="http://schemas.microsoft.com/office/powerpoint/2010/main" val="2795992666"/>
      </p:ext>
    </p:extLst>
  </p:cSld>
  <p:clrMapOvr>
    <a:masterClrMapping/>
  </p:clrMapOvr>
  <p:transition spd="slow">
    <p:cove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35</a:t>
            </a:fld>
            <a:endParaRPr lang="pl-PL" dirty="0"/>
          </a:p>
        </p:txBody>
      </p:sp>
      <p:sp>
        <p:nvSpPr>
          <p:cNvPr id="9" name="Tytuł 2"/>
          <p:cNvSpPr>
            <a:spLocks noGrp="1"/>
          </p:cNvSpPr>
          <p:nvPr>
            <p:ph type="title"/>
          </p:nvPr>
        </p:nvSpPr>
        <p:spPr>
          <a:xfrm>
            <a:off x="327036" y="555949"/>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bieżących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pole tekstowe 13"/>
          <p:cNvSpPr txBox="1">
            <a:spLocks noChangeArrowheads="1"/>
          </p:cNvSpPr>
          <p:nvPr/>
        </p:nvSpPr>
        <p:spPr bwMode="auto">
          <a:xfrm>
            <a:off x="1770718" y="217395"/>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3" name="Tabela 2">
            <a:extLst>
              <a:ext uri="{FF2B5EF4-FFF2-40B4-BE49-F238E27FC236}">
                <a16:creationId xmlns:a16="http://schemas.microsoft.com/office/drawing/2014/main" id="{6CE8F75A-BECF-288E-6617-D13AA7C2503F}"/>
              </a:ext>
            </a:extLst>
          </p:cNvPr>
          <p:cNvGraphicFramePr>
            <a:graphicFrameLocks noGrp="1"/>
          </p:cNvGraphicFramePr>
          <p:nvPr>
            <p:extLst>
              <p:ext uri="{D42A27DB-BD31-4B8C-83A1-F6EECF244321}">
                <p14:modId xmlns:p14="http://schemas.microsoft.com/office/powerpoint/2010/main" val="344777502"/>
              </p:ext>
            </p:extLst>
          </p:nvPr>
        </p:nvGraphicFramePr>
        <p:xfrm>
          <a:off x="93133" y="1678156"/>
          <a:ext cx="12037381" cy="3361111"/>
        </p:xfrm>
        <a:graphic>
          <a:graphicData uri="http://schemas.openxmlformats.org/drawingml/2006/table">
            <a:tbl>
              <a:tblPr firstRow="1" bandRow="1">
                <a:tableStyleId>{2D5ABB26-0587-4C30-8999-92F81FD0307C}</a:tableStyleId>
              </a:tblPr>
              <a:tblGrid>
                <a:gridCol w="1286934">
                  <a:extLst>
                    <a:ext uri="{9D8B030D-6E8A-4147-A177-3AD203B41FA5}">
                      <a16:colId xmlns:a16="http://schemas.microsoft.com/office/drawing/2014/main" val="3288171132"/>
                    </a:ext>
                  </a:extLst>
                </a:gridCol>
                <a:gridCol w="1122270">
                  <a:extLst>
                    <a:ext uri="{9D8B030D-6E8A-4147-A177-3AD203B41FA5}">
                      <a16:colId xmlns:a16="http://schemas.microsoft.com/office/drawing/2014/main" val="387858084"/>
                    </a:ext>
                  </a:extLst>
                </a:gridCol>
                <a:gridCol w="1124649">
                  <a:extLst>
                    <a:ext uri="{9D8B030D-6E8A-4147-A177-3AD203B41FA5}">
                      <a16:colId xmlns:a16="http://schemas.microsoft.com/office/drawing/2014/main" val="3393036705"/>
                    </a:ext>
                  </a:extLst>
                </a:gridCol>
                <a:gridCol w="1124649">
                  <a:extLst>
                    <a:ext uri="{9D8B030D-6E8A-4147-A177-3AD203B41FA5}">
                      <a16:colId xmlns:a16="http://schemas.microsoft.com/office/drawing/2014/main" val="785722401"/>
                    </a:ext>
                  </a:extLst>
                </a:gridCol>
                <a:gridCol w="1124649">
                  <a:extLst>
                    <a:ext uri="{9D8B030D-6E8A-4147-A177-3AD203B41FA5}">
                      <a16:colId xmlns:a16="http://schemas.microsoft.com/office/drawing/2014/main" val="67375346"/>
                    </a:ext>
                  </a:extLst>
                </a:gridCol>
                <a:gridCol w="1124649">
                  <a:extLst>
                    <a:ext uri="{9D8B030D-6E8A-4147-A177-3AD203B41FA5}">
                      <a16:colId xmlns:a16="http://schemas.microsoft.com/office/drawing/2014/main" val="414039947"/>
                    </a:ext>
                  </a:extLst>
                </a:gridCol>
                <a:gridCol w="1124649">
                  <a:extLst>
                    <a:ext uri="{9D8B030D-6E8A-4147-A177-3AD203B41FA5}">
                      <a16:colId xmlns:a16="http://schemas.microsoft.com/office/drawing/2014/main" val="2703029546"/>
                    </a:ext>
                  </a:extLst>
                </a:gridCol>
                <a:gridCol w="453398">
                  <a:extLst>
                    <a:ext uri="{9D8B030D-6E8A-4147-A177-3AD203B41FA5}">
                      <a16:colId xmlns:a16="http://schemas.microsoft.com/office/drawing/2014/main" val="1223468682"/>
                    </a:ext>
                  </a:extLst>
                </a:gridCol>
                <a:gridCol w="1124649">
                  <a:extLst>
                    <a:ext uri="{9D8B030D-6E8A-4147-A177-3AD203B41FA5}">
                      <a16:colId xmlns:a16="http://schemas.microsoft.com/office/drawing/2014/main" val="2393733300"/>
                    </a:ext>
                  </a:extLst>
                </a:gridCol>
                <a:gridCol w="1124649">
                  <a:extLst>
                    <a:ext uri="{9D8B030D-6E8A-4147-A177-3AD203B41FA5}">
                      <a16:colId xmlns:a16="http://schemas.microsoft.com/office/drawing/2014/main" val="2735128868"/>
                    </a:ext>
                  </a:extLst>
                </a:gridCol>
                <a:gridCol w="1302236">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2024 r.</a:t>
                      </a: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000" b="0" kern="1200" dirty="0">
                          <a:solidFill>
                            <a:schemeClr val="tx1"/>
                          </a:solidFill>
                          <a:latin typeface="+mn-lt"/>
                          <a:ea typeface="+mn-ea"/>
                          <a:cs typeface="Calibri" panose="020F0502020204030204" pitchFamily="34" charset="0"/>
                        </a:rPr>
                        <a:t/>
                      </a:r>
                      <a:br>
                        <a:rPr lang="pl-PL" sz="1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2040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2041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1">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a:solidFill>
                            <a:srgbClr val="385723"/>
                          </a:solidFill>
                          <a:latin typeface="+mj-lt"/>
                          <a:ea typeface="+mn-ea"/>
                          <a:cs typeface="Calibri" panose="020F0502020204030204" pitchFamily="34" charset="0"/>
                        </a:rPr>
                        <a:t>+7,7</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-0,4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500" b="0" kern="1200" dirty="0">
                          <a:solidFill>
                            <a:schemeClr val="tx1"/>
                          </a:solidFill>
                          <a:latin typeface="+mn-lt"/>
                          <a:ea typeface="+mn-ea"/>
                          <a:cs typeface="Calibri" panose="020F0502020204030204" pitchFamily="34" charset="0"/>
                        </a:rPr>
                        <a:t/>
                      </a:r>
                      <a:br>
                        <a:rPr lang="pl-PL" sz="5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1" i="0" u="none" strike="noStrike" kern="1200" cap="none" spc="0" normalizeH="0" baseline="0" noProof="0" dirty="0">
                          <a:ln>
                            <a:noFill/>
                          </a:ln>
                          <a:solidFill>
                            <a:srgbClr val="C00000"/>
                          </a:solidFill>
                          <a:effectLst/>
                          <a:uLnTx/>
                          <a:uFillTx/>
                          <a:latin typeface="Engram Warsaw"/>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1" i="0" u="none" strike="noStrike" kern="1200" cap="none" spc="0" normalizeH="0" baseline="0" noProof="0" dirty="0">
                          <a:ln>
                            <a:noFill/>
                          </a:ln>
                          <a:solidFill>
                            <a:srgbClr val="C00000"/>
                          </a:solidFill>
                          <a:effectLst/>
                          <a:uLnTx/>
                          <a:uFillTx/>
                          <a:latin typeface="Engram Warsaw"/>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+10,1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800" b="0" kern="1200" dirty="0" err="1">
                          <a:solidFill>
                            <a:schemeClr val="tx1"/>
                          </a:solidFill>
                          <a:latin typeface="+mn-lt"/>
                          <a:ea typeface="+mn-ea"/>
                          <a:cs typeface="Calibri" panose="020F0502020204030204" pitchFamily="34" charset="0"/>
                        </a:rPr>
                        <a:t>Autopop</a:t>
                      </a:r>
                      <a:r>
                        <a:rPr lang="pl-PL" sz="1800" b="0" kern="1200" dirty="0">
                          <a:solidFill>
                            <a:schemeClr val="tx1"/>
                          </a:solidFill>
                          <a:latin typeface="+mn-lt"/>
                          <a:ea typeface="+mn-ea"/>
                          <a:cs typeface="Calibri" panose="020F0502020204030204" pitchFamily="34" charset="0"/>
                        </a:rPr>
                        <a:t>-</a:t>
                      </a:r>
                      <a:br>
                        <a:rPr lang="pl-PL" sz="1800" b="0" kern="1200" dirty="0">
                          <a:solidFill>
                            <a:schemeClr val="tx1"/>
                          </a:solidFill>
                          <a:latin typeface="+mn-lt"/>
                          <a:ea typeface="+mn-ea"/>
                          <a:cs typeface="Calibri" panose="020F0502020204030204" pitchFamily="34" charset="0"/>
                        </a:rPr>
                      </a:br>
                      <a:r>
                        <a:rPr lang="pl-PL" sz="1800" b="0" kern="1200" dirty="0">
                          <a:solidFill>
                            <a:schemeClr val="tx1"/>
                          </a:solidFill>
                          <a:latin typeface="+mn-lt"/>
                          <a:ea typeface="+mn-ea"/>
                          <a:cs typeface="Calibri" panose="020F0502020204030204" pitchFamily="34" charset="0"/>
                        </a:rPr>
                        <a:t>-</a:t>
                      </a:r>
                      <a:r>
                        <a:rPr lang="pl-PL" sz="1800" b="0" kern="1200" dirty="0" err="1">
                          <a:solidFill>
                            <a:schemeClr val="tx1"/>
                          </a:solidFill>
                          <a:latin typeface="+mn-lt"/>
                          <a:ea typeface="+mn-ea"/>
                          <a:cs typeface="Calibri" panose="020F0502020204030204" pitchFamily="34" charset="0"/>
                        </a:rPr>
                        <a:t>rawka</a:t>
                      </a:r>
                      <a:r>
                        <a:rPr lang="pl-PL" sz="1800" b="0" kern="1200" dirty="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1" i="0" u="none" strike="noStrike" kern="1200" cap="none" spc="0" normalizeH="0" baseline="0" dirty="0">
                          <a:ln>
                            <a:noFill/>
                          </a:ln>
                          <a:solidFill>
                            <a:srgbClr val="C00000"/>
                          </a:solidFill>
                          <a:effectLst/>
                          <a:uLnTx/>
                          <a:uFillTx/>
                          <a:latin typeface="Engram Warsaw"/>
                          <a:ea typeface="+mn-ea"/>
                          <a:cs typeface="Calibri" panose="020F0502020204030204" pitchFamily="34" charset="0"/>
                        </a:rPr>
                        <a:t>-15,6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1" i="0" u="none" strike="noStrike" kern="1200" cap="none" spc="0" normalizeH="0" baseline="0" dirty="0">
                          <a:ln>
                            <a:noFill/>
                          </a:ln>
                          <a:solidFill>
                            <a:srgbClr val="C00000"/>
                          </a:solidFill>
                          <a:effectLst/>
                          <a:uLnTx/>
                          <a:uFillTx/>
                          <a:latin typeface="Engram Warsaw"/>
                          <a:ea typeface="+mn-ea"/>
                          <a:cs typeface="Calibri" panose="020F0502020204030204" pitchFamily="34" charset="0"/>
                        </a:rPr>
                        <a:t>-29,4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-6,6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1" dirty="0">
                          <a:solidFill>
                            <a:srgbClr val="385723"/>
                          </a:solidFill>
                          <a:latin typeface="+mj-lt"/>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0" dirty="0">
                          <a:solidFill>
                            <a:srgbClr val="385723"/>
                          </a:solidFill>
                          <a:latin typeface="+mj-lt"/>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1" dirty="0">
                          <a:solidFill>
                            <a:schemeClr val="tx1"/>
                          </a:solidFill>
                          <a:latin typeface="+mj-lt"/>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1" dirty="0">
                          <a:solidFill>
                            <a:schemeClr val="tx1"/>
                          </a:solidFill>
                          <a:latin typeface="+mj-lt"/>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1" dirty="0">
                          <a:solidFill>
                            <a:srgbClr val="385723"/>
                          </a:solidFill>
                          <a:latin typeface="+mj-lt"/>
                          <a:cs typeface="Calibri" panose="020F0502020204030204" pitchFamily="34" charset="0"/>
                        </a:rPr>
                        <a:t>-48,2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764712994"/>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25.871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24.793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24.690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25.418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26.292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27.410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500" b="0">
                          <a:solidFill>
                            <a:schemeClr val="tx1"/>
                          </a:solidFill>
                          <a:latin typeface="+mj-lt"/>
                          <a:cs typeface="Calibri" panose="020F0502020204030204" pitchFamily="34" charset="0"/>
                        </a:rPr>
                        <a:t/>
                      </a:r>
                      <a:br>
                        <a:rPr lang="pl-PL" sz="500" b="0">
                          <a:solidFill>
                            <a:schemeClr val="tx1"/>
                          </a:solidFill>
                          <a:latin typeface="+mj-lt"/>
                          <a:cs typeface="Calibri" panose="020F0502020204030204" pitchFamily="34" charset="0"/>
                        </a:rPr>
                      </a:br>
                      <a:r>
                        <a:rPr lang="pl-PL" sz="2000" b="0">
                          <a:solidFill>
                            <a:schemeClr val="tx1"/>
                          </a:solidFill>
                          <a:latin typeface="+mj-lt"/>
                          <a:cs typeface="Calibri" panose="020F0502020204030204" pitchFamily="34" charset="0"/>
                        </a:rPr>
                        <a:t>…</a:t>
                      </a:r>
                      <a:endParaRPr lang="pl-PL" sz="2000" b="0" dirty="0">
                        <a:solidFill>
                          <a:schemeClr val="tx1"/>
                        </a:solidFill>
                        <a:latin typeface="+mj-lt"/>
                        <a:cs typeface="Calibri" panose="020F0502020204030204" pitchFamily="34" charset="0"/>
                      </a:endParaRPr>
                    </a:p>
                  </a:txBody>
                  <a:tcPr marL="91448" marR="91448" marT="45727" marB="45727">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38.033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39.350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550.110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352472082"/>
      </p:ext>
    </p:extLst>
  </p:cSld>
  <p:clrMapOvr>
    <a:masterClrMapping/>
  </p:clrMapOvr>
  <p:transition spd="slow">
    <p:cove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36</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2650784067"/>
              </p:ext>
            </p:extLst>
          </p:nvPr>
        </p:nvGraphicFramePr>
        <p:xfrm>
          <a:off x="812799" y="1678157"/>
          <a:ext cx="10676465" cy="3361111"/>
        </p:xfrm>
        <a:graphic>
          <a:graphicData uri="http://schemas.openxmlformats.org/drawingml/2006/table">
            <a:tbl>
              <a:tblPr firstRow="1" bandRow="1">
                <a:tableStyleId>{2D5ABB26-0587-4C30-8999-92F81FD0307C}</a:tableStyleId>
              </a:tblPr>
              <a:tblGrid>
                <a:gridCol w="1554424">
                  <a:extLst>
                    <a:ext uri="{9D8B030D-6E8A-4147-A177-3AD203B41FA5}">
                      <a16:colId xmlns:a16="http://schemas.microsoft.com/office/drawing/2014/main" val="3288171132"/>
                    </a:ext>
                  </a:extLst>
                </a:gridCol>
                <a:gridCol w="1274401">
                  <a:extLst>
                    <a:ext uri="{9D8B030D-6E8A-4147-A177-3AD203B41FA5}">
                      <a16:colId xmlns:a16="http://schemas.microsoft.com/office/drawing/2014/main" val="20001"/>
                    </a:ext>
                  </a:extLst>
                </a:gridCol>
                <a:gridCol w="1274401">
                  <a:extLst>
                    <a:ext uri="{9D8B030D-6E8A-4147-A177-3AD203B41FA5}">
                      <a16:colId xmlns:a16="http://schemas.microsoft.com/office/drawing/2014/main" val="3393036705"/>
                    </a:ext>
                  </a:extLst>
                </a:gridCol>
                <a:gridCol w="1274401">
                  <a:extLst>
                    <a:ext uri="{9D8B030D-6E8A-4147-A177-3AD203B41FA5}">
                      <a16:colId xmlns:a16="http://schemas.microsoft.com/office/drawing/2014/main" val="785722401"/>
                    </a:ext>
                  </a:extLst>
                </a:gridCol>
                <a:gridCol w="1274401">
                  <a:extLst>
                    <a:ext uri="{9D8B030D-6E8A-4147-A177-3AD203B41FA5}">
                      <a16:colId xmlns:a16="http://schemas.microsoft.com/office/drawing/2014/main" val="1778449290"/>
                    </a:ext>
                  </a:extLst>
                </a:gridCol>
                <a:gridCol w="1274401">
                  <a:extLst>
                    <a:ext uri="{9D8B030D-6E8A-4147-A177-3AD203B41FA5}">
                      <a16:colId xmlns:a16="http://schemas.microsoft.com/office/drawing/2014/main" val="307541962"/>
                    </a:ext>
                  </a:extLst>
                </a:gridCol>
                <a:gridCol w="1274401">
                  <a:extLst>
                    <a:ext uri="{9D8B030D-6E8A-4147-A177-3AD203B41FA5}">
                      <a16:colId xmlns:a16="http://schemas.microsoft.com/office/drawing/2014/main" val="992201450"/>
                    </a:ext>
                  </a:extLst>
                </a:gridCol>
                <a:gridCol w="1475635">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kern="1200" dirty="0">
                          <a:solidFill>
                            <a:schemeClr val="tx1"/>
                          </a:solidFill>
                          <a:latin typeface="+mn-lt"/>
                          <a:ea typeface="+mn-ea"/>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8">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C00000"/>
                          </a:solidFill>
                          <a:latin typeface="+mj-lt"/>
                          <a:cs typeface="Calibri" panose="020F0502020204030204" pitchFamily="34" charset="0"/>
                        </a:rPr>
                        <a:t>-128,1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+161,3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+29,0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+9,4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+72,6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a:solidFill>
                            <a:schemeClr val="tx1"/>
                          </a:solidFill>
                          <a:latin typeface="+mn-lt"/>
                          <a:ea typeface="+mn-ea"/>
                          <a:cs typeface="Calibri" panose="020F0502020204030204" pitchFamily="34" charset="0"/>
                        </a:rPr>
                        <a:t>Autopop</a:t>
                      </a:r>
                      <a:r>
                        <a:rPr lang="pl-PL" sz="2000" b="0" kern="1200" dirty="0">
                          <a:solidFill>
                            <a:schemeClr val="tx1"/>
                          </a:solidFill>
                          <a:latin typeface="+mn-lt"/>
                          <a:ea typeface="+mn-ea"/>
                          <a:cs typeface="Calibri" panose="020F0502020204030204" pitchFamily="34" charset="0"/>
                        </a:rPr>
                        <a:t>-</a:t>
                      </a:r>
                      <a:br>
                        <a:rPr lang="pl-PL" sz="2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r>
                        <a:rPr lang="pl-PL" sz="2000" b="0" kern="1200" dirty="0" err="1">
                          <a:solidFill>
                            <a:schemeClr val="tx1"/>
                          </a:solidFill>
                          <a:latin typeface="+mn-lt"/>
                          <a:ea typeface="+mn-ea"/>
                          <a:cs typeface="Calibri" panose="020F0502020204030204" pitchFamily="34" charset="0"/>
                        </a:rPr>
                        <a:t>rawka</a:t>
                      </a:r>
                      <a:r>
                        <a:rPr lang="pl-PL" sz="2000" b="0" kern="1200" dirty="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1" dirty="0">
                          <a:solidFill>
                            <a:srgbClr val="C00000"/>
                          </a:solidFill>
                          <a:latin typeface="+mj-lt"/>
                          <a:cs typeface="Calibri" panose="020F0502020204030204" pitchFamily="34" charset="0"/>
                        </a:rPr>
                        <a:t>-181,5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+105,6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124,8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+6,6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+56,3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5324066"/>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3.703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3.657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3.126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1.890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945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854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14.175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2581" y="555949"/>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majątkowych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pole tekstowe 13"/>
          <p:cNvSpPr txBox="1">
            <a:spLocks noChangeArrowheads="1"/>
          </p:cNvSpPr>
          <p:nvPr/>
        </p:nvSpPr>
        <p:spPr bwMode="auto">
          <a:xfrm>
            <a:off x="1770718" y="217395"/>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Tree>
    <p:extLst>
      <p:ext uri="{BB962C8B-B14F-4D97-AF65-F5344CB8AC3E}">
        <p14:creationId xmlns:p14="http://schemas.microsoft.com/office/powerpoint/2010/main" val="2983109821"/>
      </p:ext>
    </p:extLst>
  </p:cSld>
  <p:clrMapOvr>
    <a:masterClrMapping/>
  </p:clrMapOvr>
  <p:transition spd="slow">
    <p:cove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37</a:t>
            </a:fld>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3420293118"/>
              </p:ext>
            </p:extLst>
          </p:nvPr>
        </p:nvGraphicFramePr>
        <p:xfrm>
          <a:off x="696000" y="1079999"/>
          <a:ext cx="10804047" cy="4158015"/>
        </p:xfrm>
        <a:graphic>
          <a:graphicData uri="http://schemas.openxmlformats.org/drawingml/2006/table">
            <a:tbl>
              <a:tblPr firstRow="1" bandRow="1">
                <a:tableStyleId>{2D5ABB26-0587-4C30-8999-92F81FD0307C}</a:tableStyleId>
              </a:tblPr>
              <a:tblGrid>
                <a:gridCol w="689261">
                  <a:extLst>
                    <a:ext uri="{9D8B030D-6E8A-4147-A177-3AD203B41FA5}">
                      <a16:colId xmlns:a16="http://schemas.microsoft.com/office/drawing/2014/main" val="20000"/>
                    </a:ext>
                  </a:extLst>
                </a:gridCol>
                <a:gridCol w="1656000">
                  <a:extLst>
                    <a:ext uri="{9D8B030D-6E8A-4147-A177-3AD203B41FA5}">
                      <a16:colId xmlns:a16="http://schemas.microsoft.com/office/drawing/2014/main" val="2293524519"/>
                    </a:ext>
                  </a:extLst>
                </a:gridCol>
                <a:gridCol w="6948000">
                  <a:extLst>
                    <a:ext uri="{9D8B030D-6E8A-4147-A177-3AD203B41FA5}">
                      <a16:colId xmlns:a16="http://schemas.microsoft.com/office/drawing/2014/main" val="3460433117"/>
                    </a:ext>
                  </a:extLst>
                </a:gridCol>
                <a:gridCol w="1510786">
                  <a:extLst>
                    <a:ext uri="{9D8B030D-6E8A-4147-A177-3AD203B41FA5}">
                      <a16:colId xmlns:a16="http://schemas.microsoft.com/office/drawing/2014/main" val="1071488265"/>
                    </a:ext>
                  </a:extLst>
                </a:gridCol>
              </a:tblGrid>
              <a:tr h="636532">
                <a:tc>
                  <a:txBody>
                    <a:bodyPr/>
                    <a:lstStyle/>
                    <a:p>
                      <a:pPr algn="r"/>
                      <a:r>
                        <a:rPr lang="pl-PL" sz="1800" b="1" dirty="0">
                          <a:solidFill>
                            <a:schemeClr val="tx1"/>
                          </a:solidFill>
                        </a:rPr>
                        <a:t>49</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zwiększeń</a:t>
                      </a:r>
                      <a:r>
                        <a:rPr lang="pl-PL" sz="1800" b="0" kern="1200" baseline="0" dirty="0">
                          <a:solidFill>
                            <a:schemeClr val="tx1"/>
                          </a:solidFill>
                          <a:latin typeface="+mn-lt"/>
                          <a:ea typeface="+mn-ea"/>
                          <a:cs typeface="+mn-cs"/>
                        </a:rPr>
                        <a:t> 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97833">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624730">
                <a:tc>
                  <a:txBody>
                    <a:bodyPr/>
                    <a:lstStyle/>
                    <a:p>
                      <a:pPr algn="r"/>
                      <a:endParaRPr lang="pl-PL" sz="1200" b="1" dirty="0">
                        <a:solidFill>
                          <a:schemeClr val="tx1"/>
                        </a:solidFill>
                      </a:endParaRPr>
                    </a:p>
                  </a:txBody>
                  <a:tcPr marL="91426" marR="91426" marT="45719" marB="45719" anchor="ctr"/>
                </a:tc>
                <a:tc>
                  <a:txBody>
                    <a:bodyPr/>
                    <a:lstStyle/>
                    <a:p>
                      <a:pPr lvl="0" algn="r"/>
                      <a:r>
                        <a:rPr lang="pl-PL" sz="1600" b="1" kern="1200" dirty="0">
                          <a:solidFill>
                            <a:schemeClr val="tx1"/>
                          </a:solidFill>
                          <a:effectLst/>
                          <a:latin typeface="+mn-lt"/>
                          <a:ea typeface="+mn-ea"/>
                          <a:cs typeface="+mn-cs"/>
                        </a:rPr>
                        <a:t>+13,0 mln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Modernizacja wiaduktów drogowych nad ul. Paryską w Warszawie</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118,8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624730">
                <a:tc>
                  <a:txBody>
                    <a:bodyPr/>
                    <a:lstStyle/>
                    <a:p>
                      <a:pPr algn="r"/>
                      <a:endParaRPr lang="pl-PL" sz="1200" b="1" dirty="0">
                        <a:solidFill>
                          <a:schemeClr val="tx1"/>
                        </a:solidFill>
                      </a:endParaRPr>
                    </a:p>
                  </a:txBody>
                  <a:tcPr marL="91426" marR="91426" marT="45719" marB="45719" anchor="ctr"/>
                </a:tc>
                <a:tc>
                  <a:txBody>
                    <a:bodyPr/>
                    <a:lstStyle/>
                    <a:p>
                      <a:pPr lvl="0" algn="r"/>
                      <a:r>
                        <a:rPr lang="pl-PL" sz="1600" b="1" kern="1200" dirty="0">
                          <a:solidFill>
                            <a:schemeClr val="tx1"/>
                          </a:solidFill>
                          <a:effectLst/>
                          <a:latin typeface="+mn-lt"/>
                          <a:ea typeface="+mn-ea"/>
                          <a:cs typeface="+mn-cs"/>
                        </a:rPr>
                        <a:t>+6,7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Budowa nowej siedziby Jednostki Ratowniczo-Gaśniczej na terenie dzielnicy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9,2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624730">
                <a:tc>
                  <a:txBody>
                    <a:bodyPr/>
                    <a:lstStyle/>
                    <a:p>
                      <a:endParaRPr lang="pl-PL" dirty="0"/>
                    </a:p>
                  </a:txBody>
                  <a:tcPr marL="91426" marR="91426" marT="45719" marB="45719" anchor="ctr"/>
                </a:tc>
                <a:tc>
                  <a:txBody>
                    <a:bodyPr/>
                    <a:lstStyle/>
                    <a:p>
                      <a:pPr lvl="0" algn="r"/>
                      <a:r>
                        <a:rPr lang="pl-PL" sz="1600" b="1" kern="1200" dirty="0">
                          <a:solidFill>
                            <a:schemeClr val="tx1"/>
                          </a:solidFill>
                          <a:effectLst/>
                          <a:latin typeface="+mn-lt"/>
                          <a:ea typeface="+mn-ea"/>
                          <a:cs typeface="+mn-cs"/>
                        </a:rPr>
                        <a:t>+4,2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Budowa i modernizacja dróg gminnych (Praga-Południe)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15,8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624730">
                <a:tc>
                  <a:txBody>
                    <a:bodyPr/>
                    <a:lstStyle/>
                    <a:p>
                      <a:endParaRPr lang="pl-PL" dirty="0"/>
                    </a:p>
                  </a:txBody>
                  <a:tcPr marL="91426" marR="91426" marT="45719" marB="45719" anchor="ctr"/>
                </a:tc>
                <a:tc>
                  <a:txBody>
                    <a:bodyPr/>
                    <a:lstStyle/>
                    <a:p>
                      <a:pPr lvl="0" algn="r"/>
                      <a:r>
                        <a:rPr lang="pl-PL" sz="1600" b="1" kern="1200" dirty="0">
                          <a:solidFill>
                            <a:schemeClr val="tx1"/>
                          </a:solidFill>
                          <a:effectLst/>
                          <a:latin typeface="+mn-lt"/>
                          <a:ea typeface="+mn-ea"/>
                          <a:cs typeface="+mn-cs"/>
                        </a:rPr>
                        <a:t>+4,0</a:t>
                      </a:r>
                      <a:r>
                        <a:rPr lang="pl-PL" sz="1600" b="1" kern="1200" baseline="0" dirty="0">
                          <a:solidFill>
                            <a:schemeClr val="tx1"/>
                          </a:solidFill>
                          <a:effectLst/>
                          <a:latin typeface="+mn-lt"/>
                          <a:ea typeface="+mn-ea"/>
                          <a:cs typeface="+mn-cs"/>
                        </a:rPr>
                        <a:t> mln zł</a:t>
                      </a:r>
                      <a:endParaRPr lang="pl-PL" sz="1600" b="1"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Modernizacja Kina Tęcza na potrzeby Centrum Kultury Filmowej im. Andrzeja Wajdy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24,8</a:t>
                      </a:r>
                      <a:r>
                        <a:rPr lang="pl-PL" sz="1600" kern="1200" baseline="0" dirty="0">
                          <a:solidFill>
                            <a:schemeClr val="tx1"/>
                          </a:solidFill>
                          <a:effectLst/>
                          <a:latin typeface="+mn-lt"/>
                          <a:ea typeface="+mn-ea"/>
                          <a:cs typeface="+mn-cs"/>
                        </a:rPr>
                        <a:t>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86916"/>
                  </a:ext>
                </a:extLst>
              </a:tr>
              <a:tr h="624730">
                <a:tc>
                  <a:txBody>
                    <a:bodyPr/>
                    <a:lstStyle/>
                    <a:p>
                      <a:pPr algn="r"/>
                      <a:endParaRPr lang="pl-PL" sz="1200" b="1" dirty="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lvl="0" algn="r"/>
                      <a:r>
                        <a:rPr lang="pl-PL" sz="1600" b="1" kern="1200" dirty="0">
                          <a:solidFill>
                            <a:schemeClr val="tx1"/>
                          </a:solidFill>
                          <a:effectLst/>
                          <a:latin typeface="+mn-lt"/>
                          <a:ea typeface="+mn-ea"/>
                          <a:cs typeface="+mn-cs"/>
                        </a:rPr>
                        <a:t>+1,8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a:solidFill>
                            <a:schemeClr val="tx1"/>
                          </a:solidFill>
                          <a:effectLst/>
                          <a:latin typeface="+mn-lt"/>
                          <a:ea typeface="+mn-ea"/>
                          <a:cs typeface="+mn-cs"/>
                        </a:rPr>
                        <a:t>Modernizacja boiska wielofunkcyjnego przy ul. Ostródzkiej 175 (Białołęka)</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7,3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9" name="Tytuł 2"/>
          <p:cNvSpPr txBox="1">
            <a:spLocks/>
          </p:cNvSpPr>
          <p:nvPr/>
        </p:nvSpPr>
        <p:spPr>
          <a:xfrm>
            <a:off x="432000" y="216000"/>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a:latin typeface="+mj-lt"/>
              </a:rPr>
              <a:t>Wydatki majątkowe</a:t>
            </a:r>
          </a:p>
        </p:txBody>
      </p:sp>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330502187"/>
      </p:ext>
    </p:extLst>
  </p:cSld>
  <p:clrMapOvr>
    <a:masterClrMapping/>
  </p:clrMapOvr>
  <p:transition spd="slow">
    <p:cove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38</a:t>
            </a:fld>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1062368321"/>
              </p:ext>
            </p:extLst>
          </p:nvPr>
        </p:nvGraphicFramePr>
        <p:xfrm>
          <a:off x="696000" y="1079999"/>
          <a:ext cx="10804047" cy="4172876"/>
        </p:xfrm>
        <a:graphic>
          <a:graphicData uri="http://schemas.openxmlformats.org/drawingml/2006/table">
            <a:tbl>
              <a:tblPr firstRow="1" bandRow="1">
                <a:tableStyleId>{2D5ABB26-0587-4C30-8999-92F81FD0307C}</a:tableStyleId>
              </a:tblPr>
              <a:tblGrid>
                <a:gridCol w="689261">
                  <a:extLst>
                    <a:ext uri="{9D8B030D-6E8A-4147-A177-3AD203B41FA5}">
                      <a16:colId xmlns:a16="http://schemas.microsoft.com/office/drawing/2014/main" val="20000"/>
                    </a:ext>
                  </a:extLst>
                </a:gridCol>
                <a:gridCol w="1656000">
                  <a:extLst>
                    <a:ext uri="{9D8B030D-6E8A-4147-A177-3AD203B41FA5}">
                      <a16:colId xmlns:a16="http://schemas.microsoft.com/office/drawing/2014/main" val="2293524519"/>
                    </a:ext>
                  </a:extLst>
                </a:gridCol>
                <a:gridCol w="6948000">
                  <a:extLst>
                    <a:ext uri="{9D8B030D-6E8A-4147-A177-3AD203B41FA5}">
                      <a16:colId xmlns:a16="http://schemas.microsoft.com/office/drawing/2014/main" val="3460433117"/>
                    </a:ext>
                  </a:extLst>
                </a:gridCol>
                <a:gridCol w="1510786">
                  <a:extLst>
                    <a:ext uri="{9D8B030D-6E8A-4147-A177-3AD203B41FA5}">
                      <a16:colId xmlns:a16="http://schemas.microsoft.com/office/drawing/2014/main" val="1071488265"/>
                    </a:ext>
                  </a:extLst>
                </a:gridCol>
              </a:tblGrid>
              <a:tr h="776348">
                <a:tc>
                  <a:txBody>
                    <a:bodyPr/>
                    <a:lstStyle/>
                    <a:p>
                      <a:pPr algn="r"/>
                      <a:r>
                        <a:rPr lang="pl-PL" sz="1800" b="1" dirty="0">
                          <a:solidFill>
                            <a:schemeClr val="tx1"/>
                          </a:solidFill>
                        </a:rPr>
                        <a:t>49</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zmniejszeń</a:t>
                      </a:r>
                      <a:r>
                        <a:rPr lang="pl-PL" sz="1800" b="0" kern="1200" baseline="0" dirty="0">
                          <a:solidFill>
                            <a:schemeClr val="tx1"/>
                          </a:solidFill>
                          <a:latin typeface="+mn-lt"/>
                          <a:ea typeface="+mn-ea"/>
                          <a:cs typeface="+mn-cs"/>
                        </a:rPr>
                        <a:t> 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485218">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582262">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-32,1 mln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Wydatki związane z realizacją i rozliczeniem projektów finansowanych z udziałem środków Unii Europejskiej i innych źródeł zagranicznych niepodlegających zwrotowi</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236,4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82262">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-13,0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Rozbudowa wiaduktów w ciągu Trasy Łazienkowskiej przy Agrykoli, w tym: Etap I - rozbudowa wiaduktów - część 2</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44,0 mln</a:t>
                      </a:r>
                      <a:r>
                        <a:rPr lang="pl-PL" sz="1600" kern="1200" baseline="0" dirty="0">
                          <a:solidFill>
                            <a:schemeClr val="tx1"/>
                          </a:solidFill>
                          <a:effectLst/>
                          <a:latin typeface="+mn-lt"/>
                          <a:ea typeface="+mn-ea"/>
                          <a:cs typeface="+mn-cs"/>
                        </a:rPr>
                        <a:t>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82262">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-10,4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Program polityki społecznej</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60,2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582262">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-3,5</a:t>
                      </a:r>
                      <a:r>
                        <a:rPr lang="pl-PL" sz="1600" b="1" baseline="0" dirty="0">
                          <a:solidFill>
                            <a:schemeClr val="tx1"/>
                          </a:solidFill>
                        </a:rPr>
                        <a:t> mln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Wydatki na zwiększenie wartości inwestycji kontynuowanych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759,6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3099833"/>
                  </a:ext>
                </a:extLst>
              </a:tr>
              <a:tr h="582262">
                <a:tc>
                  <a:txBody>
                    <a:bodyPr/>
                    <a:lstStyle/>
                    <a:p>
                      <a:pPr algn="r"/>
                      <a:endParaRPr lang="pl-PL" sz="1200" b="1" dirty="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-3,0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a:solidFill>
                            <a:schemeClr val="tx1"/>
                          </a:solidFill>
                          <a:effectLst/>
                          <a:latin typeface="+mn-lt"/>
                          <a:ea typeface="+mn-ea"/>
                          <a:cs typeface="+mn-cs"/>
                        </a:rPr>
                        <a:t>Budowa kładki pieszo-rowerowej nad Wisłą</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28,4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9" name="Tytuł 2"/>
          <p:cNvSpPr txBox="1">
            <a:spLocks/>
          </p:cNvSpPr>
          <p:nvPr/>
        </p:nvSpPr>
        <p:spPr>
          <a:xfrm>
            <a:off x="432000" y="216000"/>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a:latin typeface="+mj-lt"/>
              </a:rPr>
              <a:t>Wydatki majątkowe</a:t>
            </a:r>
          </a:p>
        </p:txBody>
      </p:sp>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3475230570"/>
      </p:ext>
    </p:extLst>
  </p:cSld>
  <p:clrMapOvr>
    <a:masterClrMapping/>
  </p:clrMapOvr>
  <p:transition spd="slow">
    <p:cove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39</a:t>
            </a:fld>
            <a:endParaRPr lang="pl-PL" dirty="0"/>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9" name="Tytuł 2"/>
          <p:cNvSpPr txBox="1">
            <a:spLocks/>
          </p:cNvSpPr>
          <p:nvPr/>
        </p:nvSpPr>
        <p:spPr>
          <a:xfrm>
            <a:off x="432000" y="216000"/>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a:latin typeface="+mj-lt"/>
              </a:rPr>
              <a:t>Wydatki majątkowe</a:t>
            </a:r>
          </a:p>
        </p:txBody>
      </p:sp>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graphicFrame>
        <p:nvGraphicFramePr>
          <p:cNvPr id="7" name="Tabela 6"/>
          <p:cNvGraphicFramePr>
            <a:graphicFrameLocks noGrp="1"/>
          </p:cNvGraphicFramePr>
          <p:nvPr>
            <p:extLst>
              <p:ext uri="{D42A27DB-BD31-4B8C-83A1-F6EECF244321}">
                <p14:modId xmlns:p14="http://schemas.microsoft.com/office/powerpoint/2010/main" val="2283414021"/>
              </p:ext>
            </p:extLst>
          </p:nvPr>
        </p:nvGraphicFramePr>
        <p:xfrm>
          <a:off x="696000" y="1080000"/>
          <a:ext cx="10716952" cy="3377371"/>
        </p:xfrm>
        <a:graphic>
          <a:graphicData uri="http://schemas.openxmlformats.org/drawingml/2006/table">
            <a:tbl>
              <a:tblPr firstRow="1" bandRow="1">
                <a:tableStyleId>{2D5ABB26-0587-4C30-8999-92F81FD0307C}</a:tableStyleId>
              </a:tblPr>
              <a:tblGrid>
                <a:gridCol w="698400">
                  <a:extLst>
                    <a:ext uri="{9D8B030D-6E8A-4147-A177-3AD203B41FA5}">
                      <a16:colId xmlns:a16="http://schemas.microsoft.com/office/drawing/2014/main" val="20000"/>
                    </a:ext>
                  </a:extLst>
                </a:gridCol>
                <a:gridCol w="1663200">
                  <a:extLst>
                    <a:ext uri="{9D8B030D-6E8A-4147-A177-3AD203B41FA5}">
                      <a16:colId xmlns:a16="http://schemas.microsoft.com/office/drawing/2014/main" val="2293524519"/>
                    </a:ext>
                  </a:extLst>
                </a:gridCol>
                <a:gridCol w="8355352">
                  <a:extLst>
                    <a:ext uri="{9D8B030D-6E8A-4147-A177-3AD203B41FA5}">
                      <a16:colId xmlns:a16="http://schemas.microsoft.com/office/drawing/2014/main" val="3460433117"/>
                    </a:ext>
                  </a:extLst>
                </a:gridCol>
              </a:tblGrid>
              <a:tr h="507555">
                <a:tc>
                  <a:txBody>
                    <a:bodyPr/>
                    <a:lstStyle/>
                    <a:p>
                      <a:pPr algn="r"/>
                      <a:r>
                        <a:rPr lang="pl-PL" sz="1800" b="1" dirty="0">
                          <a:solidFill>
                            <a:schemeClr val="tx1"/>
                          </a:solidFill>
                        </a:rPr>
                        <a:t>35</a:t>
                      </a:r>
                    </a:p>
                  </a:txBody>
                  <a:tcPr marL="91426" marR="91426" marT="45719" marB="45719" anchor="ctr"/>
                </a:tc>
                <a:tc gridSpan="2">
                  <a:txBody>
                    <a:bodyPr/>
                    <a:lstStyle/>
                    <a:p>
                      <a:pPr algn="l"/>
                      <a:r>
                        <a:rPr lang="pl-PL" sz="1800" b="1" kern="1200" baseline="0" dirty="0">
                          <a:solidFill>
                            <a:schemeClr val="tx1"/>
                          </a:solidFill>
                          <a:latin typeface="+mn-lt"/>
                          <a:ea typeface="+mn-ea"/>
                          <a:cs typeface="+mn-cs"/>
                        </a:rPr>
                        <a:t>nowych </a:t>
                      </a:r>
                      <a:r>
                        <a:rPr lang="pl-PL" sz="1800" b="0" kern="1200" baseline="0" dirty="0">
                          <a:solidFill>
                            <a:schemeClr val="tx1"/>
                          </a:solidFill>
                          <a:latin typeface="+mn-lt"/>
                          <a:ea typeface="+mn-ea"/>
                          <a:cs typeface="+mn-cs"/>
                        </a:rPr>
                        <a:t>przedsięwzięć majątkowych</a:t>
                      </a:r>
                    </a:p>
                  </a:txBody>
                  <a:tcPr marL="91426" marR="91426" marT="45719" marB="45719" anchor="ct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extLst>
                  <a:ext uri="{0D108BD9-81ED-4DB2-BD59-A6C34878D82A}">
                    <a16:rowId xmlns:a16="http://schemas.microsoft.com/office/drawing/2014/main" val="498292005"/>
                  </a:ext>
                </a:extLst>
              </a:tr>
              <a:tr h="504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+11,0 mln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Budowa żłobka przy ul. Kobiałka (Białołęka)</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04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+9,0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ELENA - Kompleksowa modernizacja budynków komunalnych w mieście stołecznym Warszawie - prace przygotowawcze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04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+6,8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Modernizacja Szkoły Podstawowej nr 263 im. Powstańców Wielkopolskich przy ul. </a:t>
                      </a:r>
                      <a:r>
                        <a:rPr lang="pl-PL" sz="1300" kern="1200" dirty="0" err="1">
                          <a:solidFill>
                            <a:schemeClr val="tx1"/>
                          </a:solidFill>
                          <a:effectLst/>
                          <a:latin typeface="+mn-lt"/>
                          <a:ea typeface="+mn-ea"/>
                          <a:cs typeface="+mn-cs"/>
                        </a:rPr>
                        <a:t>Szegedyńskiej</a:t>
                      </a:r>
                      <a:r>
                        <a:rPr lang="pl-PL" sz="1300" kern="1200" dirty="0">
                          <a:solidFill>
                            <a:schemeClr val="tx1"/>
                          </a:solidFill>
                          <a:effectLst/>
                          <a:latin typeface="+mn-lt"/>
                          <a:ea typeface="+mn-ea"/>
                          <a:cs typeface="+mn-cs"/>
                        </a:rPr>
                        <a:t> 11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504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+6,0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Modernizacja Zieleńca Wielkopolski wraz ze Skwerem Sue </a:t>
                      </a:r>
                      <a:r>
                        <a:rPr lang="pl-PL" sz="1300" kern="1200" dirty="0" err="1">
                          <a:solidFill>
                            <a:schemeClr val="tx1"/>
                          </a:solidFill>
                          <a:effectLst/>
                          <a:latin typeface="+mn-lt"/>
                          <a:ea typeface="+mn-ea"/>
                          <a:cs typeface="+mn-cs"/>
                        </a:rPr>
                        <a:t>Ryder</a:t>
                      </a:r>
                      <a:r>
                        <a:rPr lang="pl-PL" sz="1300" kern="1200" dirty="0">
                          <a:solidFill>
                            <a:schemeClr val="tx1"/>
                          </a:solidFill>
                          <a:effectLst/>
                          <a:latin typeface="+mn-lt"/>
                          <a:ea typeface="+mn-ea"/>
                          <a:cs typeface="+mn-cs"/>
                        </a:rPr>
                        <a:t>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60286811"/>
                  </a:ext>
                </a:extLst>
              </a:tr>
              <a:tr h="504000">
                <a:tc>
                  <a:txBody>
                    <a:bodyPr/>
                    <a:lstStyle/>
                    <a:p>
                      <a:endParaRPr lang="pl-PL" dirty="0"/>
                    </a:p>
                  </a:txBody>
                  <a:tcPr marL="91426" marR="91426" marT="45719" marB="45719" anchor="ctr">
                    <a:lnB w="12700" cap="flat" cmpd="sng" algn="ctr">
                      <a:noFill/>
                      <a:prstDash val="solid"/>
                      <a:round/>
                      <a:headEnd type="none" w="med" len="med"/>
                      <a:tailEnd type="none" w="med" len="med"/>
                    </a:lnB>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+1,8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a:solidFill>
                            <a:schemeClr val="tx1"/>
                          </a:solidFill>
                          <a:effectLst/>
                          <a:latin typeface="+mn-lt"/>
                          <a:ea typeface="+mn-ea"/>
                          <a:cs typeface="+mn-cs"/>
                        </a:rPr>
                        <a:t>Wydatki na projekty z zakresu ochrony zdrowia realizowane ze środków zewnętrznych</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141131533"/>
                  </a:ext>
                </a:extLst>
              </a:tr>
            </a:tbl>
          </a:graphicData>
        </a:graphic>
      </p:graphicFrame>
    </p:spTree>
    <p:extLst>
      <p:ext uri="{BB962C8B-B14F-4D97-AF65-F5344CB8AC3E}">
        <p14:creationId xmlns:p14="http://schemas.microsoft.com/office/powerpoint/2010/main" val="2411906395"/>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a:t>
            </a:fld>
            <a:endParaRPr lang="pl-PL" dirty="0"/>
          </a:p>
        </p:txBody>
      </p:sp>
      <p:sp>
        <p:nvSpPr>
          <p:cNvPr id="3" name="Tytuł 2"/>
          <p:cNvSpPr>
            <a:spLocks noGrp="1"/>
          </p:cNvSpPr>
          <p:nvPr>
            <p:ph type="title"/>
          </p:nvPr>
        </p:nvSpPr>
        <p:spPr>
          <a:xfrm>
            <a:off x="1530258" y="71969"/>
            <a:ext cx="9439155" cy="344164"/>
          </a:xfrm>
        </p:spPr>
        <p:txBody>
          <a:bodyPr/>
          <a:lstStyle/>
          <a:p>
            <a:pPr>
              <a:spcBef>
                <a:spcPts val="800"/>
              </a:spcBef>
              <a:spcAft>
                <a:spcPts val="800"/>
              </a:spcAft>
            </a:pPr>
            <a:r>
              <a:rPr lang="pl-PL" altLang="pl-PL" sz="1800" b="1" dirty="0"/>
              <a:t>Zwiększenie</a:t>
            </a:r>
            <a:r>
              <a:rPr lang="pl-PL" altLang="pl-PL" sz="1800" dirty="0"/>
              <a:t> planu </a:t>
            </a:r>
            <a:r>
              <a:rPr lang="pl-PL" altLang="pl-PL" sz="1800" b="1" dirty="0"/>
              <a:t>dochodów</a:t>
            </a:r>
            <a:r>
              <a:rPr lang="pl-PL" altLang="pl-PL" sz="1800" dirty="0"/>
              <a:t> w 2024 r. o </a:t>
            </a:r>
            <a:r>
              <a:rPr lang="pl-PL" altLang="pl-PL" sz="1800" b="1" dirty="0"/>
              <a:t>50,0 mln zł</a:t>
            </a:r>
          </a:p>
        </p:txBody>
      </p:sp>
      <p:graphicFrame>
        <p:nvGraphicFramePr>
          <p:cNvPr id="6" name="Tabela 5"/>
          <p:cNvGraphicFramePr>
            <a:graphicFrameLocks noGrp="1"/>
          </p:cNvGraphicFramePr>
          <p:nvPr>
            <p:extLst>
              <p:ext uri="{D42A27DB-BD31-4B8C-83A1-F6EECF244321}">
                <p14:modId xmlns:p14="http://schemas.microsoft.com/office/powerpoint/2010/main" val="936975678"/>
              </p:ext>
            </p:extLst>
          </p:nvPr>
        </p:nvGraphicFramePr>
        <p:xfrm>
          <a:off x="72000" y="648000"/>
          <a:ext cx="12122989" cy="4509958"/>
        </p:xfrm>
        <a:graphic>
          <a:graphicData uri="http://schemas.openxmlformats.org/drawingml/2006/table">
            <a:tbl>
              <a:tblPr firstRow="1" bandRow="1">
                <a:tableStyleId>{2D5ABB26-0587-4C30-8999-92F81FD0307C}</a:tableStyleId>
              </a:tblPr>
              <a:tblGrid>
                <a:gridCol w="1519807">
                  <a:extLst>
                    <a:ext uri="{9D8B030D-6E8A-4147-A177-3AD203B41FA5}">
                      <a16:colId xmlns:a16="http://schemas.microsoft.com/office/drawing/2014/main" val="20000"/>
                    </a:ext>
                  </a:extLst>
                </a:gridCol>
                <a:gridCol w="10603182">
                  <a:extLst>
                    <a:ext uri="{9D8B030D-6E8A-4147-A177-3AD203B41FA5}">
                      <a16:colId xmlns:a16="http://schemas.microsoft.com/office/drawing/2014/main" val="20001"/>
                    </a:ext>
                  </a:extLst>
                </a:gridCol>
              </a:tblGrid>
              <a:tr h="0">
                <a:tc>
                  <a:txBody>
                    <a:bodyPr/>
                    <a:lstStyle/>
                    <a:p>
                      <a:pPr algn="r"/>
                      <a:r>
                        <a:rPr lang="pl-PL" sz="1200" b="1" baseline="0" dirty="0">
                          <a:solidFill>
                            <a:srgbClr val="C00000"/>
                          </a:solidFill>
                          <a:latin typeface="+mj-lt"/>
                          <a:cs typeface="Calibri" panose="020F0502020204030204" pitchFamily="34" charset="0"/>
                        </a:rPr>
                        <a:t>-13.869.684 zł</a:t>
                      </a:r>
                      <a:r>
                        <a:rPr lang="pl-PL" sz="1600" b="1" baseline="0" dirty="0">
                          <a:solidFill>
                            <a:srgbClr val="C00000"/>
                          </a:solidFill>
                          <a:latin typeface="+mj-lt"/>
                          <a:cs typeface="Calibri" panose="020F0502020204030204" pitchFamily="34" charset="0"/>
                        </a:rPr>
                        <a:t/>
                      </a:r>
                      <a:br>
                        <a:rPr lang="pl-PL" sz="1600" b="1" baseline="0" dirty="0">
                          <a:solidFill>
                            <a:srgbClr val="C00000"/>
                          </a:solidFill>
                          <a:latin typeface="+mj-lt"/>
                          <a:cs typeface="Calibri" panose="020F0502020204030204" pitchFamily="34" charset="0"/>
                        </a:rPr>
                      </a:br>
                      <a:r>
                        <a:rPr lang="pl-PL" sz="1100" b="1" baseline="0" dirty="0">
                          <a:solidFill>
                            <a:srgbClr val="C00000"/>
                          </a:solidFill>
                          <a:latin typeface="+mj-lt"/>
                          <a:cs typeface="Calibri" panose="020F0502020204030204" pitchFamily="34" charset="0"/>
                        </a:rPr>
                        <a:t>(per saldo)</a:t>
                      </a:r>
                      <a:endParaRPr lang="pl-PL" sz="1400" b="1" dirty="0">
                        <a:solidFill>
                          <a:srgbClr val="C00000"/>
                        </a:solidFill>
                        <a:latin typeface="+mj-lt"/>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rgbClr val="FEDDD5"/>
                    </a:solidFill>
                  </a:tcPr>
                </a:tc>
                <a:tc>
                  <a:txBody>
                    <a:bodyPr/>
                    <a:lstStyle/>
                    <a:p>
                      <a:pPr algn="l"/>
                      <a:r>
                        <a:rPr lang="pl-PL" sz="1200" b="1" kern="1200" baseline="0" dirty="0">
                          <a:solidFill>
                            <a:schemeClr val="tx1"/>
                          </a:solidFill>
                          <a:latin typeface="+mj-lt"/>
                          <a:ea typeface="+mn-ea"/>
                          <a:cs typeface="Calibri" panose="020F0502020204030204" pitchFamily="34" charset="0"/>
                        </a:rPr>
                        <a:t>Część </a:t>
                      </a:r>
                      <a:r>
                        <a:rPr lang="pl-PL" sz="1200" b="1" kern="1200" baseline="0" dirty="0" err="1">
                          <a:solidFill>
                            <a:schemeClr val="tx1"/>
                          </a:solidFill>
                          <a:latin typeface="+mj-lt"/>
                          <a:ea typeface="+mn-ea"/>
                          <a:cs typeface="Calibri" panose="020F0502020204030204" pitchFamily="34" charset="0"/>
                        </a:rPr>
                        <a:t>ogólnomiejska</a:t>
                      </a:r>
                      <a:r>
                        <a:rPr lang="pl-PL" sz="1200" b="1" kern="1200" baseline="0" dirty="0">
                          <a:solidFill>
                            <a:schemeClr val="tx1"/>
                          </a:solidFill>
                          <a:latin typeface="+mj-lt"/>
                          <a:ea typeface="+mn-ea"/>
                          <a:cs typeface="Calibri" panose="020F0502020204030204" pitchFamily="34" charset="0"/>
                        </a:rPr>
                        <a:t> – główne pozycje:</a:t>
                      </a:r>
                    </a:p>
                  </a:txBody>
                  <a:tcPr marL="91426" marR="91426" marT="45719" marB="45719" anchor="ctr">
                    <a:lnT w="12700" cap="flat" cmpd="sng" algn="ctr">
                      <a:noFill/>
                      <a:prstDash val="sysDot"/>
                      <a:round/>
                      <a:headEnd type="none" w="med" len="med"/>
                      <a:tailEnd type="none" w="med" len="med"/>
                    </a:lnT>
                    <a:solidFill>
                      <a:srgbClr val="FEDDD5"/>
                    </a:solidFill>
                  </a:tcPr>
                </a:tc>
                <a:extLst>
                  <a:ext uri="{0D108BD9-81ED-4DB2-BD59-A6C34878D82A}">
                    <a16:rowId xmlns:a16="http://schemas.microsoft.com/office/drawing/2014/main" val="10001"/>
                  </a:ext>
                </a:extLst>
              </a:tr>
              <a:tr h="540000">
                <a:tc>
                  <a:txBody>
                    <a:bodyPr/>
                    <a:lstStyle/>
                    <a:p>
                      <a:pPr algn="r"/>
                      <a:r>
                        <a:rPr lang="pl-PL" sz="1100" b="1" dirty="0">
                          <a:solidFill>
                            <a:srgbClr val="C00000"/>
                          </a:solidFill>
                          <a:latin typeface="+mj-lt"/>
                          <a:cs typeface="Calibri" panose="020F0502020204030204" pitchFamily="34" charset="0"/>
                        </a:rPr>
                        <a:t>-40.932.695</a:t>
                      </a:r>
                      <a:r>
                        <a:rPr lang="pl-PL" sz="1100" b="1" baseline="0" dirty="0">
                          <a:solidFill>
                            <a:srgbClr val="C00000"/>
                          </a:solidFill>
                          <a:latin typeface="+mj-lt"/>
                          <a:cs typeface="Calibri" panose="020F0502020204030204" pitchFamily="34" charset="0"/>
                        </a:rPr>
                        <a:t>zł</a:t>
                      </a:r>
                      <a:endParaRPr lang="pl-PL" sz="800" b="1" dirty="0">
                        <a:solidFill>
                          <a:srgbClr val="C00000"/>
                        </a:solidFill>
                        <a:latin typeface="+mj-lt"/>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Zarząd Transportu Miejskiego</a:t>
                      </a:r>
                      <a:r>
                        <a:rPr lang="pl-PL" sz="1100" b="0" dirty="0">
                          <a:effectLst/>
                          <a:latin typeface="+mj-lt"/>
                          <a:ea typeface="Times New Roman" panose="02020603050405020304" pitchFamily="18" charset="0"/>
                        </a:rPr>
                        <a:t> z tytułu zwrotu podatku od towarów i usług VAT z jednoczesnym zmniejszeniem planu wydatków bieżących Zarządu Transportu Miejskiego.</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540000">
                <a:tc>
                  <a:txBody>
                    <a:bodyPr/>
                    <a:lstStyle/>
                    <a:p>
                      <a:pPr algn="r"/>
                      <a:r>
                        <a:rPr lang="pl-PL" sz="1100" b="1" kern="1200" dirty="0">
                          <a:solidFill>
                            <a:srgbClr val="385723"/>
                          </a:solidFill>
                          <a:latin typeface="+mj-lt"/>
                          <a:ea typeface="+mn-ea"/>
                          <a:cs typeface="Calibri" panose="020F0502020204030204" pitchFamily="34" charset="0"/>
                        </a:rPr>
                        <a:t>+11.006.903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Fundusz Pomocy</a:t>
                      </a:r>
                      <a:r>
                        <a:rPr lang="pl-PL" sz="1100" b="0" dirty="0">
                          <a:effectLst/>
                          <a:latin typeface="+mj-lt"/>
                          <a:ea typeface="Times New Roman" panose="02020603050405020304" pitchFamily="18" charset="0"/>
                        </a:rPr>
                        <a:t>, głównie z przeznaczeniem na kształcenie uczniów będących obywatelami Ukrainy</a:t>
                      </a:r>
                      <a:r>
                        <a:rPr lang="pl-PL" sz="1100" b="0" baseline="0" dirty="0">
                          <a:effectLst/>
                          <a:latin typeface="+mj-lt"/>
                          <a:ea typeface="Times New Roman" panose="02020603050405020304" pitchFamily="18" charset="0"/>
                        </a:rPr>
                        <a:t> </a:t>
                      </a:r>
                      <a:r>
                        <a:rPr lang="pl-PL" sz="1100" b="0" dirty="0">
                          <a:effectLst/>
                          <a:latin typeface="+mj-lt"/>
                          <a:ea typeface="Times New Roman" panose="02020603050405020304" pitchFamily="18" charset="0"/>
                        </a:rPr>
                        <a:t>(10.999.421 zł).</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Calibri" panose="020F0502020204030204" pitchFamily="34" charset="0"/>
                        </a:rPr>
                        <a:t>+6.650.923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Fundusz Dopłat</a:t>
                      </a:r>
                      <a:r>
                        <a:rPr lang="pl-PL" sz="1100" b="0" dirty="0">
                          <a:effectLst/>
                          <a:latin typeface="+mj-lt"/>
                          <a:ea typeface="Times New Roman" panose="02020603050405020304" pitchFamily="18" charset="0"/>
                        </a:rPr>
                        <a:t> na realizację zadań inwestycyjnych w ramach Programu budownictwa społecznego i modernizacji budynków w 2025 r.</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74169580"/>
                  </a:ext>
                </a:extLst>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Calibri" panose="020F0502020204030204" pitchFamily="34" charset="0"/>
                        </a:rPr>
                        <a:t>+3.048.500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Plan dochodów z usług</a:t>
                      </a:r>
                      <a:r>
                        <a:rPr lang="pl-PL" sz="1100" b="0" dirty="0">
                          <a:effectLst/>
                          <a:latin typeface="+mj-lt"/>
                          <a:ea typeface="Times New Roman" panose="02020603050405020304" pitchFamily="18" charset="0"/>
                        </a:rPr>
                        <a:t>, z tego o 2.048.500 zł z tytułu odpłatności za pobyt pensjonariuszy w jednostkach pomocy społecznej oraz o 1.000.000 zł z tytułu wpłat rodziców na wyżywienie dzieci w żłobkach wchodzących w skład Zespołu Żłobków m.st. Warszawy.</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18980875"/>
                  </a:ext>
                </a:extLst>
              </a:tr>
              <a:tr h="43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Calibri" panose="020F0502020204030204" pitchFamily="34" charset="0"/>
                        </a:rPr>
                        <a:t>+2.299.554 zł</a:t>
                      </a:r>
                      <a:br>
                        <a:rPr lang="pl-PL" sz="1100" b="1" kern="1200" dirty="0">
                          <a:solidFill>
                            <a:srgbClr val="385723"/>
                          </a:solidFill>
                          <a:latin typeface="+mj-lt"/>
                          <a:ea typeface="+mn-ea"/>
                          <a:cs typeface="Calibri" panose="020F0502020204030204" pitchFamily="34" charset="0"/>
                        </a:rPr>
                      </a:br>
                      <a:r>
                        <a:rPr lang="pl-PL" sz="1000" b="1" kern="1200" dirty="0">
                          <a:solidFill>
                            <a:srgbClr val="385723"/>
                          </a:solidFill>
                          <a:latin typeface="+mj-lt"/>
                          <a:ea typeface="+mn-ea"/>
                          <a:cs typeface="Calibri" panose="020F0502020204030204" pitchFamily="34" charset="0"/>
                        </a:rPr>
                        <a:t>(</a:t>
                      </a:r>
                      <a:r>
                        <a:rPr lang="pl-PL" sz="1000" b="1" kern="1200">
                          <a:solidFill>
                            <a:srgbClr val="385723"/>
                          </a:solidFill>
                          <a:latin typeface="+mj-lt"/>
                          <a:ea typeface="+mn-ea"/>
                          <a:cs typeface="Calibri" panose="020F0502020204030204" pitchFamily="34" charset="0"/>
                        </a:rPr>
                        <a:t>per saldo</a:t>
                      </a:r>
                      <a:r>
                        <a:rPr lang="pl-PL" sz="1000" b="1" kern="1200" dirty="0">
                          <a:solidFill>
                            <a:srgbClr val="385723"/>
                          </a:solidFill>
                          <a:latin typeface="+mj-lt"/>
                          <a:ea typeface="+mn-ea"/>
                          <a:cs typeface="Calibri" panose="020F0502020204030204" pitchFamily="34" charset="0"/>
                        </a:rPr>
                        <a:t>)</a:t>
                      </a:r>
                      <a:endParaRPr lang="pl-PL" sz="1100" b="1" kern="1200" dirty="0">
                        <a:solidFill>
                          <a:srgbClr val="385723"/>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Środki UE.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61900101"/>
                  </a:ext>
                </a:extLst>
              </a:tr>
              <a:tr h="756000">
                <a:tc>
                  <a:txBody>
                    <a:bodyPr/>
                    <a:lstStyle/>
                    <a:p>
                      <a:pPr algn="r"/>
                      <a:r>
                        <a:rPr lang="pl-PL" sz="1100" b="1" dirty="0">
                          <a:solidFill>
                            <a:srgbClr val="385723"/>
                          </a:solidFill>
                          <a:latin typeface="+mj-lt"/>
                          <a:cs typeface="Calibri" panose="020F0502020204030204" pitchFamily="34" charset="0"/>
                        </a:rPr>
                        <a:t>+1.922.480 </a:t>
                      </a:r>
                      <a:r>
                        <a:rPr lang="pl-PL" sz="1100" b="1" baseline="0" dirty="0">
                          <a:solidFill>
                            <a:srgbClr val="385723"/>
                          </a:solidFill>
                          <a:latin typeface="+mj-lt"/>
                          <a:cs typeface="Calibri" panose="020F0502020204030204" pitchFamily="34" charset="0"/>
                        </a:rPr>
                        <a:t>zł</a:t>
                      </a:r>
                      <a:endParaRPr lang="pl-PL" sz="800" b="1" dirty="0">
                        <a:solidFill>
                          <a:srgbClr val="385723"/>
                        </a:solidFill>
                        <a:latin typeface="+mj-lt"/>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Środki finansowe pochodzące z budżetu Województwa Mazowieckiego</a:t>
                      </a:r>
                      <a:r>
                        <a:rPr lang="pl-PL" sz="1100" b="0" dirty="0">
                          <a:effectLst/>
                          <a:latin typeface="+mj-lt"/>
                          <a:ea typeface="Times New Roman" panose="02020603050405020304" pitchFamily="18" charset="0"/>
                        </a:rPr>
                        <a:t> przeznaczone na dofinansowanie realizacji zadań głównie w ramach Instrumentu Wsparcia Zadań Ważnych dla Równomiernego Rozwoju Województwa Mazowieckiego (1.894.980 zł) m.in. na przebudowę ul. Spartańskiej </a:t>
                      </a:r>
                      <a:br>
                        <a:rPr lang="pl-PL" sz="1100" b="0" dirty="0">
                          <a:effectLst/>
                          <a:latin typeface="+mj-lt"/>
                          <a:ea typeface="Times New Roman" panose="02020603050405020304" pitchFamily="18" charset="0"/>
                        </a:rPr>
                      </a:br>
                      <a:r>
                        <a:rPr lang="pl-PL" sz="1100" b="0" dirty="0">
                          <a:effectLst/>
                          <a:latin typeface="+mj-lt"/>
                          <a:ea typeface="Times New Roman" panose="02020603050405020304" pitchFamily="18" charset="0"/>
                        </a:rPr>
                        <a:t>w dzielnicy Mokotów (900.000 zł) i modernizację kotłowni w szkołach podstawowych w dzielnicy Rembertów (514.980 zł).</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84084768"/>
                  </a:ext>
                </a:extLst>
              </a:tr>
              <a:tr h="360000">
                <a:tc>
                  <a:txBody>
                    <a:bodyPr/>
                    <a:lstStyle/>
                    <a:p>
                      <a:pPr algn="r"/>
                      <a:r>
                        <a:rPr lang="pl-PL" sz="1100" b="1" kern="1200" dirty="0">
                          <a:solidFill>
                            <a:srgbClr val="385723"/>
                          </a:solidFill>
                          <a:latin typeface="+mj-lt"/>
                          <a:ea typeface="+mn-ea"/>
                          <a:cs typeface="Calibri" panose="020F0502020204030204" pitchFamily="34" charset="0"/>
                        </a:rPr>
                        <a:t>+1.237.450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Wpłata świadczeń odszkodowawczych</a:t>
                      </a:r>
                      <a:r>
                        <a:rPr lang="pl-PL" sz="1100" b="0" dirty="0">
                          <a:effectLst/>
                          <a:latin typeface="+mj-lt"/>
                          <a:ea typeface="Times New Roman" panose="02020603050405020304" pitchFamily="18" charset="0"/>
                        </a:rPr>
                        <a:t> z tytułu powstałych szkód w ramach Warszawskiego Programu Ubezpieczeniowego.</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43166796"/>
                  </a:ext>
                </a:extLst>
              </a:tr>
              <a:tr h="540000">
                <a:tc>
                  <a:txBody>
                    <a:bodyPr/>
                    <a:lstStyle/>
                    <a:p>
                      <a:pPr algn="r"/>
                      <a:r>
                        <a:rPr lang="pl-PL" sz="1100" b="1" kern="1200" dirty="0">
                          <a:solidFill>
                            <a:srgbClr val="385723"/>
                          </a:solidFill>
                          <a:latin typeface="+mj-lt"/>
                          <a:ea typeface="+mn-ea"/>
                          <a:cs typeface="Calibri" panose="020F0502020204030204" pitchFamily="34" charset="0"/>
                        </a:rPr>
                        <a:t>+1.134.687 zł</a:t>
                      </a:r>
                      <a:br>
                        <a:rPr lang="pl-PL" sz="1100" b="1" kern="1200" dirty="0">
                          <a:solidFill>
                            <a:srgbClr val="385723"/>
                          </a:solidFill>
                          <a:latin typeface="+mj-lt"/>
                          <a:ea typeface="+mn-ea"/>
                          <a:cs typeface="Calibri" panose="020F0502020204030204" pitchFamily="34" charset="0"/>
                        </a:rPr>
                      </a:br>
                      <a:r>
                        <a:rPr lang="pl-PL" sz="1000" b="1" kern="1200" dirty="0">
                          <a:solidFill>
                            <a:srgbClr val="385723"/>
                          </a:solidFill>
                          <a:latin typeface="+mj-lt"/>
                          <a:ea typeface="+mn-ea"/>
                          <a:cs typeface="Calibri" panose="020F0502020204030204" pitchFamily="34" charset="0"/>
                        </a:rPr>
                        <a:t>(per saldo)</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algn="l">
                        <a:lnSpc>
                          <a:spcPct val="114000"/>
                        </a:lnSpc>
                      </a:pPr>
                      <a:r>
                        <a:rPr lang="pl-PL" sz="1100" b="1" dirty="0">
                          <a:effectLst/>
                          <a:latin typeface="+mj-lt"/>
                          <a:ea typeface="Times New Roman" panose="02020603050405020304" pitchFamily="18" charset="0"/>
                        </a:rPr>
                        <a:t>Realizacja rządowych programów związanych z dofinansowaniem wynagrodzeń</a:t>
                      </a:r>
                      <a:r>
                        <a:rPr lang="pl-PL" sz="1100" b="0" dirty="0">
                          <a:effectLst/>
                          <a:latin typeface="+mj-lt"/>
                          <a:ea typeface="Times New Roman" panose="02020603050405020304" pitchFamily="18" charset="0"/>
                        </a:rPr>
                        <a:t>, głównie na dofinansowanie wynagrodzeń pracowników jednostek wspierania rodziny i systemu pieczy zastępczej na lata 2024-2027 (957.900 zł).</a:t>
                      </a:r>
                      <a:endParaRPr lang="pl-PL" sz="11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848789440"/>
                  </a:ext>
                </a:extLst>
              </a:tr>
            </a:tbl>
          </a:graphicData>
        </a:graphic>
      </p:graphicFrame>
      <p:sp>
        <p:nvSpPr>
          <p:cNvPr id="9" name="pole tekstowe 13"/>
          <p:cNvSpPr txBox="1">
            <a:spLocks noChangeArrowheads="1"/>
          </p:cNvSpPr>
          <p:nvPr/>
        </p:nvSpPr>
        <p:spPr bwMode="auto">
          <a:xfrm>
            <a:off x="1530258" y="305210"/>
            <a:ext cx="60983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OGÓLNOMIEJSKA:</a:t>
            </a:r>
            <a:r>
              <a:rPr lang="pl-PL" altLang="pl-PL" sz="1200" b="1" dirty="0">
                <a:latin typeface="+mj-lt"/>
              </a:rPr>
              <a:t>  </a:t>
            </a:r>
            <a:r>
              <a:rPr lang="pl-PL" altLang="pl-PL" sz="1800" b="1" dirty="0">
                <a:solidFill>
                  <a:srgbClr val="C00000"/>
                </a:solidFill>
                <a:latin typeface="+mj-lt"/>
              </a:rPr>
              <a:t>-13,9 </a:t>
            </a:r>
            <a:r>
              <a:rPr lang="pl-PL" altLang="pl-PL" sz="1600" b="1" dirty="0">
                <a:solidFill>
                  <a:srgbClr val="C00000"/>
                </a:solidFill>
                <a:latin typeface="+mj-lt"/>
              </a:rPr>
              <a:t>mln zł</a:t>
            </a:r>
          </a:p>
        </p:txBody>
      </p:sp>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0" y="71969"/>
            <a:ext cx="1735766" cy="34416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DOCHODY</a:t>
            </a:r>
          </a:p>
        </p:txBody>
      </p:sp>
    </p:spTree>
    <p:extLst>
      <p:ext uri="{BB962C8B-B14F-4D97-AF65-F5344CB8AC3E}">
        <p14:creationId xmlns:p14="http://schemas.microsoft.com/office/powerpoint/2010/main" val="1554987076"/>
      </p:ext>
    </p:extLst>
  </p:cSld>
  <p:clrMapOvr>
    <a:masterClrMapping/>
  </p:clrMapOvr>
  <p:transition spd="slow">
    <p:cove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40</a:t>
            </a:fld>
            <a:endParaRPr lang="pl-PL" dirty="0"/>
          </a:p>
        </p:txBody>
      </p:sp>
      <p:sp>
        <p:nvSpPr>
          <p:cNvPr id="3" name="Tytuł 2"/>
          <p:cNvSpPr>
            <a:spLocks noGrp="1"/>
          </p:cNvSpPr>
          <p:nvPr>
            <p:ph type="title"/>
          </p:nvPr>
        </p:nvSpPr>
        <p:spPr>
          <a:xfrm>
            <a:off x="403425" y="378778"/>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2621676938"/>
              </p:ext>
            </p:extLst>
          </p:nvPr>
        </p:nvGraphicFramePr>
        <p:xfrm>
          <a:off x="696000" y="1156314"/>
          <a:ext cx="10800000" cy="3937527"/>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07555">
                <a:tc>
                  <a:txBody>
                    <a:bodyPr/>
                    <a:lstStyle/>
                    <a:p>
                      <a:pPr algn="r"/>
                      <a:r>
                        <a:rPr lang="pl-PL" sz="1800" b="1" dirty="0">
                          <a:solidFill>
                            <a:schemeClr val="tx1"/>
                          </a:solidFill>
                        </a:rPr>
                        <a:t>105</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zmian</a:t>
                      </a:r>
                      <a:r>
                        <a:rPr lang="pl-PL" sz="1800" b="0" kern="1200" baseline="0" dirty="0">
                          <a:solidFill>
                            <a:schemeClr val="tx1"/>
                          </a:solidFill>
                          <a:latin typeface="+mn-lt"/>
                          <a:ea typeface="+mn-ea"/>
                          <a:cs typeface="+mn-cs"/>
                        </a:rPr>
                        <a:t> harmonogramów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kwota zadania</a:t>
                      </a:r>
                    </a:p>
                  </a:txBody>
                  <a:tcPr marL="91426" marR="91426" marT="45719" marB="45719" anchor="ctr"/>
                </a:tc>
                <a:extLst>
                  <a:ext uri="{0D108BD9-81ED-4DB2-BD59-A6C34878D82A}">
                    <a16:rowId xmlns:a16="http://schemas.microsoft.com/office/drawing/2014/main" val="498292005"/>
                  </a:ext>
                </a:extLst>
              </a:tr>
              <a:tr h="54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±55,4 mln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r>
                        <a:rPr lang="pl-PL" sz="1200" kern="1200" dirty="0">
                          <a:solidFill>
                            <a:schemeClr val="tx1"/>
                          </a:solidFill>
                          <a:effectLst/>
                          <a:latin typeface="+mn-lt"/>
                          <a:ea typeface="+mn-ea"/>
                          <a:cs typeface="+mn-cs"/>
                        </a:rPr>
                        <a:t>Modernizacja wiaduktów drogowych nad ul. Paryską w Warszawie</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przeniesienie  z lat 2024-2025 na 2026 r.</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400" kern="1200" dirty="0">
                          <a:solidFill>
                            <a:schemeClr val="tx1"/>
                          </a:solidFill>
                          <a:effectLst/>
                          <a:latin typeface="+mn-lt"/>
                          <a:ea typeface="+mn-ea"/>
                          <a:cs typeface="+mn-cs"/>
                        </a:rPr>
                        <a:t>118,8</a:t>
                      </a:r>
                      <a:r>
                        <a:rPr lang="pl-PL" sz="1400" kern="1200" baseline="0" dirty="0">
                          <a:solidFill>
                            <a:schemeClr val="tx1"/>
                          </a:solidFill>
                          <a:effectLst/>
                          <a:latin typeface="+mn-lt"/>
                          <a:ea typeface="+mn-ea"/>
                          <a:cs typeface="+mn-cs"/>
                        </a:rPr>
                        <a:t> mln zł</a:t>
                      </a:r>
                      <a:endParaRPr lang="pl-PL" sz="14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4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±12,5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a:solidFill>
                            <a:schemeClr val="tx1"/>
                          </a:solidFill>
                          <a:effectLst/>
                          <a:latin typeface="+mn-lt"/>
                          <a:ea typeface="+mn-ea"/>
                          <a:cs typeface="+mn-cs"/>
                        </a:rPr>
                        <a:t>Budowa budynku mieszkalnego w rejonie ulic: Komorska, Łukowska, Kawcza (Praga-Południe)</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przeniesienie z lat 2024-2025 na lata 2026-2027</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a:solidFill>
                            <a:schemeClr val="tx1"/>
                          </a:solidFill>
                          <a:effectLst/>
                          <a:latin typeface="+mn-lt"/>
                          <a:ea typeface="+mn-ea"/>
                          <a:cs typeface="+mn-cs"/>
                        </a:rPr>
                        <a:t>15,2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40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±10,9 mln zł</a:t>
                      </a:r>
                      <a:endParaRPr lang="pl-PL" sz="1600" b="1" kern="1200" dirty="0">
                        <a:solidFill>
                          <a:schemeClr val="tx1"/>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a:solidFill>
                            <a:schemeClr val="tx1"/>
                          </a:solidFill>
                          <a:effectLst/>
                          <a:latin typeface="+mn-lt"/>
                          <a:ea typeface="+mn-ea"/>
                          <a:cs typeface="+mn-cs"/>
                        </a:rPr>
                        <a:t>Budowa siedziby Młodzieżowego Domu Kultury i Domu Kultury Śródmieście </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przy ul. Twardej 8/12  (Śródmieście)</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przeniesienie z 2024 r. na 2027 r.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a:solidFill>
                            <a:schemeClr val="tx1"/>
                          </a:solidFill>
                          <a:effectLst/>
                          <a:latin typeface="+mn-lt"/>
                          <a:ea typeface="+mn-ea"/>
                          <a:cs typeface="+mn-cs"/>
                        </a:rPr>
                        <a:t>136,0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540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±10,8 mln zł</a:t>
                      </a:r>
                      <a:endParaRPr lang="pl-PL" sz="1600" b="1" kern="1200" dirty="0">
                        <a:solidFill>
                          <a:schemeClr val="tx1"/>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a:solidFill>
                            <a:schemeClr val="tx1"/>
                          </a:solidFill>
                          <a:effectLst/>
                          <a:latin typeface="+mn-lt"/>
                          <a:ea typeface="+mn-ea"/>
                          <a:cs typeface="+mn-cs"/>
                        </a:rPr>
                        <a:t>Budowa ronda na skrzyżowaniu ul. Augustówka z ul. Zawodzie</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przeniesienie z 2024 r.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a:solidFill>
                            <a:schemeClr val="tx1"/>
                          </a:solidFill>
                          <a:effectLst/>
                          <a:latin typeface="+mn-lt"/>
                          <a:ea typeface="+mn-ea"/>
                          <a:cs typeface="+mn-cs"/>
                        </a:rPr>
                        <a:t>11,3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3207939"/>
                  </a:ext>
                </a:extLst>
              </a:tr>
              <a:tr h="720000">
                <a:tc>
                  <a:txBody>
                    <a:bodyPr/>
                    <a:lstStyle/>
                    <a:p>
                      <a:pPr algn="r"/>
                      <a:endParaRPr lang="pl-PL" sz="1200" b="1" dirty="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±8,5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200" kern="1200" dirty="0">
                          <a:solidFill>
                            <a:schemeClr val="tx1"/>
                          </a:solidFill>
                          <a:effectLst/>
                          <a:latin typeface="+mn-lt"/>
                          <a:ea typeface="+mn-ea"/>
                          <a:cs typeface="+mn-cs"/>
                        </a:rPr>
                        <a:t>Rozbudowa Szkoły Podstawowej nr 215 przy ul. Kwatery Głównej  13(Praga-Południe)</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przeniesienie z 2024 r. na 2025 r. oraz 13,7 mln zł z 2026 r. na 2025 r. </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lgn="r"/>
                      <a:r>
                        <a:rPr lang="pl-PL" sz="1400" kern="1200" dirty="0">
                          <a:solidFill>
                            <a:schemeClr val="tx1"/>
                          </a:solidFill>
                          <a:effectLst/>
                          <a:latin typeface="+mn-lt"/>
                          <a:ea typeface="+mn-ea"/>
                          <a:cs typeface="+mn-cs"/>
                        </a:rPr>
                        <a:t>47,8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Tree>
    <p:extLst>
      <p:ext uri="{BB962C8B-B14F-4D97-AF65-F5344CB8AC3E}">
        <p14:creationId xmlns:p14="http://schemas.microsoft.com/office/powerpoint/2010/main" val="2796355593"/>
      </p:ext>
    </p:extLst>
  </p:cSld>
  <p:clrMapOvr>
    <a:masterClrMapping/>
  </p:clrMapOvr>
  <p:transition spd="slow">
    <p:cove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1438276"/>
            <a:ext cx="11491546" cy="2886074"/>
          </a:xfrm>
          <a:prstGeom prst="rect">
            <a:avLst/>
          </a:prstGeom>
        </p:spPr>
        <p:txBody>
          <a:bodyPr/>
          <a:lstStyle/>
          <a:p>
            <a:pPr>
              <a:lnSpc>
                <a:spcPct val="114000"/>
              </a:lnSpc>
              <a:spcBef>
                <a:spcPts val="600"/>
              </a:spcBef>
              <a:spcAft>
                <a:spcPts val="600"/>
              </a:spcAft>
              <a:defRPr/>
            </a:pPr>
            <a:r>
              <a:rPr lang="pl-PL" b="1" dirty="0" smtClean="0"/>
              <a:t>Autopoprawki </a:t>
            </a:r>
            <a:r>
              <a:rPr lang="pl-PL" b="1" dirty="0"/>
              <a:t>B</a:t>
            </a:r>
            <a:r>
              <a:rPr lang="pl-PL" dirty="0"/>
              <a:t/>
            </a:r>
            <a:br>
              <a:rPr lang="pl-PL" dirty="0"/>
            </a:br>
            <a:r>
              <a:rPr lang="pl-PL" dirty="0"/>
              <a:t>do projektu zmiany </a:t>
            </a:r>
            <a:br>
              <a:rPr lang="pl-PL" dirty="0"/>
            </a:br>
            <a:r>
              <a:rPr lang="pl-PL" dirty="0"/>
              <a:t>Wieloletniej Prognozy </a:t>
            </a:r>
            <a:r>
              <a:rPr lang="pl-PL" dirty="0" smtClean="0"/>
              <a:t>Finansowej</a:t>
            </a:r>
            <a:br>
              <a:rPr lang="pl-PL" dirty="0" smtClean="0"/>
            </a:br>
            <a:r>
              <a:rPr lang="pl-PL" dirty="0" smtClean="0"/>
              <a:t>i projektu zmiany budżetu</a:t>
            </a:r>
            <a:endParaRPr lang="pl-PL" altLang="pl-PL" sz="3200" dirty="0">
              <a:cs typeface="Arial" charset="0"/>
            </a:endParaRP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41</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1127974642"/>
      </p:ext>
    </p:extLst>
  </p:cSld>
  <p:clrMapOvr>
    <a:masterClrMapping/>
  </p:clrMapOvr>
  <p:transition spd="slow">
    <p:cove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42</a:t>
            </a:fld>
            <a:endParaRPr lang="pl-PL" dirty="0"/>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graphicFrame>
        <p:nvGraphicFramePr>
          <p:cNvPr id="4" name="Tabela 3">
            <a:extLst>
              <a:ext uri="{FF2B5EF4-FFF2-40B4-BE49-F238E27FC236}">
                <a16:creationId xmlns:a16="http://schemas.microsoft.com/office/drawing/2014/main" id="{92FF4AB9-0659-FBBE-BB4F-137957BE0030}"/>
              </a:ext>
            </a:extLst>
          </p:cNvPr>
          <p:cNvGraphicFramePr>
            <a:graphicFrameLocks noGrp="1"/>
          </p:cNvGraphicFramePr>
          <p:nvPr>
            <p:extLst>
              <p:ext uri="{D42A27DB-BD31-4B8C-83A1-F6EECF244321}">
                <p14:modId xmlns:p14="http://schemas.microsoft.com/office/powerpoint/2010/main" val="1898774260"/>
              </p:ext>
            </p:extLst>
          </p:nvPr>
        </p:nvGraphicFramePr>
        <p:xfrm>
          <a:off x="249069" y="677563"/>
          <a:ext cx="11686391" cy="5806440"/>
        </p:xfrm>
        <a:graphic>
          <a:graphicData uri="http://schemas.openxmlformats.org/drawingml/2006/table">
            <a:tbl>
              <a:tblPr firstRow="1" bandRow="1">
                <a:tableStyleId>{5C22544A-7EE6-4342-B048-85BDC9FD1C3A}</a:tableStyleId>
              </a:tblPr>
              <a:tblGrid>
                <a:gridCol w="11686391">
                  <a:extLst>
                    <a:ext uri="{9D8B030D-6E8A-4147-A177-3AD203B41FA5}">
                      <a16:colId xmlns:a16="http://schemas.microsoft.com/office/drawing/2014/main" val="2502228697"/>
                    </a:ext>
                  </a:extLst>
                </a:gridCol>
              </a:tblGrid>
              <a:tr h="5691976">
                <a:tc>
                  <a:txBody>
                    <a:bodyPr/>
                    <a:lstStyle/>
                    <a:p>
                      <a:pPr lvl="0">
                        <a:lnSpc>
                          <a:spcPct val="150000"/>
                        </a:lnSpc>
                      </a:pPr>
                      <a:r>
                        <a:rPr lang="x-none" sz="2000" b="1" kern="1200" dirty="0">
                          <a:solidFill>
                            <a:schemeClr val="tx1"/>
                          </a:solidFill>
                          <a:effectLst/>
                          <a:latin typeface="+mn-lt"/>
                          <a:ea typeface="+mn-ea"/>
                          <a:cs typeface="+mn-cs"/>
                        </a:rPr>
                        <a:t>Zmiany w wykazie przedsięwzięć</a:t>
                      </a:r>
                      <a:endParaRPr lang="pl-PL" sz="2000" b="1" kern="1200" dirty="0">
                        <a:solidFill>
                          <a:schemeClr val="tx1"/>
                        </a:solidFill>
                        <a:effectLst/>
                        <a:latin typeface="+mn-lt"/>
                        <a:ea typeface="+mn-ea"/>
                        <a:cs typeface="+mn-cs"/>
                      </a:endParaRPr>
                    </a:p>
                    <a:p>
                      <a:pPr>
                        <a:lnSpc>
                          <a:spcPct val="150000"/>
                        </a:lnSpc>
                      </a:pPr>
                      <a:r>
                        <a:rPr lang="pl-PL" sz="1400" b="1" kern="1200" dirty="0">
                          <a:solidFill>
                            <a:schemeClr val="tx1"/>
                          </a:solidFill>
                          <a:effectLst/>
                          <a:latin typeface="+mn-lt"/>
                          <a:ea typeface="+mn-ea"/>
                          <a:cs typeface="+mn-cs"/>
                        </a:rPr>
                        <a:t>Proponuje się dokonanie zmian w zakresie wieloletnich przedsięwzięć majątkowych </a:t>
                      </a:r>
                      <a:r>
                        <a:rPr lang="pl-PL" sz="1400" b="1" kern="1200" dirty="0" err="1">
                          <a:solidFill>
                            <a:schemeClr val="tx1"/>
                          </a:solidFill>
                          <a:effectLst/>
                          <a:latin typeface="+mn-lt"/>
                          <a:ea typeface="+mn-ea"/>
                          <a:cs typeface="+mn-cs"/>
                        </a:rPr>
                        <a:t>ogólnomiejskich</a:t>
                      </a:r>
                      <a:r>
                        <a:rPr lang="pl-PL" sz="1400" b="1" kern="1200" dirty="0">
                          <a:solidFill>
                            <a:schemeClr val="tx1"/>
                          </a:solidFill>
                          <a:effectLst/>
                          <a:latin typeface="+mn-lt"/>
                          <a:ea typeface="+mn-ea"/>
                          <a:cs typeface="+mn-cs"/>
                        </a:rPr>
                        <a:t>:</a:t>
                      </a:r>
                    </a:p>
                    <a:p>
                      <a:pPr marL="742950" marR="0" lvl="1" indent="-285750" algn="l" defTabSz="914400" rtl="0" eaLnBrk="1" fontAlgn="auto" latinLnBrk="0" hangingPunct="1">
                        <a:lnSpc>
                          <a:spcPct val="100000"/>
                        </a:lnSpc>
                        <a:spcBef>
                          <a:spcPts val="300"/>
                        </a:spcBef>
                        <a:spcAft>
                          <a:spcPts val="300"/>
                        </a:spcAft>
                        <a:buClrTx/>
                        <a:buSzTx/>
                        <a:buFont typeface="Wingdings" panose="05000000000000000000" pitchFamily="2" charset="2"/>
                        <a:buChar char="Ø"/>
                        <a:tabLst/>
                        <a:defRPr/>
                      </a:pPr>
                      <a:r>
                        <a:rPr lang="pl-PL" sz="1400" b="0" kern="1200" dirty="0" smtClean="0">
                          <a:solidFill>
                            <a:schemeClr val="tx1"/>
                          </a:solidFill>
                          <a:effectLst/>
                          <a:latin typeface="+mn-lt"/>
                          <a:ea typeface="+mn-ea"/>
                          <a:cs typeface="+mn-cs"/>
                        </a:rPr>
                        <a:t>Zwiększenie wydatków majątkowych w związku z </a:t>
                      </a:r>
                      <a:r>
                        <a:rPr lang="pl-PL" sz="1400" b="1" kern="1200" dirty="0" smtClean="0">
                          <a:solidFill>
                            <a:schemeClr val="tx1"/>
                          </a:solidFill>
                          <a:effectLst/>
                          <a:latin typeface="+mn-lt"/>
                          <a:ea typeface="+mn-ea"/>
                          <a:cs typeface="+mn-cs"/>
                        </a:rPr>
                        <a:t>udzieleniem pomocy finansowej na terenach objętych powodzią </a:t>
                      </a:r>
                      <a:br>
                        <a:rPr lang="pl-PL" sz="1400" b="1"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w łącznej kwocie </a:t>
                      </a:r>
                      <a:r>
                        <a:rPr lang="pl-PL" sz="1400" b="1" kern="1200" dirty="0" smtClean="0">
                          <a:solidFill>
                            <a:schemeClr val="tx1"/>
                          </a:solidFill>
                          <a:effectLst/>
                          <a:latin typeface="+mn-lt"/>
                          <a:ea typeface="+mn-ea"/>
                          <a:cs typeface="+mn-cs"/>
                        </a:rPr>
                        <a:t>12.000.000 zł </a:t>
                      </a:r>
                      <a:r>
                        <a:rPr lang="pl-PL" sz="1400" b="0" kern="1200" dirty="0" smtClean="0">
                          <a:solidFill>
                            <a:schemeClr val="tx1"/>
                          </a:solidFill>
                          <a:effectLst/>
                          <a:latin typeface="+mn-lt"/>
                          <a:ea typeface="+mn-ea"/>
                          <a:cs typeface="+mn-cs"/>
                        </a:rPr>
                        <a:t>w latach </a:t>
                      </a:r>
                      <a:r>
                        <a:rPr lang="pl-PL" sz="1400" b="1" kern="1200" dirty="0" smtClean="0">
                          <a:solidFill>
                            <a:schemeClr val="tx1"/>
                          </a:solidFill>
                          <a:effectLst/>
                          <a:latin typeface="+mn-lt"/>
                          <a:ea typeface="+mn-ea"/>
                          <a:cs typeface="+mn-cs"/>
                        </a:rPr>
                        <a:t>2024-2026</a:t>
                      </a:r>
                      <a:r>
                        <a:rPr lang="pl-PL" sz="1400" b="0" kern="1200" dirty="0" smtClean="0">
                          <a:solidFill>
                            <a:schemeClr val="tx1"/>
                          </a:solidFill>
                          <a:effectLst/>
                          <a:latin typeface="+mn-lt"/>
                          <a:ea typeface="+mn-ea"/>
                          <a:cs typeface="+mn-cs"/>
                        </a:rPr>
                        <a:t> po </a:t>
                      </a:r>
                      <a:r>
                        <a:rPr lang="pl-PL" sz="1400" b="1" kern="1200" dirty="0" smtClean="0">
                          <a:solidFill>
                            <a:schemeClr val="tx1"/>
                          </a:solidFill>
                          <a:effectLst/>
                          <a:latin typeface="+mn-lt"/>
                          <a:ea typeface="+mn-ea"/>
                          <a:cs typeface="+mn-cs"/>
                        </a:rPr>
                        <a:t>3.000.000 zł </a:t>
                      </a:r>
                      <a:r>
                        <a:rPr lang="pl-PL" sz="1400" b="0" kern="1200" dirty="0" smtClean="0">
                          <a:solidFill>
                            <a:schemeClr val="tx1"/>
                          </a:solidFill>
                          <a:effectLst/>
                          <a:latin typeface="+mn-lt"/>
                          <a:ea typeface="+mn-ea"/>
                          <a:cs typeface="+mn-cs"/>
                        </a:rPr>
                        <a:t>dla każdej  z gmin:. </a:t>
                      </a:r>
                    </a:p>
                    <a:p>
                      <a:pPr marL="1076325" lvl="1" indent="-179388">
                        <a:lnSpc>
                          <a:spcPct val="100000"/>
                        </a:lnSpc>
                        <a:spcBef>
                          <a:spcPts val="300"/>
                        </a:spcBef>
                        <a:spcAft>
                          <a:spcPts val="300"/>
                        </a:spcAft>
                        <a:buFont typeface="Wingdings" panose="05000000000000000000" pitchFamily="2" charset="2"/>
                        <a:buChar char="§"/>
                      </a:pPr>
                      <a:r>
                        <a:rPr lang="pl-PL" sz="1400" b="1" kern="1200" dirty="0" smtClean="0">
                          <a:solidFill>
                            <a:schemeClr val="tx1"/>
                          </a:solidFill>
                          <a:effectLst/>
                          <a:latin typeface="+mn-lt"/>
                          <a:ea typeface="+mn-ea"/>
                          <a:cs typeface="+mn-cs"/>
                        </a:rPr>
                        <a:t>Gmina </a:t>
                      </a:r>
                      <a:r>
                        <a:rPr lang="pl-PL" sz="1400" b="1" kern="1200" dirty="0" err="1">
                          <a:solidFill>
                            <a:schemeClr val="tx1"/>
                          </a:solidFill>
                          <a:effectLst/>
                          <a:latin typeface="+mn-lt"/>
                          <a:ea typeface="+mn-ea"/>
                          <a:cs typeface="+mn-cs"/>
                        </a:rPr>
                        <a:t>Bardo</a:t>
                      </a:r>
                      <a:r>
                        <a:rPr lang="pl-PL" sz="1400" b="1" kern="1200" dirty="0">
                          <a:solidFill>
                            <a:schemeClr val="tx1"/>
                          </a:solidFill>
                          <a:effectLst/>
                          <a:latin typeface="+mn-lt"/>
                          <a:ea typeface="+mn-ea"/>
                          <a:cs typeface="+mn-cs"/>
                        </a:rPr>
                        <a:t> </a:t>
                      </a:r>
                      <a:r>
                        <a:rPr lang="pl-PL" sz="1400" b="0" kern="1200" dirty="0">
                          <a:solidFill>
                            <a:schemeClr val="tx1"/>
                          </a:solidFill>
                          <a:effectLst/>
                          <a:latin typeface="+mn-lt"/>
                          <a:ea typeface="+mn-ea"/>
                          <a:cs typeface="+mn-cs"/>
                        </a:rPr>
                        <a:t>na odbudowę infrastruktury </a:t>
                      </a:r>
                      <a:r>
                        <a:rPr lang="pl-PL" sz="1400" b="0" kern="1200" dirty="0" smtClean="0">
                          <a:solidFill>
                            <a:schemeClr val="tx1"/>
                          </a:solidFill>
                          <a:effectLst/>
                          <a:latin typeface="+mn-lt"/>
                          <a:ea typeface="+mn-ea"/>
                          <a:cs typeface="+mn-cs"/>
                        </a:rPr>
                        <a:t>oświatowej: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2024 r.:</a:t>
                      </a:r>
                      <a:r>
                        <a:rPr lang="pl-PL" sz="1400" b="0" kern="1200" baseline="0" dirty="0" smtClean="0">
                          <a:solidFill>
                            <a:schemeClr val="tx1"/>
                          </a:solidFill>
                          <a:effectLst/>
                          <a:latin typeface="+mn-lt"/>
                          <a:ea typeface="+mn-ea"/>
                          <a:cs typeface="+mn-cs"/>
                        </a:rPr>
                        <a:t> </a:t>
                      </a:r>
                      <a:r>
                        <a:rPr lang="pl-PL" sz="1400" b="1" kern="1200" dirty="0" smtClean="0">
                          <a:solidFill>
                            <a:schemeClr val="tx1"/>
                          </a:solidFill>
                          <a:effectLst/>
                          <a:latin typeface="+mn-lt"/>
                          <a:ea typeface="+mn-ea"/>
                          <a:cs typeface="+mn-cs"/>
                        </a:rPr>
                        <a:t>100.000 zł</a:t>
                      </a:r>
                      <a:r>
                        <a:rPr lang="pl-PL" sz="1400" b="0" kern="1200" dirty="0" smtClean="0">
                          <a:solidFill>
                            <a:schemeClr val="tx1"/>
                          </a:solidFill>
                          <a:effectLst/>
                          <a:latin typeface="+mn-lt"/>
                          <a:ea typeface="+mn-ea"/>
                          <a:cs typeface="+mn-cs"/>
                        </a:rPr>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2025 </a:t>
                      </a:r>
                      <a:r>
                        <a:rPr lang="pl-PL" sz="1400" b="0" kern="1200" dirty="0">
                          <a:solidFill>
                            <a:schemeClr val="tx1"/>
                          </a:solidFill>
                          <a:effectLst/>
                          <a:latin typeface="+mn-lt"/>
                          <a:ea typeface="+mn-ea"/>
                          <a:cs typeface="+mn-cs"/>
                        </a:rPr>
                        <a:t>r. </a:t>
                      </a:r>
                      <a:r>
                        <a:rPr lang="pl-PL" sz="1400" b="0" kern="1200" dirty="0" smtClean="0">
                          <a:solidFill>
                            <a:schemeClr val="tx1"/>
                          </a:solidFill>
                          <a:effectLst/>
                          <a:latin typeface="+mn-lt"/>
                          <a:ea typeface="+mn-ea"/>
                          <a:cs typeface="+mn-cs"/>
                        </a:rPr>
                        <a:t>: </a:t>
                      </a:r>
                      <a:r>
                        <a:rPr lang="pl-PL" sz="1400" b="1" kern="1200" dirty="0" smtClean="0">
                          <a:solidFill>
                            <a:schemeClr val="tx1"/>
                          </a:solidFill>
                          <a:effectLst/>
                          <a:latin typeface="+mn-lt"/>
                          <a:ea typeface="+mn-ea"/>
                          <a:cs typeface="+mn-cs"/>
                        </a:rPr>
                        <a:t>2.900.000 zł</a:t>
                      </a:r>
                      <a:endParaRPr lang="pl-PL" sz="1400" b="1" kern="1200" dirty="0">
                        <a:solidFill>
                          <a:schemeClr val="tx1"/>
                        </a:solidFill>
                        <a:effectLst/>
                        <a:latin typeface="+mn-lt"/>
                        <a:ea typeface="+mn-ea"/>
                        <a:cs typeface="+mn-cs"/>
                      </a:endParaRPr>
                    </a:p>
                    <a:p>
                      <a:pPr marL="1076325" lvl="1" indent="-179388">
                        <a:lnSpc>
                          <a:spcPct val="100000"/>
                        </a:lnSpc>
                        <a:spcBef>
                          <a:spcPts val="300"/>
                        </a:spcBef>
                        <a:spcAft>
                          <a:spcPts val="300"/>
                        </a:spcAft>
                        <a:buFont typeface="Wingdings" panose="05000000000000000000" pitchFamily="2" charset="2"/>
                        <a:buChar char="§"/>
                      </a:pPr>
                      <a:r>
                        <a:rPr lang="pl-PL" sz="1400" b="1" kern="1200" dirty="0" smtClean="0">
                          <a:solidFill>
                            <a:schemeClr val="tx1"/>
                          </a:solidFill>
                          <a:effectLst/>
                          <a:latin typeface="+mn-lt"/>
                          <a:ea typeface="+mn-ea"/>
                          <a:cs typeface="+mn-cs"/>
                        </a:rPr>
                        <a:t>Gmina </a:t>
                      </a:r>
                      <a:r>
                        <a:rPr lang="pl-PL" sz="1400" b="1" kern="1200" dirty="0">
                          <a:solidFill>
                            <a:schemeClr val="tx1"/>
                          </a:solidFill>
                          <a:effectLst/>
                          <a:latin typeface="+mn-lt"/>
                          <a:ea typeface="+mn-ea"/>
                          <a:cs typeface="+mn-cs"/>
                        </a:rPr>
                        <a:t>Głuszyca </a:t>
                      </a:r>
                      <a:r>
                        <a:rPr lang="pl-PL" sz="1400" b="0" kern="1200" dirty="0">
                          <a:solidFill>
                            <a:schemeClr val="tx1"/>
                          </a:solidFill>
                          <a:effectLst/>
                          <a:latin typeface="+mn-lt"/>
                          <a:ea typeface="+mn-ea"/>
                          <a:cs typeface="+mn-cs"/>
                        </a:rPr>
                        <a:t>na odbudowę infrastruktury drogowej i </a:t>
                      </a:r>
                      <a:r>
                        <a:rPr lang="pl-PL" sz="1400" b="0" kern="1200" dirty="0" smtClean="0">
                          <a:solidFill>
                            <a:schemeClr val="tx1"/>
                          </a:solidFill>
                          <a:effectLst/>
                          <a:latin typeface="+mn-lt"/>
                          <a:ea typeface="+mn-ea"/>
                          <a:cs typeface="+mn-cs"/>
                        </a:rPr>
                        <a:t>mostowej: </a:t>
                      </a:r>
                      <a:r>
                        <a:rPr lang="pl-PL" sz="1400" b="0" kern="1200" dirty="0">
                          <a:solidFill>
                            <a:schemeClr val="tx1"/>
                          </a:solidFill>
                          <a:effectLst/>
                          <a:latin typeface="+mn-lt"/>
                          <a:ea typeface="+mn-ea"/>
                          <a:cs typeface="+mn-cs"/>
                        </a:rPr>
                        <a:t/>
                      </a:r>
                      <a:br>
                        <a:rPr lang="pl-PL" sz="1400" b="0" kern="1200" dirty="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2024 r.:</a:t>
                      </a:r>
                      <a:r>
                        <a:rPr lang="pl-PL" sz="1400" b="0" kern="1200" baseline="0" dirty="0" smtClean="0">
                          <a:solidFill>
                            <a:schemeClr val="tx1"/>
                          </a:solidFill>
                          <a:effectLst/>
                          <a:latin typeface="+mn-lt"/>
                          <a:ea typeface="+mn-ea"/>
                          <a:cs typeface="+mn-cs"/>
                        </a:rPr>
                        <a:t> </a:t>
                      </a:r>
                      <a:r>
                        <a:rPr lang="pl-PL" sz="1400" b="1" kern="1200" dirty="0" smtClean="0">
                          <a:solidFill>
                            <a:schemeClr val="tx1"/>
                          </a:solidFill>
                          <a:effectLst/>
                          <a:latin typeface="+mn-lt"/>
                          <a:ea typeface="+mn-ea"/>
                          <a:cs typeface="+mn-cs"/>
                        </a:rPr>
                        <a:t>1.000.000 zł</a:t>
                      </a:r>
                      <a:r>
                        <a:rPr lang="pl-PL" sz="1400" b="0" kern="1200" dirty="0">
                          <a:solidFill>
                            <a:schemeClr val="tx1"/>
                          </a:solidFill>
                          <a:effectLst/>
                          <a:latin typeface="+mn-lt"/>
                          <a:ea typeface="+mn-ea"/>
                          <a:cs typeface="+mn-cs"/>
                        </a:rPr>
                        <a:t/>
                      </a:r>
                      <a:br>
                        <a:rPr lang="pl-PL" sz="1400" b="0" kern="1200" dirty="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2025 r.:</a:t>
                      </a:r>
                      <a:r>
                        <a:rPr lang="pl-PL" sz="1400" b="0" kern="1200" baseline="0" dirty="0" smtClean="0">
                          <a:solidFill>
                            <a:schemeClr val="tx1"/>
                          </a:solidFill>
                          <a:effectLst/>
                          <a:latin typeface="+mn-lt"/>
                          <a:ea typeface="+mn-ea"/>
                          <a:cs typeface="+mn-cs"/>
                        </a:rPr>
                        <a:t> </a:t>
                      </a:r>
                      <a:r>
                        <a:rPr lang="pl-PL" sz="1400" b="1" kern="1200" dirty="0" smtClean="0">
                          <a:solidFill>
                            <a:schemeClr val="tx1"/>
                          </a:solidFill>
                          <a:effectLst/>
                          <a:latin typeface="+mn-lt"/>
                          <a:ea typeface="+mn-ea"/>
                          <a:cs typeface="+mn-cs"/>
                        </a:rPr>
                        <a:t>2.000.000 zł</a:t>
                      </a:r>
                      <a:endParaRPr lang="pl-PL" sz="1400" b="0" kern="1200" dirty="0">
                        <a:solidFill>
                          <a:schemeClr val="tx1"/>
                        </a:solidFill>
                        <a:effectLst/>
                        <a:latin typeface="+mn-lt"/>
                        <a:ea typeface="+mn-ea"/>
                        <a:cs typeface="+mn-cs"/>
                      </a:endParaRPr>
                    </a:p>
                    <a:p>
                      <a:pPr marL="1076325" lvl="1" indent="-179388">
                        <a:lnSpc>
                          <a:spcPct val="100000"/>
                        </a:lnSpc>
                        <a:spcBef>
                          <a:spcPts val="300"/>
                        </a:spcBef>
                        <a:spcAft>
                          <a:spcPts val="300"/>
                        </a:spcAft>
                        <a:buFont typeface="Wingdings" panose="05000000000000000000" pitchFamily="2" charset="2"/>
                        <a:buChar char="§"/>
                      </a:pPr>
                      <a:r>
                        <a:rPr lang="pl-PL" sz="1400" b="1" kern="1200" dirty="0" smtClean="0">
                          <a:solidFill>
                            <a:schemeClr val="tx1"/>
                          </a:solidFill>
                          <a:effectLst/>
                          <a:latin typeface="+mn-lt"/>
                          <a:ea typeface="+mn-ea"/>
                          <a:cs typeface="+mn-cs"/>
                        </a:rPr>
                        <a:t>Gmina </a:t>
                      </a:r>
                      <a:r>
                        <a:rPr lang="pl-PL" sz="1400" b="1" kern="1200" dirty="0">
                          <a:solidFill>
                            <a:schemeClr val="tx1"/>
                          </a:solidFill>
                          <a:effectLst/>
                          <a:latin typeface="+mn-lt"/>
                          <a:ea typeface="+mn-ea"/>
                          <a:cs typeface="+mn-cs"/>
                        </a:rPr>
                        <a:t>Bystrzyca Kłodzka </a:t>
                      </a:r>
                      <a:r>
                        <a:rPr lang="pl-PL" sz="1400" b="0" kern="1200" dirty="0">
                          <a:solidFill>
                            <a:schemeClr val="tx1"/>
                          </a:solidFill>
                          <a:effectLst/>
                          <a:latin typeface="+mn-lt"/>
                          <a:ea typeface="+mn-ea"/>
                          <a:cs typeface="+mn-cs"/>
                        </a:rPr>
                        <a:t>na odbudowę infrastruktury </a:t>
                      </a:r>
                      <a:r>
                        <a:rPr lang="pl-PL" sz="1400" b="0" kern="1200" dirty="0" smtClean="0">
                          <a:solidFill>
                            <a:schemeClr val="tx1"/>
                          </a:solidFill>
                          <a:effectLst/>
                          <a:latin typeface="+mn-lt"/>
                          <a:ea typeface="+mn-ea"/>
                          <a:cs typeface="+mn-cs"/>
                        </a:rPr>
                        <a:t>drogowej: </a:t>
                      </a:r>
                      <a:r>
                        <a:rPr lang="pl-PL" sz="1400" b="0" kern="1200" dirty="0">
                          <a:solidFill>
                            <a:schemeClr val="tx1"/>
                          </a:solidFill>
                          <a:effectLst/>
                          <a:latin typeface="+mn-lt"/>
                          <a:ea typeface="+mn-ea"/>
                          <a:cs typeface="+mn-cs"/>
                        </a:rPr>
                        <a:t/>
                      </a:r>
                      <a:br>
                        <a:rPr lang="pl-PL" sz="1400" b="0" kern="1200" dirty="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2025 r.:</a:t>
                      </a:r>
                      <a:r>
                        <a:rPr lang="pl-PL" sz="1400" b="0" kern="1200" baseline="0" dirty="0" smtClean="0">
                          <a:solidFill>
                            <a:schemeClr val="tx1"/>
                          </a:solidFill>
                          <a:effectLst/>
                          <a:latin typeface="+mn-lt"/>
                          <a:ea typeface="+mn-ea"/>
                          <a:cs typeface="+mn-cs"/>
                        </a:rPr>
                        <a:t> </a:t>
                      </a:r>
                      <a:r>
                        <a:rPr lang="pl-PL" sz="1400" b="1" kern="1200" dirty="0" smtClean="0">
                          <a:solidFill>
                            <a:schemeClr val="tx1"/>
                          </a:solidFill>
                          <a:effectLst/>
                          <a:latin typeface="+mn-lt"/>
                          <a:ea typeface="+mn-ea"/>
                          <a:cs typeface="+mn-cs"/>
                        </a:rPr>
                        <a:t>2.000.000 zł</a:t>
                      </a:r>
                      <a:r>
                        <a:rPr lang="pl-PL" sz="1400" b="0" kern="1200" dirty="0">
                          <a:solidFill>
                            <a:schemeClr val="tx1"/>
                          </a:solidFill>
                          <a:effectLst/>
                          <a:latin typeface="+mn-lt"/>
                          <a:ea typeface="+mn-ea"/>
                          <a:cs typeface="+mn-cs"/>
                        </a:rPr>
                        <a:t/>
                      </a:r>
                      <a:br>
                        <a:rPr lang="pl-PL" sz="1400" b="0" kern="1200" dirty="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2026 r.:</a:t>
                      </a:r>
                      <a:r>
                        <a:rPr lang="pl-PL" sz="1400" b="0" kern="1200" baseline="0" dirty="0" smtClean="0">
                          <a:solidFill>
                            <a:schemeClr val="tx1"/>
                          </a:solidFill>
                          <a:effectLst/>
                          <a:latin typeface="+mn-lt"/>
                          <a:ea typeface="+mn-ea"/>
                          <a:cs typeface="+mn-cs"/>
                        </a:rPr>
                        <a:t> </a:t>
                      </a:r>
                      <a:r>
                        <a:rPr lang="pl-PL" sz="1400" b="1" kern="1200" dirty="0" smtClean="0">
                          <a:solidFill>
                            <a:schemeClr val="tx1"/>
                          </a:solidFill>
                          <a:effectLst/>
                          <a:latin typeface="+mn-lt"/>
                          <a:ea typeface="+mn-ea"/>
                          <a:cs typeface="+mn-cs"/>
                        </a:rPr>
                        <a:t>1.000.000 zł</a:t>
                      </a:r>
                      <a:endParaRPr lang="pl-PL" sz="1400" b="0" kern="1200" dirty="0">
                        <a:solidFill>
                          <a:schemeClr val="tx1"/>
                        </a:solidFill>
                        <a:effectLst/>
                        <a:latin typeface="+mn-lt"/>
                        <a:ea typeface="+mn-ea"/>
                        <a:cs typeface="+mn-cs"/>
                      </a:endParaRPr>
                    </a:p>
                    <a:p>
                      <a:pPr marL="1076325" lvl="1" indent="-179388">
                        <a:lnSpc>
                          <a:spcPct val="100000"/>
                        </a:lnSpc>
                        <a:spcBef>
                          <a:spcPts val="300"/>
                        </a:spcBef>
                        <a:spcAft>
                          <a:spcPts val="300"/>
                        </a:spcAft>
                        <a:buFont typeface="Wingdings" panose="05000000000000000000" pitchFamily="2" charset="2"/>
                        <a:buChar char="§"/>
                      </a:pPr>
                      <a:r>
                        <a:rPr lang="pl-PL" sz="1400" b="1" kern="1200" dirty="0" smtClean="0">
                          <a:solidFill>
                            <a:schemeClr val="tx1"/>
                          </a:solidFill>
                          <a:effectLst/>
                          <a:latin typeface="+mn-lt"/>
                          <a:ea typeface="+mn-ea"/>
                          <a:cs typeface="+mn-cs"/>
                        </a:rPr>
                        <a:t>Gmina </a:t>
                      </a:r>
                      <a:r>
                        <a:rPr lang="pl-PL" sz="1400" b="1" kern="1200" dirty="0">
                          <a:solidFill>
                            <a:schemeClr val="tx1"/>
                          </a:solidFill>
                          <a:effectLst/>
                          <a:latin typeface="+mn-lt"/>
                          <a:ea typeface="+mn-ea"/>
                          <a:cs typeface="+mn-cs"/>
                        </a:rPr>
                        <a:t>Stronie Śląskie </a:t>
                      </a:r>
                      <a:r>
                        <a:rPr lang="pl-PL" sz="1400" b="0" kern="1200" dirty="0">
                          <a:solidFill>
                            <a:schemeClr val="tx1"/>
                          </a:solidFill>
                          <a:effectLst/>
                          <a:latin typeface="+mn-lt"/>
                          <a:ea typeface="+mn-ea"/>
                          <a:cs typeface="+mn-cs"/>
                        </a:rPr>
                        <a:t>na odbudowę infrastruktury drogowej”: </a:t>
                      </a:r>
                      <a:r>
                        <a:rPr lang="pl-PL" sz="1400" b="0" kern="1200" dirty="0" smtClean="0">
                          <a:solidFill>
                            <a:schemeClr val="tx1"/>
                          </a:solidFill>
                          <a:effectLst/>
                          <a:latin typeface="+mn-lt"/>
                          <a:ea typeface="+mn-ea"/>
                          <a:cs typeface="+mn-cs"/>
                        </a:rPr>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2025 r.:</a:t>
                      </a:r>
                      <a:r>
                        <a:rPr lang="pl-PL" sz="1400" b="0" kern="1200" baseline="0" dirty="0" smtClean="0">
                          <a:solidFill>
                            <a:schemeClr val="tx1"/>
                          </a:solidFill>
                          <a:effectLst/>
                          <a:latin typeface="+mn-lt"/>
                          <a:ea typeface="+mn-ea"/>
                          <a:cs typeface="+mn-cs"/>
                        </a:rPr>
                        <a:t> </a:t>
                      </a:r>
                      <a:r>
                        <a:rPr lang="pl-PL" sz="1400" b="1" kern="1200" dirty="0" smtClean="0">
                          <a:solidFill>
                            <a:schemeClr val="tx1"/>
                          </a:solidFill>
                          <a:effectLst/>
                          <a:latin typeface="+mn-lt"/>
                          <a:ea typeface="+mn-ea"/>
                          <a:cs typeface="+mn-cs"/>
                        </a:rPr>
                        <a:t>2.500.000 zł</a:t>
                      </a:r>
                      <a:r>
                        <a:rPr lang="pl-PL" sz="1400" b="0" kern="1200" dirty="0" smtClean="0">
                          <a:solidFill>
                            <a:schemeClr val="tx1"/>
                          </a:solidFill>
                          <a:effectLst/>
                          <a:latin typeface="+mn-lt"/>
                          <a:ea typeface="+mn-ea"/>
                          <a:cs typeface="+mn-cs"/>
                        </a:rPr>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2026 r.:</a:t>
                      </a:r>
                      <a:r>
                        <a:rPr lang="pl-PL" sz="1400" b="0" kern="1200" baseline="0" dirty="0" smtClean="0">
                          <a:solidFill>
                            <a:schemeClr val="tx1"/>
                          </a:solidFill>
                          <a:effectLst/>
                          <a:latin typeface="+mn-lt"/>
                          <a:ea typeface="+mn-ea"/>
                          <a:cs typeface="+mn-cs"/>
                        </a:rPr>
                        <a:t> </a:t>
                      </a:r>
                      <a:r>
                        <a:rPr lang="pl-PL" sz="1400" b="1" kern="1200" dirty="0" smtClean="0">
                          <a:solidFill>
                            <a:schemeClr val="tx1"/>
                          </a:solidFill>
                          <a:effectLst/>
                          <a:latin typeface="+mn-lt"/>
                          <a:ea typeface="+mn-ea"/>
                          <a:cs typeface="+mn-cs"/>
                        </a:rPr>
                        <a:t>500.000 zł</a:t>
                      </a:r>
                      <a:endParaRPr lang="pl-PL" sz="1400" b="0" kern="1200" dirty="0">
                        <a:solidFill>
                          <a:schemeClr val="tx1"/>
                        </a:solidFill>
                        <a:effectLst/>
                        <a:latin typeface="+mn-lt"/>
                        <a:ea typeface="+mn-ea"/>
                        <a:cs typeface="+mn-cs"/>
                      </a:endParaRPr>
                    </a:p>
                    <a:p>
                      <a:pPr marL="742950" marR="0" lvl="1" indent="-285750" algn="l" defTabSz="914400" rtl="0" eaLnBrk="1" fontAlgn="auto" latinLnBrk="0" hangingPunct="1">
                        <a:lnSpc>
                          <a:spcPct val="100000"/>
                        </a:lnSpc>
                        <a:spcBef>
                          <a:spcPts val="300"/>
                        </a:spcBef>
                        <a:spcAft>
                          <a:spcPts val="300"/>
                        </a:spcAft>
                        <a:buClrTx/>
                        <a:buSzTx/>
                        <a:buFont typeface="Wingdings" panose="05000000000000000000" pitchFamily="2" charset="2"/>
                        <a:buChar char="Ø"/>
                        <a:tabLst/>
                        <a:defRPr/>
                      </a:pPr>
                      <a:r>
                        <a:rPr lang="pl-PL" sz="1400" b="1" kern="1200" dirty="0" smtClean="0">
                          <a:solidFill>
                            <a:schemeClr val="tx1"/>
                          </a:solidFill>
                          <a:effectLst/>
                          <a:latin typeface="+mn-lt"/>
                          <a:ea typeface="+mn-ea"/>
                          <a:cs typeface="+mn-cs"/>
                        </a:rPr>
                        <a:t>Komenda Wojewódzka Policji</a:t>
                      </a:r>
                      <a:r>
                        <a:rPr lang="pl-PL" sz="1400" b="0" kern="1200" dirty="0" smtClean="0">
                          <a:solidFill>
                            <a:schemeClr val="tx1"/>
                          </a:solidFill>
                          <a:effectLst/>
                          <a:latin typeface="+mn-lt"/>
                          <a:ea typeface="+mn-ea"/>
                          <a:cs typeface="+mn-cs"/>
                        </a:rPr>
                        <a:t>: dotacja celowa na zakupy dla Komendy Stołecznej Policji”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 ujęcie w  wykazie przedsięwzięć zadania w latach 2024-2025 w kwotach odpowiednio: </a:t>
                      </a:r>
                      <a:r>
                        <a:rPr lang="pl-PL" sz="1400" b="1" kern="1200" dirty="0" smtClean="0">
                          <a:solidFill>
                            <a:schemeClr val="tx1"/>
                          </a:solidFill>
                          <a:effectLst/>
                          <a:latin typeface="+mn-lt"/>
                          <a:ea typeface="+mn-ea"/>
                          <a:cs typeface="+mn-cs"/>
                        </a:rPr>
                        <a:t>2.825.000 zł </a:t>
                      </a:r>
                      <a:r>
                        <a:rPr lang="pl-PL" sz="1400" b="0" kern="1200" dirty="0" smtClean="0">
                          <a:solidFill>
                            <a:schemeClr val="tx1"/>
                          </a:solidFill>
                          <a:effectLst/>
                          <a:latin typeface="+mn-lt"/>
                          <a:ea typeface="+mn-ea"/>
                          <a:cs typeface="+mn-cs"/>
                        </a:rPr>
                        <a:t>i  </a:t>
                      </a:r>
                      <a:r>
                        <a:rPr lang="pl-PL" sz="1400" b="1" kern="1200" dirty="0" smtClean="0">
                          <a:solidFill>
                            <a:schemeClr val="tx1"/>
                          </a:solidFill>
                          <a:effectLst/>
                          <a:latin typeface="+mn-lt"/>
                          <a:ea typeface="+mn-ea"/>
                          <a:cs typeface="+mn-cs"/>
                        </a:rPr>
                        <a:t>1.120.000</a:t>
                      </a:r>
                      <a:r>
                        <a:rPr lang="pl-PL" sz="1400" b="0" kern="1200" dirty="0" smtClean="0">
                          <a:solidFill>
                            <a:schemeClr val="tx1"/>
                          </a:solidFill>
                          <a:effectLst/>
                          <a:latin typeface="+mn-lt"/>
                          <a:ea typeface="+mn-ea"/>
                          <a:cs typeface="+mn-cs"/>
                        </a:rPr>
                        <a:t> </a:t>
                      </a:r>
                      <a:r>
                        <a:rPr lang="pl-PL" sz="1400" b="1" kern="1200" dirty="0" smtClean="0">
                          <a:solidFill>
                            <a:schemeClr val="tx1"/>
                          </a:solidFill>
                          <a:effectLst/>
                          <a:latin typeface="+mn-lt"/>
                          <a:ea typeface="+mn-ea"/>
                          <a:cs typeface="+mn-cs"/>
                        </a:rPr>
                        <a:t>zł</a:t>
                      </a:r>
                    </a:p>
                    <a:p>
                      <a:pPr marL="742950" marR="0" lvl="1" indent="-285750" algn="l" defTabSz="914400" rtl="0" eaLnBrk="1" fontAlgn="auto" latinLnBrk="0" hangingPunct="1">
                        <a:lnSpc>
                          <a:spcPct val="100000"/>
                        </a:lnSpc>
                        <a:spcBef>
                          <a:spcPts val="300"/>
                        </a:spcBef>
                        <a:spcAft>
                          <a:spcPts val="300"/>
                        </a:spcAft>
                        <a:buClrTx/>
                        <a:buSzTx/>
                        <a:buFont typeface="Wingdings" panose="05000000000000000000" pitchFamily="2" charset="2"/>
                        <a:buChar char="Ø"/>
                        <a:tabLst/>
                        <a:defRPr/>
                      </a:pPr>
                      <a:r>
                        <a:rPr lang="pl-PL" sz="1400" b="1" kern="1200" dirty="0" smtClean="0">
                          <a:solidFill>
                            <a:schemeClr val="tx1"/>
                          </a:solidFill>
                          <a:effectLst/>
                          <a:latin typeface="+mn-lt"/>
                          <a:ea typeface="+mn-ea"/>
                          <a:cs typeface="+mn-cs"/>
                        </a:rPr>
                        <a:t>„Modernizacja budynku przy ul. Rzymowskiego 36 na potrzeby Zespołu Szkół Specjalnych 85”</a:t>
                      </a:r>
                      <a:r>
                        <a:rPr lang="pl-PL" sz="1400" b="0" kern="1200" dirty="0" smtClean="0">
                          <a:solidFill>
                            <a:schemeClr val="tx1"/>
                          </a:solidFill>
                          <a:effectLst/>
                          <a:latin typeface="+mn-lt"/>
                          <a:ea typeface="+mn-ea"/>
                          <a:cs typeface="+mn-cs"/>
                        </a:rPr>
                        <a:t>:  </a:t>
                      </a:r>
                      <a:br>
                        <a:rPr lang="pl-PL" sz="1400" b="0"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  zwiększenie limitu wydatków w 2024 r. o kwotę </a:t>
                      </a:r>
                      <a:r>
                        <a:rPr lang="pl-PL" sz="1400" b="1" kern="1200" dirty="0" smtClean="0">
                          <a:solidFill>
                            <a:schemeClr val="tx1"/>
                          </a:solidFill>
                          <a:effectLst/>
                          <a:latin typeface="+mn-lt"/>
                          <a:ea typeface="+mn-ea"/>
                          <a:cs typeface="+mn-cs"/>
                        </a:rPr>
                        <a:t>157.678 zł</a:t>
                      </a:r>
                      <a:endParaRPr lang="pl-PL" sz="1400" b="0" kern="1200" dirty="0" smtClean="0">
                        <a:solidFill>
                          <a:schemeClr val="tx1"/>
                        </a:solidFill>
                        <a:effectLst/>
                        <a:latin typeface="+mn-lt"/>
                        <a:ea typeface="+mn-ea"/>
                        <a:cs typeface="+mn-cs"/>
                      </a:endParaRPr>
                    </a:p>
                    <a:p>
                      <a:pPr marL="742950" lvl="1" indent="-285750">
                        <a:lnSpc>
                          <a:spcPct val="100000"/>
                        </a:lnSpc>
                        <a:spcBef>
                          <a:spcPts val="300"/>
                        </a:spcBef>
                        <a:spcAft>
                          <a:spcPts val="300"/>
                        </a:spcAft>
                        <a:buFont typeface="Wingdings" panose="05000000000000000000" pitchFamily="2" charset="2"/>
                        <a:buChar char="Ø"/>
                      </a:pPr>
                      <a:r>
                        <a:rPr lang="pl-PL" sz="1400" b="1" kern="1200" dirty="0" smtClean="0">
                          <a:solidFill>
                            <a:schemeClr val="tx1"/>
                          </a:solidFill>
                          <a:effectLst/>
                          <a:latin typeface="+mn-lt"/>
                          <a:ea typeface="+mn-ea"/>
                          <a:cs typeface="+mn-cs"/>
                        </a:rPr>
                        <a:t>„</a:t>
                      </a:r>
                      <a:r>
                        <a:rPr lang="pl-PL" sz="1400" b="1" kern="1200" dirty="0">
                          <a:solidFill>
                            <a:schemeClr val="tx1"/>
                          </a:solidFill>
                          <a:effectLst/>
                          <a:latin typeface="+mn-lt"/>
                          <a:ea typeface="+mn-ea"/>
                          <a:cs typeface="+mn-cs"/>
                        </a:rPr>
                        <a:t>Program rozwoju edukacji”</a:t>
                      </a:r>
                      <a:r>
                        <a:rPr lang="pl-PL" sz="1400" b="0" kern="1200" dirty="0">
                          <a:solidFill>
                            <a:schemeClr val="tx1"/>
                          </a:solidFill>
                          <a:effectLst/>
                          <a:latin typeface="+mn-lt"/>
                          <a:ea typeface="+mn-ea"/>
                          <a:cs typeface="+mn-cs"/>
                        </a:rPr>
                        <a:t>: zmniejszenie limitu wydatków w 2027 r. </a:t>
                      </a:r>
                      <a:r>
                        <a:rPr lang="pl-PL" sz="1400" b="0" kern="1200" dirty="0" smtClean="0">
                          <a:solidFill>
                            <a:schemeClr val="tx1"/>
                          </a:solidFill>
                          <a:effectLst/>
                          <a:latin typeface="+mn-lt"/>
                          <a:ea typeface="+mn-ea"/>
                          <a:cs typeface="+mn-cs"/>
                        </a:rPr>
                        <a:t>o </a:t>
                      </a:r>
                      <a:r>
                        <a:rPr lang="pl-PL" sz="1400" b="0" kern="1200" dirty="0">
                          <a:solidFill>
                            <a:schemeClr val="tx1"/>
                          </a:solidFill>
                          <a:effectLst/>
                          <a:latin typeface="+mn-lt"/>
                          <a:ea typeface="+mn-ea"/>
                          <a:cs typeface="+mn-cs"/>
                        </a:rPr>
                        <a:t>kwotę </a:t>
                      </a:r>
                      <a:r>
                        <a:rPr lang="pl-PL" sz="1400" b="1" kern="1200" dirty="0">
                          <a:solidFill>
                            <a:schemeClr val="tx1"/>
                          </a:solidFill>
                          <a:effectLst/>
                          <a:latin typeface="+mn-lt"/>
                          <a:ea typeface="+mn-ea"/>
                          <a:cs typeface="+mn-cs"/>
                        </a:rPr>
                        <a:t>157.678 zł</a:t>
                      </a:r>
                      <a:r>
                        <a:rPr lang="pl-PL" sz="1400" b="0" kern="1200" dirty="0" smtClean="0">
                          <a:solidFill>
                            <a:schemeClr val="tx1"/>
                          </a:solidFill>
                          <a:effectLst/>
                          <a:latin typeface="+mn-lt"/>
                          <a:ea typeface="+mn-ea"/>
                          <a:cs typeface="+mn-cs"/>
                        </a:rPr>
                        <a:t>.</a:t>
                      </a:r>
                      <a:endParaRPr lang="pl-PL" sz="1400" b="0" kern="1200" dirty="0">
                        <a:solidFill>
                          <a:schemeClr val="tx1"/>
                        </a:solidFill>
                        <a:effectLst/>
                        <a:latin typeface="+mn-lt"/>
                        <a:ea typeface="+mn-ea"/>
                        <a:cs typeface="+mn-cs"/>
                      </a:endParaRPr>
                    </a:p>
                    <a:p>
                      <a:endParaRPr lang="pl-PL" dirty="0">
                        <a:solidFill>
                          <a:schemeClr val="tx1"/>
                        </a:solidFill>
                      </a:endParaRPr>
                    </a:p>
                  </a:txBody>
                  <a:tcPr>
                    <a:solidFill>
                      <a:schemeClr val="bg1"/>
                    </a:solidFill>
                  </a:tcPr>
                </a:tc>
                <a:extLst>
                  <a:ext uri="{0D108BD9-81ED-4DB2-BD59-A6C34878D82A}">
                    <a16:rowId xmlns:a16="http://schemas.microsoft.com/office/drawing/2014/main" val="1388453704"/>
                  </a:ext>
                </a:extLst>
              </a:tr>
            </a:tbl>
          </a:graphicData>
        </a:graphic>
      </p:graphicFrame>
      <p:sp>
        <p:nvSpPr>
          <p:cNvPr id="8" name="pole tekstowe 13"/>
          <p:cNvSpPr txBox="1">
            <a:spLocks noChangeArrowheads="1"/>
          </p:cNvSpPr>
          <p:nvPr/>
        </p:nvSpPr>
        <p:spPr bwMode="auto">
          <a:xfrm>
            <a:off x="1866613" y="244458"/>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Autopoprawki </a:t>
            </a:r>
            <a:r>
              <a:rPr lang="pl-PL" altLang="pl-PL" sz="1600" b="1" dirty="0">
                <a:solidFill>
                  <a:schemeClr val="tx1">
                    <a:lumMod val="50000"/>
                    <a:lumOff val="50000"/>
                  </a:schemeClr>
                </a:solidFill>
                <a:latin typeface="+mj-lt"/>
              </a:rPr>
              <a:t>B</a:t>
            </a:r>
          </a:p>
        </p:txBody>
      </p:sp>
    </p:spTree>
    <p:extLst>
      <p:ext uri="{BB962C8B-B14F-4D97-AF65-F5344CB8AC3E}">
        <p14:creationId xmlns:p14="http://schemas.microsoft.com/office/powerpoint/2010/main" val="4132773932"/>
      </p:ext>
    </p:extLst>
  </p:cSld>
  <p:clrMapOvr>
    <a:masterClrMapping/>
  </p:clrMapOvr>
  <p:transition spd="slow">
    <p:cove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43</a:t>
            </a:fld>
            <a:endParaRPr lang="pl-PL" dirty="0"/>
          </a:p>
        </p:txBody>
      </p:sp>
      <p:graphicFrame>
        <p:nvGraphicFramePr>
          <p:cNvPr id="10" name="Tabela 9"/>
          <p:cNvGraphicFramePr>
            <a:graphicFrameLocks noGrp="1"/>
          </p:cNvGraphicFramePr>
          <p:nvPr>
            <p:extLst>
              <p:ext uri="{D42A27DB-BD31-4B8C-83A1-F6EECF244321}">
                <p14:modId xmlns:p14="http://schemas.microsoft.com/office/powerpoint/2010/main" val="969977127"/>
              </p:ext>
            </p:extLst>
          </p:nvPr>
        </p:nvGraphicFramePr>
        <p:xfrm>
          <a:off x="324359" y="956733"/>
          <a:ext cx="11715876" cy="5220038"/>
        </p:xfrm>
        <a:graphic>
          <a:graphicData uri="http://schemas.openxmlformats.org/drawingml/2006/table">
            <a:tbl>
              <a:tblPr firstRow="1" bandRow="1">
                <a:tableStyleId>{2D5ABB26-0587-4C30-8999-92F81FD0307C}</a:tableStyleId>
              </a:tblPr>
              <a:tblGrid>
                <a:gridCol w="208252">
                  <a:extLst>
                    <a:ext uri="{9D8B030D-6E8A-4147-A177-3AD203B41FA5}">
                      <a16:colId xmlns:a16="http://schemas.microsoft.com/office/drawing/2014/main" val="20000"/>
                    </a:ext>
                  </a:extLst>
                </a:gridCol>
                <a:gridCol w="11507624">
                  <a:extLst>
                    <a:ext uri="{9D8B030D-6E8A-4147-A177-3AD203B41FA5}">
                      <a16:colId xmlns:a16="http://schemas.microsoft.com/office/drawing/2014/main" val="20001"/>
                    </a:ext>
                  </a:extLst>
                </a:gridCol>
              </a:tblGrid>
              <a:tr h="5220038">
                <a:tc>
                  <a:txBody>
                    <a:bodyPr/>
                    <a:lstStyle/>
                    <a:p>
                      <a:pPr algn="r"/>
                      <a:endParaRPr lang="pl-PL" sz="1800" b="1" kern="1200" dirty="0">
                        <a:solidFill>
                          <a:srgbClr val="385723"/>
                        </a:solidFill>
                        <a:latin typeface="+mj-lt"/>
                        <a:ea typeface="+mn-ea"/>
                        <a:cs typeface="+mn-cs"/>
                      </a:endParaRPr>
                    </a:p>
                  </a:txBody>
                  <a:tcPr marL="91426" marR="91426" marT="45719" marB="45719" anchor="ctr">
                    <a:lnL>
                      <a:noFill/>
                    </a:lnL>
                    <a:lnR>
                      <a:noFill/>
                    </a:lnR>
                    <a:lnT>
                      <a:noFill/>
                    </a:lnT>
                    <a:lnB w="3175"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lvl="0"/>
                      <a:r>
                        <a:rPr lang="pl-PL" sz="1800" b="1" kern="1200" dirty="0">
                          <a:solidFill>
                            <a:schemeClr val="tx1"/>
                          </a:solidFill>
                          <a:effectLst/>
                          <a:latin typeface="+mn-lt"/>
                          <a:ea typeface="+mn-ea"/>
                          <a:cs typeface="+mn-cs"/>
                        </a:rPr>
                        <a:t>Zmiany w planie wydatków bieżących </a:t>
                      </a:r>
                      <a:r>
                        <a:rPr lang="pl-PL" sz="1800" kern="1200" dirty="0">
                          <a:solidFill>
                            <a:schemeClr val="tx1"/>
                          </a:solidFill>
                          <a:effectLst/>
                          <a:latin typeface="+mn-lt"/>
                          <a:ea typeface="+mn-ea"/>
                          <a:cs typeface="+mn-cs"/>
                        </a:rPr>
                        <a:t>polegające na</a:t>
                      </a:r>
                      <a:r>
                        <a:rPr lang="pl-PL" sz="1800" b="1" kern="1200" dirty="0">
                          <a:solidFill>
                            <a:schemeClr val="tx1"/>
                          </a:solidFill>
                          <a:effectLst/>
                          <a:latin typeface="+mn-lt"/>
                          <a:ea typeface="+mn-ea"/>
                          <a:cs typeface="+mn-cs"/>
                        </a:rPr>
                        <a:t> zmniejszeniu wydatków bieżących w części </a:t>
                      </a:r>
                      <a:r>
                        <a:rPr lang="pl-PL" sz="1800" b="1" kern="1200" dirty="0" err="1">
                          <a:solidFill>
                            <a:schemeClr val="tx1"/>
                          </a:solidFill>
                          <a:effectLst/>
                          <a:latin typeface="+mn-lt"/>
                          <a:ea typeface="+mn-ea"/>
                          <a:cs typeface="+mn-cs"/>
                        </a:rPr>
                        <a:t>ogólnomiejskiej</a:t>
                      </a:r>
                      <a:r>
                        <a:rPr lang="pl-PL" sz="1800" b="1" kern="1200" dirty="0">
                          <a:solidFill>
                            <a:schemeClr val="tx1"/>
                          </a:solidFill>
                          <a:effectLst/>
                          <a:latin typeface="+mn-lt"/>
                          <a:ea typeface="+mn-ea"/>
                          <a:cs typeface="+mn-cs"/>
                        </a:rPr>
                        <a:t> o 1.100.000 zł</a:t>
                      </a:r>
                      <a:r>
                        <a:rPr lang="pl-PL" sz="1800" kern="1200" dirty="0">
                          <a:solidFill>
                            <a:schemeClr val="tx1"/>
                          </a:solidFill>
                          <a:effectLst/>
                          <a:latin typeface="+mn-lt"/>
                          <a:ea typeface="+mn-ea"/>
                          <a:cs typeface="+mn-cs"/>
                        </a:rPr>
                        <a:t> poprzez uruchomienie rezerwy ogólnej z przeznaczeniem na pomoc finansową na zadania inwestycyjne </a:t>
                      </a:r>
                      <a:r>
                        <a:rPr lang="pl-PL" sz="1800" kern="1200" dirty="0" smtClean="0">
                          <a:solidFill>
                            <a:schemeClr val="tx1"/>
                          </a:solidFill>
                          <a:effectLst/>
                          <a:latin typeface="+mn-lt"/>
                          <a:ea typeface="+mn-ea"/>
                          <a:cs typeface="+mn-cs"/>
                        </a:rPr>
                        <a:t>gmin </a:t>
                      </a:r>
                      <a:r>
                        <a:rPr lang="pl-PL" sz="1800" kern="1200" dirty="0">
                          <a:solidFill>
                            <a:schemeClr val="tx1"/>
                          </a:solidFill>
                          <a:effectLst/>
                          <a:latin typeface="+mn-lt"/>
                          <a:ea typeface="+mn-ea"/>
                          <a:cs typeface="+mn-cs"/>
                        </a:rPr>
                        <a:t>dotkniętych </a:t>
                      </a:r>
                      <a:r>
                        <a:rPr lang="pl-PL" sz="1800" kern="1200" dirty="0" smtClean="0">
                          <a:solidFill>
                            <a:schemeClr val="tx1"/>
                          </a:solidFill>
                          <a:effectLst/>
                          <a:latin typeface="+mn-lt"/>
                          <a:ea typeface="+mn-ea"/>
                          <a:cs typeface="+mn-cs"/>
                        </a:rPr>
                        <a:t>powodzią.</a:t>
                      </a:r>
                    </a:p>
                    <a:p>
                      <a:pPr lvl="0"/>
                      <a:endParaRPr lang="pl-PL" sz="1800" b="1" kern="1200" dirty="0" smtClean="0">
                        <a:solidFill>
                          <a:schemeClr val="tx1"/>
                        </a:solidFill>
                        <a:effectLst/>
                        <a:latin typeface="+mn-lt"/>
                        <a:ea typeface="+mn-ea"/>
                        <a:cs typeface="+mn-cs"/>
                      </a:endParaRPr>
                    </a:p>
                    <a:p>
                      <a:pPr lvl="0">
                        <a:lnSpc>
                          <a:spcPts val="2700"/>
                        </a:lnSpc>
                      </a:pPr>
                      <a:r>
                        <a:rPr lang="pl-PL" sz="1800" b="1" kern="1200" dirty="0" smtClean="0">
                          <a:solidFill>
                            <a:schemeClr val="tx1"/>
                          </a:solidFill>
                          <a:effectLst/>
                          <a:latin typeface="+mn-lt"/>
                          <a:ea typeface="+mn-ea"/>
                          <a:cs typeface="+mn-cs"/>
                        </a:rPr>
                        <a:t>Wynik budżetu i źródła jego pokrycia ulegają zmianie w latach, </a:t>
                      </a:r>
                      <a:r>
                        <a:rPr lang="pl-PL" sz="1800" kern="1200" dirty="0" smtClean="0">
                          <a:solidFill>
                            <a:schemeClr val="tx1"/>
                          </a:solidFill>
                          <a:effectLst/>
                          <a:latin typeface="+mn-lt"/>
                          <a:ea typeface="+mn-ea"/>
                          <a:cs typeface="+mn-cs"/>
                        </a:rPr>
                        <a:t>w tym:</a:t>
                      </a:r>
                    </a:p>
                    <a:p>
                      <a:pPr lvl="0">
                        <a:lnSpc>
                          <a:spcPts val="2700"/>
                        </a:lnSpc>
                      </a:pPr>
                      <a:r>
                        <a:rPr lang="pl-PL" sz="1800" kern="1200" dirty="0" smtClean="0">
                          <a:solidFill>
                            <a:schemeClr val="tx1"/>
                          </a:solidFill>
                          <a:effectLst/>
                          <a:latin typeface="+mn-lt"/>
                          <a:ea typeface="+mn-ea"/>
                          <a:cs typeface="+mn-cs"/>
                        </a:rPr>
                        <a:t>- w 2024 roku – zmniejszenie deficytu i przychodów z tytułu wolnych środków z lat ubiegłych </a:t>
                      </a:r>
                      <a:br>
                        <a:rPr lang="pl-PL" sz="1800" kern="1200" dirty="0" smtClean="0">
                          <a:solidFill>
                            <a:schemeClr val="tx1"/>
                          </a:solidFill>
                          <a:effectLst/>
                          <a:latin typeface="+mn-lt"/>
                          <a:ea typeface="+mn-ea"/>
                          <a:cs typeface="+mn-cs"/>
                        </a:rPr>
                      </a:br>
                      <a:r>
                        <a:rPr lang="pl-PL" sz="1800" kern="1200" dirty="0" smtClean="0">
                          <a:solidFill>
                            <a:schemeClr val="tx1"/>
                          </a:solidFill>
                          <a:effectLst/>
                          <a:latin typeface="+mn-lt"/>
                          <a:ea typeface="+mn-ea"/>
                          <a:cs typeface="+mn-cs"/>
                        </a:rPr>
                        <a:t>    o kwotę </a:t>
                      </a:r>
                      <a:r>
                        <a:rPr lang="pl-PL" sz="1800" b="1" kern="1200" dirty="0" smtClean="0">
                          <a:solidFill>
                            <a:schemeClr val="tx1"/>
                          </a:solidFill>
                          <a:effectLst/>
                          <a:latin typeface="+mn-lt"/>
                          <a:ea typeface="+mn-ea"/>
                          <a:cs typeface="+mn-cs"/>
                        </a:rPr>
                        <a:t>962.322 zł</a:t>
                      </a:r>
                      <a:endParaRPr lang="pl-PL" sz="1800" kern="1200" dirty="0" smtClean="0">
                        <a:solidFill>
                          <a:schemeClr val="tx1"/>
                        </a:solidFill>
                        <a:effectLst/>
                        <a:latin typeface="+mn-lt"/>
                        <a:ea typeface="+mn-ea"/>
                        <a:cs typeface="+mn-cs"/>
                      </a:endParaRPr>
                    </a:p>
                    <a:p>
                      <a:pPr lvl="0">
                        <a:lnSpc>
                          <a:spcPts val="2700"/>
                        </a:lnSpc>
                      </a:pPr>
                      <a:r>
                        <a:rPr lang="pl-PL" sz="1800" kern="1200" dirty="0" smtClean="0">
                          <a:solidFill>
                            <a:schemeClr val="tx1"/>
                          </a:solidFill>
                          <a:effectLst/>
                          <a:latin typeface="+mn-lt"/>
                          <a:ea typeface="+mn-ea"/>
                          <a:cs typeface="+mn-cs"/>
                        </a:rPr>
                        <a:t>- w 2025 roku – zwiększenie deficytu i przychodów z tytułu wolnych środków z lat ubiegłych </a:t>
                      </a:r>
                      <a:br>
                        <a:rPr lang="pl-PL" sz="1800" kern="1200" dirty="0" smtClean="0">
                          <a:solidFill>
                            <a:schemeClr val="tx1"/>
                          </a:solidFill>
                          <a:effectLst/>
                          <a:latin typeface="+mn-lt"/>
                          <a:ea typeface="+mn-ea"/>
                          <a:cs typeface="+mn-cs"/>
                        </a:rPr>
                      </a:br>
                      <a:r>
                        <a:rPr lang="pl-PL" sz="1800" kern="1200" dirty="0" smtClean="0">
                          <a:solidFill>
                            <a:schemeClr val="tx1"/>
                          </a:solidFill>
                          <a:effectLst/>
                          <a:latin typeface="+mn-lt"/>
                          <a:ea typeface="+mn-ea"/>
                          <a:cs typeface="+mn-cs"/>
                        </a:rPr>
                        <a:t>    o kwotę </a:t>
                      </a:r>
                      <a:r>
                        <a:rPr lang="pl-PL" sz="1800" b="1" kern="1200" dirty="0" smtClean="0">
                          <a:solidFill>
                            <a:schemeClr val="tx1"/>
                          </a:solidFill>
                          <a:effectLst/>
                          <a:latin typeface="+mn-lt"/>
                          <a:ea typeface="+mn-ea"/>
                          <a:cs typeface="+mn-cs"/>
                        </a:rPr>
                        <a:t>1.120.000</a:t>
                      </a:r>
                      <a:r>
                        <a:rPr lang="pl-PL" sz="1800" kern="1200" dirty="0" smtClean="0">
                          <a:solidFill>
                            <a:schemeClr val="tx1"/>
                          </a:solidFill>
                          <a:effectLst/>
                          <a:latin typeface="+mn-lt"/>
                          <a:ea typeface="+mn-ea"/>
                          <a:cs typeface="+mn-cs"/>
                        </a:rPr>
                        <a:t> zł</a:t>
                      </a:r>
                    </a:p>
                    <a:p>
                      <a:pPr lvl="0">
                        <a:lnSpc>
                          <a:spcPts val="2700"/>
                        </a:lnSpc>
                      </a:pPr>
                      <a:endParaRPr lang="pl-PL" sz="1800" b="1" kern="1200" dirty="0" smtClean="0">
                        <a:solidFill>
                          <a:schemeClr val="tx1"/>
                        </a:solidFill>
                        <a:effectLst/>
                        <a:latin typeface="+mn-lt"/>
                        <a:ea typeface="+mn-ea"/>
                        <a:cs typeface="+mn-cs"/>
                      </a:endParaRPr>
                    </a:p>
                    <a:p>
                      <a:pPr lvl="0">
                        <a:lnSpc>
                          <a:spcPts val="2700"/>
                        </a:lnSpc>
                      </a:pPr>
                      <a:r>
                        <a:rPr lang="pl-PL" sz="1800" b="1" kern="1200" dirty="0" smtClean="0">
                          <a:solidFill>
                            <a:schemeClr val="tx1"/>
                          </a:solidFill>
                          <a:effectLst/>
                          <a:latin typeface="+mn-lt"/>
                          <a:ea typeface="+mn-ea"/>
                          <a:cs typeface="+mn-cs"/>
                        </a:rPr>
                        <a:t>Program kredytowy nie ulega zmianie</a:t>
                      </a:r>
                      <a:r>
                        <a:rPr lang="pl-PL" sz="1800" kern="1200" dirty="0" smtClean="0">
                          <a:solidFill>
                            <a:schemeClr val="tx1"/>
                          </a:solidFill>
                          <a:effectLst/>
                          <a:latin typeface="+mn-lt"/>
                          <a:ea typeface="+mn-ea"/>
                          <a:cs typeface="+mn-cs"/>
                        </a:rPr>
                        <a:t>.</a:t>
                      </a:r>
                    </a:p>
                    <a:p>
                      <a:pPr lvl="0"/>
                      <a:endParaRPr lang="pl-PL" sz="1800" b="1" kern="1200" dirty="0">
                        <a:solidFill>
                          <a:schemeClr val="tx1"/>
                        </a:solidFill>
                        <a:effectLst/>
                        <a:latin typeface="+mn-lt"/>
                        <a:ea typeface="+mn-ea"/>
                        <a:cs typeface="+mn-cs"/>
                      </a:endParaRPr>
                    </a:p>
                  </a:txBody>
                  <a:tcPr marL="91426" marR="91426" marT="45719" marB="45719">
                    <a:lnL>
                      <a:noFill/>
                    </a:lnL>
                    <a:lnR>
                      <a:noFill/>
                    </a:lnR>
                    <a:lnT>
                      <a:noFill/>
                    </a:lnT>
                    <a:lnB w="3175" cap="flat" cmpd="sng" algn="ctr">
                      <a:no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3625553"/>
                  </a:ext>
                </a:extLst>
              </a:tr>
            </a:tbl>
          </a:graphicData>
        </a:graphic>
      </p:graphicFrame>
      <p:sp>
        <p:nvSpPr>
          <p:cNvPr id="8" name="pole tekstowe 13"/>
          <p:cNvSpPr txBox="1">
            <a:spLocks noChangeArrowheads="1"/>
          </p:cNvSpPr>
          <p:nvPr/>
        </p:nvSpPr>
        <p:spPr bwMode="auto">
          <a:xfrm>
            <a:off x="1775173" y="413735"/>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Autopoprawki </a:t>
            </a:r>
            <a:r>
              <a:rPr lang="pl-PL" altLang="pl-PL" sz="1600" b="1" dirty="0">
                <a:solidFill>
                  <a:schemeClr val="tx1">
                    <a:lumMod val="50000"/>
                    <a:lumOff val="50000"/>
                  </a:schemeClr>
                </a:solidFill>
                <a:latin typeface="+mj-lt"/>
              </a:rPr>
              <a:t>B</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298385258"/>
      </p:ext>
    </p:extLst>
  </p:cSld>
  <p:clrMapOvr>
    <a:masterClrMapping/>
  </p:clrMapOvr>
  <p:transition spd="slow">
    <p:cove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694154" y="1314450"/>
            <a:ext cx="10515600" cy="3829050"/>
          </a:xfrm>
          <a:prstGeom prst="rect">
            <a:avLst/>
          </a:prstGeom>
        </p:spPr>
        <p:txBody>
          <a:bodyPr/>
          <a:lstStyle/>
          <a:p>
            <a:r>
              <a:rPr lang="pl-PL" b="1" dirty="0"/>
              <a:t>Wynik budżetu i program kredytowy</a:t>
            </a:r>
            <a:r>
              <a:rPr lang="pl-PL" dirty="0"/>
              <a:t/>
            </a:r>
            <a:br>
              <a:rPr lang="pl-PL" dirty="0"/>
            </a:b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44</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3713129311"/>
      </p:ext>
    </p:extLst>
  </p:cSld>
  <p:clrMapOvr>
    <a:masterClrMapping/>
  </p:clrMapOvr>
  <p:transition spd="slow">
    <p:cove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45</a:t>
            </a:fld>
            <a:endParaRPr lang="pl-PL" dirty="0"/>
          </a:p>
        </p:txBody>
      </p:sp>
      <p:sp>
        <p:nvSpPr>
          <p:cNvPr id="9" name="Tytuł 2"/>
          <p:cNvSpPr>
            <a:spLocks noGrp="1"/>
          </p:cNvSpPr>
          <p:nvPr>
            <p:ph type="title"/>
          </p:nvPr>
        </p:nvSpPr>
        <p:spPr>
          <a:xfrm>
            <a:off x="327600"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wyniku budżetu</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graphicFrame>
        <p:nvGraphicFramePr>
          <p:cNvPr id="3" name="Tabela 2">
            <a:extLst>
              <a:ext uri="{FF2B5EF4-FFF2-40B4-BE49-F238E27FC236}">
                <a16:creationId xmlns:a16="http://schemas.microsoft.com/office/drawing/2014/main" id="{1F61EC16-A17E-E496-6654-E0D4D513ACA5}"/>
              </a:ext>
            </a:extLst>
          </p:cNvPr>
          <p:cNvGraphicFramePr>
            <a:graphicFrameLocks noGrp="1"/>
          </p:cNvGraphicFramePr>
          <p:nvPr>
            <p:extLst>
              <p:ext uri="{D42A27DB-BD31-4B8C-83A1-F6EECF244321}">
                <p14:modId xmlns:p14="http://schemas.microsoft.com/office/powerpoint/2010/main" val="1201671343"/>
              </p:ext>
            </p:extLst>
          </p:nvPr>
        </p:nvGraphicFramePr>
        <p:xfrm>
          <a:off x="93133" y="1678156"/>
          <a:ext cx="12037381" cy="4104448"/>
        </p:xfrm>
        <a:graphic>
          <a:graphicData uri="http://schemas.openxmlformats.org/drawingml/2006/table">
            <a:tbl>
              <a:tblPr firstRow="1" bandRow="1">
                <a:tableStyleId>{2D5ABB26-0587-4C30-8999-92F81FD0307C}</a:tableStyleId>
              </a:tblPr>
              <a:tblGrid>
                <a:gridCol w="1286934">
                  <a:extLst>
                    <a:ext uri="{9D8B030D-6E8A-4147-A177-3AD203B41FA5}">
                      <a16:colId xmlns:a16="http://schemas.microsoft.com/office/drawing/2014/main" val="3288171132"/>
                    </a:ext>
                  </a:extLst>
                </a:gridCol>
                <a:gridCol w="1122270">
                  <a:extLst>
                    <a:ext uri="{9D8B030D-6E8A-4147-A177-3AD203B41FA5}">
                      <a16:colId xmlns:a16="http://schemas.microsoft.com/office/drawing/2014/main" val="387858084"/>
                    </a:ext>
                  </a:extLst>
                </a:gridCol>
                <a:gridCol w="1124649">
                  <a:extLst>
                    <a:ext uri="{9D8B030D-6E8A-4147-A177-3AD203B41FA5}">
                      <a16:colId xmlns:a16="http://schemas.microsoft.com/office/drawing/2014/main" val="3393036705"/>
                    </a:ext>
                  </a:extLst>
                </a:gridCol>
                <a:gridCol w="1124649">
                  <a:extLst>
                    <a:ext uri="{9D8B030D-6E8A-4147-A177-3AD203B41FA5}">
                      <a16:colId xmlns:a16="http://schemas.microsoft.com/office/drawing/2014/main" val="785722401"/>
                    </a:ext>
                  </a:extLst>
                </a:gridCol>
                <a:gridCol w="1124649">
                  <a:extLst>
                    <a:ext uri="{9D8B030D-6E8A-4147-A177-3AD203B41FA5}">
                      <a16:colId xmlns:a16="http://schemas.microsoft.com/office/drawing/2014/main" val="67375346"/>
                    </a:ext>
                  </a:extLst>
                </a:gridCol>
                <a:gridCol w="1124649">
                  <a:extLst>
                    <a:ext uri="{9D8B030D-6E8A-4147-A177-3AD203B41FA5}">
                      <a16:colId xmlns:a16="http://schemas.microsoft.com/office/drawing/2014/main" val="414039947"/>
                    </a:ext>
                  </a:extLst>
                </a:gridCol>
                <a:gridCol w="1124649">
                  <a:extLst>
                    <a:ext uri="{9D8B030D-6E8A-4147-A177-3AD203B41FA5}">
                      <a16:colId xmlns:a16="http://schemas.microsoft.com/office/drawing/2014/main" val="2703029546"/>
                    </a:ext>
                  </a:extLst>
                </a:gridCol>
                <a:gridCol w="453398">
                  <a:extLst>
                    <a:ext uri="{9D8B030D-6E8A-4147-A177-3AD203B41FA5}">
                      <a16:colId xmlns:a16="http://schemas.microsoft.com/office/drawing/2014/main" val="1223468682"/>
                    </a:ext>
                  </a:extLst>
                </a:gridCol>
                <a:gridCol w="1124649">
                  <a:extLst>
                    <a:ext uri="{9D8B030D-6E8A-4147-A177-3AD203B41FA5}">
                      <a16:colId xmlns:a16="http://schemas.microsoft.com/office/drawing/2014/main" val="2393733300"/>
                    </a:ext>
                  </a:extLst>
                </a:gridCol>
                <a:gridCol w="1124649">
                  <a:extLst>
                    <a:ext uri="{9D8B030D-6E8A-4147-A177-3AD203B41FA5}">
                      <a16:colId xmlns:a16="http://schemas.microsoft.com/office/drawing/2014/main" val="2735128868"/>
                    </a:ext>
                  </a:extLst>
                </a:gridCol>
                <a:gridCol w="1302236">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2024 r.</a:t>
                      </a: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000" b="0" kern="1200" dirty="0">
                          <a:solidFill>
                            <a:schemeClr val="tx1"/>
                          </a:solidFill>
                          <a:latin typeface="+mn-lt"/>
                          <a:ea typeface="+mn-ea"/>
                          <a:cs typeface="Calibri" panose="020F0502020204030204" pitchFamily="34" charset="0"/>
                        </a:rPr>
                        <a:t/>
                      </a:r>
                      <a:br>
                        <a:rPr lang="pl-PL" sz="1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2040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2041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11">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lnT w="12700" cap="flat" cmpd="sng" algn="ctr">
                      <a:solidFill>
                        <a:schemeClr val="tx1"/>
                      </a:solidFill>
                      <a:prstDash val="solid"/>
                      <a:round/>
                      <a:headEnd type="none" w="med" len="med"/>
                      <a:tailEnd type="none" w="med" len="med"/>
                    </a:lnT>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+176,8</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-139,5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-11,1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-10,9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500" b="0" kern="1200" dirty="0">
                          <a:solidFill>
                            <a:schemeClr val="tx1"/>
                          </a:solidFill>
                          <a:latin typeface="+mn-lt"/>
                          <a:ea typeface="+mn-ea"/>
                          <a:cs typeface="Calibri" panose="020F0502020204030204" pitchFamily="34" charset="0"/>
                        </a:rPr>
                        <a:t/>
                      </a:r>
                      <a:br>
                        <a:rPr lang="pl-PL" sz="5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p>
                  </a:txBody>
                  <a:tcPr marL="91448" marR="91448" marT="45727" marB="45727">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+16,4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800" b="0" kern="1200" dirty="0" err="1">
                          <a:solidFill>
                            <a:schemeClr val="tx1"/>
                          </a:solidFill>
                          <a:latin typeface="+mn-lt"/>
                          <a:ea typeface="+mn-ea"/>
                          <a:cs typeface="Calibri" panose="020F0502020204030204" pitchFamily="34" charset="0"/>
                        </a:rPr>
                        <a:t>Autopop</a:t>
                      </a:r>
                      <a:r>
                        <a:rPr lang="pl-PL" sz="1800" b="0" kern="1200" dirty="0">
                          <a:solidFill>
                            <a:schemeClr val="tx1"/>
                          </a:solidFill>
                          <a:latin typeface="+mn-lt"/>
                          <a:ea typeface="+mn-ea"/>
                          <a:cs typeface="Calibri" panose="020F0502020204030204" pitchFamily="34" charset="0"/>
                        </a:rPr>
                        <a:t>-</a:t>
                      </a:r>
                      <a:br>
                        <a:rPr lang="pl-PL" sz="1800" b="0" kern="1200" dirty="0">
                          <a:solidFill>
                            <a:schemeClr val="tx1"/>
                          </a:solidFill>
                          <a:latin typeface="+mn-lt"/>
                          <a:ea typeface="+mn-ea"/>
                          <a:cs typeface="Calibri" panose="020F0502020204030204" pitchFamily="34" charset="0"/>
                        </a:rPr>
                      </a:br>
                      <a:r>
                        <a:rPr lang="pl-PL" sz="1800" b="0" kern="1200" dirty="0">
                          <a:solidFill>
                            <a:schemeClr val="tx1"/>
                          </a:solidFill>
                          <a:latin typeface="+mn-lt"/>
                          <a:ea typeface="+mn-ea"/>
                          <a:cs typeface="Calibri" panose="020F0502020204030204" pitchFamily="34" charset="0"/>
                        </a:rPr>
                        <a:t>-</a:t>
                      </a:r>
                      <a:r>
                        <a:rPr lang="pl-PL" sz="1800" b="0" kern="1200" dirty="0" err="1">
                          <a:solidFill>
                            <a:schemeClr val="tx1"/>
                          </a:solidFill>
                          <a:latin typeface="+mn-lt"/>
                          <a:ea typeface="+mn-ea"/>
                          <a:cs typeface="Calibri" panose="020F0502020204030204" pitchFamily="34" charset="0"/>
                        </a:rPr>
                        <a:t>rawka</a:t>
                      </a:r>
                      <a:r>
                        <a:rPr lang="pl-PL" sz="1800" b="0" kern="1200" dirty="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rgbClr val="385723"/>
                          </a:solidFill>
                          <a:latin typeface="+mn-lt"/>
                          <a:ea typeface="+mn-ea"/>
                          <a:cs typeface="Calibri" panose="020F0502020204030204" pitchFamily="34" charset="0"/>
                        </a:rPr>
                        <a:t>+235,6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rgbClr val="C00000"/>
                          </a:solidFill>
                          <a:latin typeface="+mn-lt"/>
                          <a:ea typeface="+mn-ea"/>
                          <a:cs typeface="Calibri" panose="020F0502020204030204" pitchFamily="34" charset="0"/>
                        </a:rPr>
                        <a:t>-57,8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-105,6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chemeClr val="tx1"/>
                          </a:solidFill>
                          <a:latin typeface="+mj-lt"/>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chemeClr val="tx1"/>
                          </a:solidFill>
                          <a:latin typeface="+mj-lt"/>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rgbClr val="385723"/>
                          </a:solidFill>
                          <a:latin typeface="+mj-lt"/>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chemeClr val="tx1"/>
                          </a:solidFill>
                          <a:latin typeface="+mj-lt"/>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chemeClr val="tx1"/>
                          </a:solidFill>
                          <a:latin typeface="+mj-lt"/>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rgbClr val="385723"/>
                          </a:solidFill>
                          <a:latin typeface="+mj-lt"/>
                          <a:cs typeface="Calibri" panose="020F0502020204030204" pitchFamily="34" charset="0"/>
                        </a:rPr>
                        <a:t>+73,6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764712994"/>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800" b="0" kern="1200" dirty="0" err="1">
                          <a:solidFill>
                            <a:schemeClr val="tx1"/>
                          </a:solidFill>
                          <a:latin typeface="+mn-lt"/>
                          <a:ea typeface="+mn-ea"/>
                          <a:cs typeface="Calibri" panose="020F0502020204030204" pitchFamily="34" charset="0"/>
                        </a:rPr>
                        <a:t>Autopop</a:t>
                      </a:r>
                      <a:r>
                        <a:rPr lang="pl-PL" sz="1800" b="0" kern="1200" dirty="0">
                          <a:solidFill>
                            <a:schemeClr val="tx1"/>
                          </a:solidFill>
                          <a:latin typeface="+mn-lt"/>
                          <a:ea typeface="+mn-ea"/>
                          <a:cs typeface="Calibri" panose="020F0502020204030204" pitchFamily="34" charset="0"/>
                        </a:rPr>
                        <a:t>-</a:t>
                      </a:r>
                      <a:br>
                        <a:rPr lang="pl-PL" sz="1800" b="0" kern="1200" dirty="0">
                          <a:solidFill>
                            <a:schemeClr val="tx1"/>
                          </a:solidFill>
                          <a:latin typeface="+mn-lt"/>
                          <a:ea typeface="+mn-ea"/>
                          <a:cs typeface="Calibri" panose="020F0502020204030204" pitchFamily="34" charset="0"/>
                        </a:rPr>
                      </a:br>
                      <a:r>
                        <a:rPr lang="pl-PL" sz="1800" b="0" kern="1200" dirty="0">
                          <a:solidFill>
                            <a:schemeClr val="tx1"/>
                          </a:solidFill>
                          <a:latin typeface="+mn-lt"/>
                          <a:ea typeface="+mn-ea"/>
                          <a:cs typeface="Calibri" panose="020F0502020204030204" pitchFamily="34" charset="0"/>
                        </a:rPr>
                        <a:t>-</a:t>
                      </a:r>
                      <a:r>
                        <a:rPr lang="pl-PL" sz="1800" b="0" kern="1200" dirty="0" err="1">
                          <a:solidFill>
                            <a:schemeClr val="tx1"/>
                          </a:solidFill>
                          <a:latin typeface="+mn-lt"/>
                          <a:ea typeface="+mn-ea"/>
                          <a:cs typeface="Calibri" panose="020F0502020204030204" pitchFamily="34" charset="0"/>
                        </a:rPr>
                        <a:t>rawka</a:t>
                      </a:r>
                      <a:r>
                        <a:rPr lang="pl-PL" sz="1800" b="0" kern="1200" dirty="0">
                          <a:solidFill>
                            <a:schemeClr val="tx1"/>
                          </a:solidFill>
                          <a:latin typeface="+mn-lt"/>
                          <a:ea typeface="+mn-ea"/>
                          <a:cs typeface="Calibri" panose="020F0502020204030204" pitchFamily="34" charset="0"/>
                        </a:rPr>
                        <a:t> B</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smtClean="0">
                          <a:solidFill>
                            <a:srgbClr val="385723"/>
                          </a:solidFill>
                          <a:latin typeface="+mn-lt"/>
                          <a:ea typeface="+mn-ea"/>
                          <a:cs typeface="Calibri" panose="020F0502020204030204" pitchFamily="34" charset="0"/>
                        </a:rPr>
                        <a:t>+0,962</a:t>
                      </a:r>
                      <a:endParaRPr lang="pl-PL" sz="2000" b="1" kern="1200" dirty="0">
                        <a:solidFill>
                          <a:srgbClr val="385723"/>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kern="1200" dirty="0">
                          <a:solidFill>
                            <a:srgbClr val="C00000"/>
                          </a:solidFill>
                          <a:latin typeface="+mn-lt"/>
                          <a:ea typeface="+mn-ea"/>
                          <a:cs typeface="Calibri" panose="020F0502020204030204" pitchFamily="34" charset="0"/>
                        </a:rPr>
                        <a:t>-</a:t>
                      </a:r>
                      <a:r>
                        <a:rPr lang="pl-PL" sz="2000" b="1" kern="1200" dirty="0" smtClean="0">
                          <a:solidFill>
                            <a:srgbClr val="C00000"/>
                          </a:solidFill>
                          <a:latin typeface="+mn-lt"/>
                          <a:ea typeface="+mn-ea"/>
                          <a:cs typeface="Calibri" panose="020F0502020204030204" pitchFamily="34" charset="0"/>
                        </a:rPr>
                        <a:t>1,120</a:t>
                      </a:r>
                      <a:endParaRPr lang="pl-PL" sz="2000" b="1" kern="1200" dirty="0">
                        <a:solidFill>
                          <a:srgbClr val="C00000"/>
                        </a:solidFill>
                        <a:latin typeface="+mn-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chemeClr val="tx1"/>
                          </a:solidFill>
                          <a:latin typeface="+mj-lt"/>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chemeClr val="tx1"/>
                          </a:solidFill>
                          <a:latin typeface="+mj-lt"/>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chemeClr val="tx1"/>
                          </a:solidFill>
                          <a:latin typeface="+mj-lt"/>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chemeClr val="tx1"/>
                          </a:solidFill>
                          <a:latin typeface="+mj-lt"/>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chemeClr val="tx1"/>
                          </a:solidFill>
                          <a:latin typeface="+mj-lt"/>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rgbClr val="385723"/>
                          </a:solidFill>
                          <a:latin typeface="+mj-lt"/>
                          <a:cs typeface="Calibri" panose="020F0502020204030204" pitchFamily="34" charset="0"/>
                        </a:rPr>
                        <a:t>-0,16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069897261"/>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a:r>
                        <a:rPr lang="pl-PL" sz="2000" b="1" dirty="0">
                          <a:latin typeface="+mj-lt"/>
                          <a:cs typeface="Calibri" panose="020F0502020204030204" pitchFamily="34" charset="0"/>
                        </a:rPr>
                        <a:t>-3.217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-2.720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-974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-121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+594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+462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500" b="0">
                          <a:solidFill>
                            <a:schemeClr val="tx1"/>
                          </a:solidFill>
                          <a:latin typeface="+mj-lt"/>
                          <a:cs typeface="Calibri" panose="020F0502020204030204" pitchFamily="34" charset="0"/>
                        </a:rPr>
                        <a:t/>
                      </a:r>
                      <a:br>
                        <a:rPr lang="pl-PL" sz="500" b="0">
                          <a:solidFill>
                            <a:schemeClr val="tx1"/>
                          </a:solidFill>
                          <a:latin typeface="+mj-lt"/>
                          <a:cs typeface="Calibri" panose="020F0502020204030204" pitchFamily="34" charset="0"/>
                        </a:rPr>
                      </a:br>
                      <a:r>
                        <a:rPr lang="pl-PL" sz="2000" b="0">
                          <a:solidFill>
                            <a:schemeClr val="tx1"/>
                          </a:solidFill>
                          <a:latin typeface="+mj-lt"/>
                          <a:cs typeface="Calibri" panose="020F0502020204030204" pitchFamily="34" charset="0"/>
                        </a:rPr>
                        <a:t>…</a:t>
                      </a:r>
                      <a:endParaRPr lang="pl-PL" sz="2000" b="0" dirty="0">
                        <a:solidFill>
                          <a:schemeClr val="tx1"/>
                        </a:solidFill>
                        <a:latin typeface="+mj-lt"/>
                        <a:cs typeface="Calibri" panose="020F0502020204030204" pitchFamily="34" charset="0"/>
                      </a:endParaRPr>
                    </a:p>
                  </a:txBody>
                  <a:tcPr marL="91448" marR="91448" marT="45727" marB="45727">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+460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+448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+579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2106313880"/>
      </p:ext>
    </p:extLst>
  </p:cSld>
  <p:clrMapOvr>
    <a:masterClrMapping/>
  </p:clrMapOvr>
  <p:transition spd="slow">
    <p:cove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46</a:t>
            </a:fld>
            <a:endParaRPr lang="pl-PL" dirty="0"/>
          </a:p>
        </p:txBody>
      </p:sp>
      <p:sp>
        <p:nvSpPr>
          <p:cNvPr id="9" name="Tytuł 2"/>
          <p:cNvSpPr>
            <a:spLocks noGrp="1"/>
          </p:cNvSpPr>
          <p:nvPr>
            <p:ph type="title"/>
          </p:nvPr>
        </p:nvSpPr>
        <p:spPr>
          <a:xfrm>
            <a:off x="320697" y="133606"/>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programie kredytowym</a:t>
            </a:r>
          </a:p>
        </p:txBody>
      </p:sp>
      <p:graphicFrame>
        <p:nvGraphicFramePr>
          <p:cNvPr id="10" name="Tabela 9"/>
          <p:cNvGraphicFramePr>
            <a:graphicFrameLocks noGrp="1"/>
          </p:cNvGraphicFramePr>
          <p:nvPr>
            <p:extLst>
              <p:ext uri="{D42A27DB-BD31-4B8C-83A1-F6EECF244321}">
                <p14:modId xmlns:p14="http://schemas.microsoft.com/office/powerpoint/2010/main" val="3354701942"/>
              </p:ext>
            </p:extLst>
          </p:nvPr>
        </p:nvGraphicFramePr>
        <p:xfrm>
          <a:off x="1427944" y="1602805"/>
          <a:ext cx="9336113" cy="3860912"/>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695006">
                  <a:extLst>
                    <a:ext uri="{9D8B030D-6E8A-4147-A177-3AD203B41FA5}">
                      <a16:colId xmlns:a16="http://schemas.microsoft.com/office/drawing/2014/main" val="3422950535"/>
                    </a:ext>
                  </a:extLst>
                </a:gridCol>
              </a:tblGrid>
              <a:tr h="739451">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0924">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15106">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a:solidFill>
                            <a:srgbClr val="C00000"/>
                          </a:solidFill>
                          <a:latin typeface="+mj-lt"/>
                          <a:ea typeface="+mn-ea"/>
                          <a:cs typeface="Calibri" panose="020F0502020204030204" pitchFamily="34" charset="0"/>
                        </a:rPr>
                        <a:t>-160,5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+139,0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+10,6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+10,9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151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a:solidFill>
                            <a:schemeClr val="tx1"/>
                          </a:solidFill>
                          <a:latin typeface="+mn-lt"/>
                          <a:ea typeface="+mn-ea"/>
                          <a:cs typeface="Calibri" panose="020F0502020204030204" pitchFamily="34" charset="0"/>
                        </a:rPr>
                        <a:t>Autopop</a:t>
                      </a:r>
                      <a:r>
                        <a:rPr lang="pl-PL" sz="2000" b="0" kern="1200" dirty="0">
                          <a:solidFill>
                            <a:schemeClr val="tx1"/>
                          </a:solidFill>
                          <a:latin typeface="+mn-lt"/>
                          <a:ea typeface="+mn-ea"/>
                          <a:cs typeface="Calibri" panose="020F0502020204030204" pitchFamily="34" charset="0"/>
                        </a:rPr>
                        <a:t>-</a:t>
                      </a:r>
                      <a:br>
                        <a:rPr lang="pl-PL" sz="2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r>
                        <a:rPr lang="pl-PL" sz="2000" b="0" kern="1200" dirty="0" err="1">
                          <a:solidFill>
                            <a:schemeClr val="tx1"/>
                          </a:solidFill>
                          <a:latin typeface="+mn-lt"/>
                          <a:ea typeface="+mn-ea"/>
                          <a:cs typeface="Calibri" panose="020F0502020204030204" pitchFamily="34" charset="0"/>
                        </a:rPr>
                        <a:t>rawka</a:t>
                      </a:r>
                      <a:r>
                        <a:rPr lang="pl-PL" sz="2000" b="0" kern="1200" dirty="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a:solidFill>
                            <a:srgbClr val="C00000"/>
                          </a:solidFill>
                          <a:latin typeface="+mj-lt"/>
                          <a:ea typeface="+mn-ea"/>
                          <a:cs typeface="Calibri" panose="020F0502020204030204" pitchFamily="34" charset="0"/>
                        </a:rPr>
                        <a:t>-128,3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+24,1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+105,6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C00000"/>
                          </a:solidFill>
                          <a:latin typeface="+mj-lt"/>
                          <a:ea typeface="+mn-ea"/>
                          <a:cs typeface="Calibri" panose="020F0502020204030204" pitchFamily="34" charset="0"/>
                        </a:rPr>
                        <a:t>-1,4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89441082"/>
                  </a:ext>
                </a:extLst>
              </a:tr>
              <a:tr h="7151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a:solidFill>
                            <a:schemeClr val="tx1"/>
                          </a:solidFill>
                          <a:latin typeface="+mn-lt"/>
                          <a:ea typeface="+mn-ea"/>
                          <a:cs typeface="Calibri" panose="020F0502020204030204" pitchFamily="34" charset="0"/>
                        </a:rPr>
                        <a:t>Autopop</a:t>
                      </a:r>
                      <a:r>
                        <a:rPr lang="pl-PL" sz="2000" b="0" kern="1200" dirty="0">
                          <a:solidFill>
                            <a:schemeClr val="tx1"/>
                          </a:solidFill>
                          <a:latin typeface="+mn-lt"/>
                          <a:ea typeface="+mn-ea"/>
                          <a:cs typeface="Calibri" panose="020F0502020204030204" pitchFamily="34" charset="0"/>
                        </a:rPr>
                        <a:t>-</a:t>
                      </a:r>
                      <a:br>
                        <a:rPr lang="pl-PL" sz="2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r>
                        <a:rPr lang="pl-PL" sz="2000" b="0" kern="1200" dirty="0" err="1">
                          <a:solidFill>
                            <a:schemeClr val="tx1"/>
                          </a:solidFill>
                          <a:latin typeface="+mn-lt"/>
                          <a:ea typeface="+mn-ea"/>
                          <a:cs typeface="Calibri" panose="020F0502020204030204" pitchFamily="34" charset="0"/>
                        </a:rPr>
                        <a:t>rawka</a:t>
                      </a:r>
                      <a:r>
                        <a:rPr lang="pl-PL" sz="2000" b="0" kern="1200" dirty="0">
                          <a:solidFill>
                            <a:schemeClr val="tx1"/>
                          </a:solidFill>
                          <a:latin typeface="+mn-lt"/>
                          <a:ea typeface="+mn-ea"/>
                          <a:cs typeface="Calibri" panose="020F0502020204030204" pitchFamily="34" charset="0"/>
                        </a:rPr>
                        <a:t> B</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787075613"/>
                  </a:ext>
                </a:extLst>
              </a:tr>
              <a:tr h="665219">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2.566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2.677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1.391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574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7.207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137615719"/>
      </p:ext>
    </p:extLst>
  </p:cSld>
  <p:clrMapOvr>
    <a:masterClrMapping/>
  </p:clrMapOvr>
  <p:transition spd="slow">
    <p:cove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2524989"/>
            <a:ext cx="9144000" cy="1379827"/>
          </a:xfrm>
          <a:prstGeom prst="rect">
            <a:avLst/>
          </a:prstGeom>
        </p:spPr>
        <p:txBody>
          <a:bodyPr/>
          <a:lstStyle/>
          <a:p>
            <a:r>
              <a:rPr lang="pl-PL" dirty="0"/>
              <a:t>Dziękuję za uwagę</a:t>
            </a:r>
          </a:p>
        </p:txBody>
      </p:sp>
      <p:sp>
        <p:nvSpPr>
          <p:cNvPr id="3" name="Symbol zastępczy tekstu 2"/>
          <p:cNvSpPr>
            <a:spLocks noGrp="1"/>
          </p:cNvSpPr>
          <p:nvPr>
            <p:ph type="body" sz="quarter" idx="10"/>
          </p:nvPr>
        </p:nvSpPr>
        <p:spPr/>
        <p:txBody>
          <a:bodyPr/>
          <a:lstStyle/>
          <a:p>
            <a:r>
              <a:rPr lang="pl-PL" dirty="0"/>
              <a:t>Skarbnik m.st. Warszawy</a:t>
            </a:r>
          </a:p>
          <a:p>
            <a:r>
              <a:rPr lang="pl-PL" dirty="0"/>
              <a:t>Marzanna Krajewska</a:t>
            </a:r>
          </a:p>
          <a:p>
            <a:r>
              <a:rPr lang="pl-PL" dirty="0"/>
              <a:t>tel. (22) 443 28 00; e-mail: sekretariat.skarbnika@um.warszawa.pl</a:t>
            </a:r>
          </a:p>
        </p:txBody>
      </p:sp>
    </p:spTree>
    <p:extLst>
      <p:ext uri="{BB962C8B-B14F-4D97-AF65-F5344CB8AC3E}">
        <p14:creationId xmlns:p14="http://schemas.microsoft.com/office/powerpoint/2010/main" val="3477888161"/>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a:t>
            </a:fld>
            <a:endParaRPr lang="pl-PL" dirty="0"/>
          </a:p>
        </p:txBody>
      </p:sp>
      <p:sp>
        <p:nvSpPr>
          <p:cNvPr id="9" name="pole tekstowe 13"/>
          <p:cNvSpPr txBox="1">
            <a:spLocks noChangeArrowheads="1"/>
          </p:cNvSpPr>
          <p:nvPr/>
        </p:nvSpPr>
        <p:spPr bwMode="auto">
          <a:xfrm>
            <a:off x="1519018" y="306000"/>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DZIELNICOWA</a:t>
            </a:r>
            <a:r>
              <a:rPr lang="pl-PL" altLang="pl-PL" sz="1200" b="1" dirty="0">
                <a:latin typeface="+mj-lt"/>
              </a:rPr>
              <a:t>:  </a:t>
            </a:r>
            <a:r>
              <a:rPr lang="pl-PL" altLang="pl-PL" sz="1800" b="1" dirty="0">
                <a:solidFill>
                  <a:srgbClr val="385723"/>
                </a:solidFill>
                <a:latin typeface="+mj-lt"/>
              </a:rPr>
              <a:t>+63,9 </a:t>
            </a:r>
            <a:r>
              <a:rPr lang="pl-PL" altLang="pl-PL" sz="16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1739521704"/>
              </p:ext>
            </p:extLst>
          </p:nvPr>
        </p:nvGraphicFramePr>
        <p:xfrm>
          <a:off x="72000" y="648000"/>
          <a:ext cx="12121200" cy="5065693"/>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0">
                <a:tc>
                  <a:txBody>
                    <a:bodyPr/>
                    <a:lstStyle/>
                    <a:p>
                      <a:pPr algn="r"/>
                      <a:r>
                        <a:rPr lang="pl-PL" sz="1200" b="1" baseline="0" dirty="0">
                          <a:solidFill>
                            <a:srgbClr val="385723"/>
                          </a:solidFill>
                        </a:rPr>
                        <a:t>+63.900.149</a:t>
                      </a:r>
                      <a:r>
                        <a:rPr lang="pl-PL" sz="1050" b="1" baseline="0" dirty="0">
                          <a:solidFill>
                            <a:srgbClr val="385723"/>
                          </a:solidFill>
                        </a:rPr>
                        <a:t> </a:t>
                      </a:r>
                      <a:r>
                        <a:rPr lang="pl-PL" sz="1200" b="1" baseline="0" dirty="0">
                          <a:solidFill>
                            <a:srgbClr val="385723"/>
                          </a:solidFill>
                        </a:rPr>
                        <a:t>zł</a:t>
                      </a:r>
                      <a:r>
                        <a:rPr lang="pl-PL" sz="1000" b="1" baseline="0" dirty="0">
                          <a:solidFill>
                            <a:srgbClr val="385723"/>
                          </a:solidFill>
                        </a:rPr>
                        <a:t/>
                      </a:r>
                      <a:br>
                        <a:rPr lang="pl-PL" sz="1000" b="1" baseline="0" dirty="0">
                          <a:solidFill>
                            <a:srgbClr val="385723"/>
                          </a:solidFill>
                        </a:rPr>
                      </a:br>
                      <a:r>
                        <a:rPr lang="pl-PL" sz="1100" b="1" baseline="0" dirty="0">
                          <a:solidFill>
                            <a:srgbClr val="385723"/>
                          </a:solidFill>
                        </a:rPr>
                        <a:t>(per saldo)</a:t>
                      </a:r>
                      <a:endParaRPr lang="pl-PL" sz="1600" b="1" dirty="0">
                        <a:solidFill>
                          <a:srgbClr val="385723"/>
                        </a:solidFill>
                      </a:endParaRPr>
                    </a:p>
                  </a:txBody>
                  <a:tcPr marL="91426" marR="91426" marT="45719" marB="45719" anchor="ctr">
                    <a:lnT w="12700" cap="flat" cmpd="sng" algn="ctr">
                      <a:noFill/>
                      <a:prstDash val="sysDot"/>
                      <a:round/>
                      <a:headEnd type="none" w="med" len="med"/>
                      <a:tailEnd type="none" w="med" len="med"/>
                    </a:lnT>
                    <a:solidFill>
                      <a:srgbClr val="C8E6B4">
                        <a:alpha val="29804"/>
                      </a:srgbClr>
                    </a:solidFill>
                  </a:tcPr>
                </a:tc>
                <a:tc>
                  <a:txBody>
                    <a:bodyPr/>
                    <a:lstStyle/>
                    <a:p>
                      <a:pPr algn="l"/>
                      <a:r>
                        <a:rPr lang="pl-PL" sz="1200" b="1" kern="1200" baseline="0" dirty="0">
                          <a:solidFill>
                            <a:schemeClr val="tx1"/>
                          </a:solidFill>
                          <a:latin typeface="+mn-lt"/>
                          <a:ea typeface="+mn-ea"/>
                          <a:cs typeface="+mn-cs"/>
                        </a:rPr>
                        <a:t>Część dzielnicowa – główne pozycje:</a:t>
                      </a: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0">
                <a:tc>
                  <a:txBody>
                    <a:bodyPr/>
                    <a:lstStyle/>
                    <a:p>
                      <a:pPr algn="r"/>
                      <a:r>
                        <a:rPr lang="pl-PL" sz="1200" b="1" dirty="0">
                          <a:solidFill>
                            <a:srgbClr val="385723"/>
                          </a:solidFill>
                        </a:rPr>
                        <a:t>+23.965.527 </a:t>
                      </a:r>
                      <a:r>
                        <a:rPr lang="pl-PL" sz="1200" b="1" baseline="0" dirty="0">
                          <a:solidFill>
                            <a:srgbClr val="385723"/>
                          </a:solidFill>
                        </a:rPr>
                        <a:t>zł</a:t>
                      </a:r>
                      <a:br>
                        <a:rPr lang="pl-PL" sz="1200" b="1" baseline="0" dirty="0">
                          <a:solidFill>
                            <a:srgbClr val="385723"/>
                          </a:solidFill>
                        </a:rPr>
                      </a:br>
                      <a:r>
                        <a:rPr lang="pl-PL" sz="1050" b="1" baseline="0" dirty="0">
                          <a:solidFill>
                            <a:srgbClr val="385723"/>
                          </a:solidFill>
                        </a:rPr>
                        <a:t>(per saldo)</a:t>
                      </a:r>
                      <a:endParaRPr lang="pl-PL" sz="1200" b="1" baseline="0" dirty="0">
                        <a:solidFill>
                          <a:srgbClr val="385723"/>
                        </a:solidFill>
                      </a:endParaRPr>
                    </a:p>
                  </a:txBody>
                  <a:tcPr marL="91426" marR="91426" marT="45719" marB="45719" anchor="ctr">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050" b="1" kern="1200" baseline="0" dirty="0">
                          <a:solidFill>
                            <a:schemeClr val="tx1"/>
                          </a:solidFill>
                          <a:latin typeface="+mj-lt"/>
                          <a:ea typeface="+mn-ea"/>
                          <a:cs typeface="+mn-cs"/>
                        </a:rPr>
                        <a:t>dz. Śródmieście</a:t>
                      </a:r>
                      <a:r>
                        <a:rPr lang="pl-PL" sz="1050" b="0" kern="1200" baseline="0" dirty="0">
                          <a:solidFill>
                            <a:schemeClr val="tx1"/>
                          </a:solidFill>
                          <a:latin typeface="+mj-lt"/>
                          <a:ea typeface="+mn-ea"/>
                          <a:cs typeface="+mn-cs"/>
                        </a:rPr>
                        <a:t>, w tym z tytułu: sprzedaży lokali mieszkalnych przy ul. Noakowskiego 10/26, ul. Noakowskiego 12/11, Al. Jerozolimskie 49/33, ul. Smolna 16/4 (11.785.072 zł), zwrotu odpłatności za media (5.200.000 zł) oraz wpływów z: rocznej opłaty </a:t>
                      </a:r>
                      <a:r>
                        <a:rPr lang="pl-PL" sz="1050" b="0" kern="1200" baseline="0" dirty="0" err="1">
                          <a:solidFill>
                            <a:schemeClr val="tx1"/>
                          </a:solidFill>
                          <a:latin typeface="+mj-lt"/>
                          <a:ea typeface="+mn-ea"/>
                          <a:cs typeface="+mn-cs"/>
                        </a:rPr>
                        <a:t>przekształceniowej</a:t>
                      </a:r>
                      <a:r>
                        <a:rPr lang="pl-PL" sz="1050" b="0" kern="1200" baseline="0" dirty="0">
                          <a:solidFill>
                            <a:schemeClr val="tx1"/>
                          </a:solidFill>
                          <a:latin typeface="+mj-lt"/>
                          <a:ea typeface="+mn-ea"/>
                          <a:cs typeface="+mn-cs"/>
                        </a:rPr>
                        <a:t> (3.000.000 zł), opłaty jednorazowej </a:t>
                      </a:r>
                      <a:br>
                        <a:rPr lang="pl-PL" sz="1050" b="0" kern="1200" baseline="0" dirty="0">
                          <a:solidFill>
                            <a:schemeClr val="tx1"/>
                          </a:solidFill>
                          <a:latin typeface="+mj-lt"/>
                          <a:ea typeface="+mn-ea"/>
                          <a:cs typeface="+mn-cs"/>
                        </a:rPr>
                      </a:br>
                      <a:r>
                        <a:rPr lang="pl-PL" sz="1050" b="0" kern="1200" baseline="0" dirty="0">
                          <a:solidFill>
                            <a:schemeClr val="tx1"/>
                          </a:solidFill>
                          <a:latin typeface="+mj-lt"/>
                          <a:ea typeface="+mn-ea"/>
                          <a:cs typeface="+mn-cs"/>
                        </a:rPr>
                        <a:t>za przekształcenie użytkowania wieczystego w prawo własności (1.750.000 zł), odsetek od dochodów związanych z gospodarką mieszkaniową (1.490.000 zł).</a:t>
                      </a:r>
                    </a:p>
                  </a:txBody>
                  <a:tcPr marL="91426" marR="91426" marT="45719" marB="45719" anchor="ctr">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1255824"/>
                  </a:ext>
                </a:extLst>
              </a:tr>
              <a:tr h="0">
                <a:tc>
                  <a:txBody>
                    <a:bodyPr/>
                    <a:lstStyle/>
                    <a:p>
                      <a:pPr algn="r"/>
                      <a:r>
                        <a:rPr lang="pl-PL" sz="1200" b="1" kern="1200" dirty="0">
                          <a:solidFill>
                            <a:srgbClr val="385723"/>
                          </a:solidFill>
                          <a:effectLst/>
                          <a:latin typeface="+mn-lt"/>
                          <a:ea typeface="+mn-ea"/>
                          <a:cs typeface="+mn-cs"/>
                        </a:rPr>
                        <a:t>+17.663.674</a:t>
                      </a:r>
                      <a:r>
                        <a:rPr lang="pl-PL" sz="1200" b="1" kern="1200" baseline="0" dirty="0">
                          <a:solidFill>
                            <a:srgbClr val="385723"/>
                          </a:solidFill>
                          <a:latin typeface="+mn-lt"/>
                          <a:ea typeface="+mn-ea"/>
                          <a:cs typeface="+mn-cs"/>
                        </a:rPr>
                        <a:t> </a:t>
                      </a:r>
                      <a:r>
                        <a:rPr lang="pl-PL" sz="1200" b="1" kern="1200" dirty="0">
                          <a:solidFill>
                            <a:srgbClr val="385723"/>
                          </a:solidFill>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Bielany</a:t>
                      </a:r>
                      <a:r>
                        <a:rPr lang="pl-PL" sz="1050" b="0" kern="1200" baseline="0" dirty="0">
                          <a:solidFill>
                            <a:schemeClr val="tx1"/>
                          </a:solidFill>
                          <a:latin typeface="+mj-lt"/>
                          <a:ea typeface="+mn-ea"/>
                          <a:cs typeface="+mn-cs"/>
                        </a:rPr>
                        <a:t>,</a:t>
                      </a:r>
                      <a:r>
                        <a:rPr lang="pl-PL" sz="1050" b="1" kern="1200" baseline="0" dirty="0">
                          <a:solidFill>
                            <a:schemeClr val="tx1"/>
                          </a:solidFill>
                          <a:latin typeface="+mj-lt"/>
                          <a:ea typeface="+mn-ea"/>
                          <a:cs typeface="+mn-cs"/>
                        </a:rPr>
                        <a:t> </a:t>
                      </a:r>
                      <a:r>
                        <a:rPr lang="pl-PL" sz="1050" b="0" kern="1200" baseline="0" dirty="0">
                          <a:solidFill>
                            <a:schemeClr val="tx1"/>
                          </a:solidFill>
                          <a:latin typeface="+mj-lt"/>
                          <a:ea typeface="+mn-ea"/>
                          <a:cs typeface="+mn-cs"/>
                        </a:rPr>
                        <a:t>w tym z tytułu zwrotów dotacji (16.135.401 zł) oraz wpływów z odsetek ze zwrotów dotacji z zakresu zadań oświatowych (1.177.741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13487220"/>
                  </a:ext>
                </a:extLst>
              </a:tr>
              <a:tr h="0">
                <a:tc>
                  <a:txBody>
                    <a:bodyPr/>
                    <a:lstStyle/>
                    <a:p>
                      <a:pPr algn="r"/>
                      <a:r>
                        <a:rPr lang="pl-PL" sz="1200" b="1" kern="1200" dirty="0">
                          <a:solidFill>
                            <a:srgbClr val="385723"/>
                          </a:solidFill>
                          <a:effectLst/>
                          <a:latin typeface="+mn-lt"/>
                          <a:ea typeface="+mn-ea"/>
                          <a:cs typeface="+mn-cs"/>
                        </a:rPr>
                        <a:t>+8.749.000</a:t>
                      </a:r>
                      <a:r>
                        <a:rPr lang="pl-PL" sz="1200" b="1" kern="1200" baseline="0" dirty="0">
                          <a:solidFill>
                            <a:srgbClr val="385723"/>
                          </a:solidFill>
                          <a:latin typeface="+mn-lt"/>
                          <a:ea typeface="+mn-ea"/>
                          <a:cs typeface="+mn-cs"/>
                        </a:rPr>
                        <a:t> </a:t>
                      </a:r>
                      <a:r>
                        <a:rPr lang="pl-PL" sz="1200" b="1" kern="1200" dirty="0">
                          <a:solidFill>
                            <a:srgbClr val="385723"/>
                          </a:solidFill>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Wola</a:t>
                      </a:r>
                      <a:r>
                        <a:rPr lang="pl-PL" sz="1050" b="0" kern="1200" baseline="0" dirty="0">
                          <a:solidFill>
                            <a:schemeClr val="tx1"/>
                          </a:solidFill>
                          <a:latin typeface="+mj-lt"/>
                          <a:ea typeface="+mn-ea"/>
                          <a:cs typeface="+mn-cs"/>
                        </a:rPr>
                        <a:t>, w tym z tytułu: sprzedaży nieruchomości zabudowanej położonej przy ul. Chłodnej 39 (6.600.000 zł) oraz wpływów z opłat za zajęcie pasa drogowego (970.000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674169580"/>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latin typeface="+mn-lt"/>
                          <a:ea typeface="+mn-ea"/>
                          <a:cs typeface="+mn-cs"/>
                        </a:rPr>
                        <a:t>+7.250.000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Ochota, </a:t>
                      </a:r>
                      <a:r>
                        <a:rPr lang="pl-PL" sz="1050" b="0" kern="1200" baseline="0" dirty="0">
                          <a:solidFill>
                            <a:schemeClr val="tx1"/>
                          </a:solidFill>
                          <a:latin typeface="+mj-lt"/>
                          <a:ea typeface="+mn-ea"/>
                          <a:cs typeface="+mn-cs"/>
                        </a:rPr>
                        <a:t>w tym z tytułu zwrotu odpłatności za media (5.550.000 zł) oraz wpływów z odsetek od dochodów związanych z gospodarką mieszkaniową </a:t>
                      </a:r>
                      <a:br>
                        <a:rPr lang="pl-PL" sz="1050" b="0" kern="1200" baseline="0" dirty="0">
                          <a:solidFill>
                            <a:schemeClr val="tx1"/>
                          </a:solidFill>
                          <a:latin typeface="+mj-lt"/>
                          <a:ea typeface="+mn-ea"/>
                          <a:cs typeface="+mn-cs"/>
                        </a:rPr>
                      </a:br>
                      <a:r>
                        <a:rPr lang="pl-PL" sz="1050" b="0" kern="1200" baseline="0" dirty="0">
                          <a:solidFill>
                            <a:schemeClr val="tx1"/>
                          </a:solidFill>
                          <a:latin typeface="+mj-lt"/>
                          <a:ea typeface="+mn-ea"/>
                          <a:cs typeface="+mn-cs"/>
                        </a:rPr>
                        <a:t>(800.000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676099418"/>
                  </a:ext>
                </a:extLst>
              </a:tr>
              <a:tr h="0">
                <a:tc>
                  <a:txBody>
                    <a:bodyPr/>
                    <a:lstStyle/>
                    <a:p>
                      <a:pPr algn="r"/>
                      <a:r>
                        <a:rPr lang="pl-PL" sz="1200" b="1" dirty="0">
                          <a:solidFill>
                            <a:srgbClr val="385723"/>
                          </a:solidFill>
                        </a:rPr>
                        <a:t>+2.893.753 </a:t>
                      </a:r>
                      <a:r>
                        <a:rPr lang="pl-PL" sz="1200" b="1" baseline="0" dirty="0">
                          <a:solidFill>
                            <a:srgbClr val="385723"/>
                          </a:solidFill>
                        </a:rPr>
                        <a:t>zł</a:t>
                      </a:r>
                      <a:br>
                        <a:rPr lang="pl-PL" sz="1200" b="1" baseline="0" dirty="0">
                          <a:solidFill>
                            <a:srgbClr val="385723"/>
                          </a:solidFill>
                        </a:rPr>
                      </a:br>
                      <a:r>
                        <a:rPr lang="pl-PL" sz="1050" b="1" baseline="0" dirty="0">
                          <a:solidFill>
                            <a:srgbClr val="385723"/>
                          </a:solidFill>
                        </a:rPr>
                        <a:t>(per saldo)</a:t>
                      </a:r>
                      <a:endParaRPr lang="pl-PL" sz="1200" b="1" baseline="0" dirty="0">
                        <a:solidFill>
                          <a:srgbClr val="385723"/>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050" b="1" kern="1200" baseline="0" dirty="0">
                          <a:solidFill>
                            <a:schemeClr val="tx1"/>
                          </a:solidFill>
                          <a:latin typeface="+mn-lt"/>
                          <a:ea typeface="+mn-ea"/>
                          <a:cs typeface="+mn-cs"/>
                        </a:rPr>
                        <a:t>dz. Praga-Północ</a:t>
                      </a:r>
                      <a:r>
                        <a:rPr lang="pl-PL" sz="1050" b="0" kern="1200" baseline="0" dirty="0">
                          <a:solidFill>
                            <a:schemeClr val="tx1"/>
                          </a:solidFill>
                          <a:latin typeface="+mj-lt"/>
                          <a:ea typeface="+mn-ea"/>
                          <a:cs typeface="+mn-cs"/>
                        </a:rPr>
                        <a:t>, w tym zwiększenie z tytułu zwrotu odpłatności za media (3.100.000 zł) i zwrotu podatku VAT (500.000 zł) oraz zmniejszenie o 1.172.247 zł środków na inwestycje z tytułu wpłat od dewelopera, głównie przeznaczonych na realizację zadania pn. „Nabycie nieruchomości pod budowę drogi projektowanej 10 KDD w rejonie ul. Namysłowskiej - rozliczenie z deweloperem” (1.010.995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655703511"/>
                  </a:ext>
                </a:extLst>
              </a:tr>
              <a:tr h="0">
                <a:tc>
                  <a:txBody>
                    <a:bodyPr/>
                    <a:lstStyle/>
                    <a:p>
                      <a:pPr algn="r"/>
                      <a:r>
                        <a:rPr lang="pl-PL" sz="1200" b="1" dirty="0">
                          <a:solidFill>
                            <a:srgbClr val="385723"/>
                          </a:solidFill>
                        </a:rPr>
                        <a:t>+2.685.923 </a:t>
                      </a:r>
                      <a:r>
                        <a:rPr lang="pl-PL" sz="1200" b="1" baseline="0" dirty="0">
                          <a:solidFill>
                            <a:srgbClr val="385723"/>
                          </a:solidFill>
                        </a:rPr>
                        <a:t>zł</a:t>
                      </a:r>
                      <a:br>
                        <a:rPr lang="pl-PL" sz="1200" b="1" baseline="0" dirty="0">
                          <a:solidFill>
                            <a:srgbClr val="385723"/>
                          </a:solidFill>
                        </a:rPr>
                      </a:br>
                      <a:r>
                        <a:rPr lang="pl-PL" sz="1050" b="1" baseline="0" dirty="0">
                          <a:solidFill>
                            <a:srgbClr val="385723"/>
                          </a:solidFill>
                        </a:rPr>
                        <a:t>(per saldo)</a:t>
                      </a:r>
                      <a:endParaRPr lang="pl-PL" sz="1200" b="1" baseline="0" dirty="0">
                        <a:solidFill>
                          <a:srgbClr val="385723"/>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050" b="1" kern="1200" baseline="0" dirty="0">
                          <a:solidFill>
                            <a:schemeClr val="tx1"/>
                          </a:solidFill>
                          <a:latin typeface="+mj-lt"/>
                          <a:ea typeface="+mn-ea"/>
                          <a:cs typeface="+mn-cs"/>
                        </a:rPr>
                        <a:t>dz. Mokotów</a:t>
                      </a:r>
                      <a:r>
                        <a:rPr lang="pl-PL" sz="1050" b="0" kern="1200" baseline="0" dirty="0">
                          <a:solidFill>
                            <a:schemeClr val="tx1"/>
                          </a:solidFill>
                          <a:latin typeface="+mj-lt"/>
                          <a:ea typeface="+mn-ea"/>
                          <a:cs typeface="+mn-cs"/>
                        </a:rPr>
                        <a:t>, w tym zwiększenie z tytułu bezumownego korzystania z nieruchomości (2.781.300 zł) i zwrotu odpłatności za media (1.849.373 zł) oraz zmniejszenie o 3.459.898 zł (per saldo) środków na inwestycje z tytułu wpłat od deweloperów m.in. w związku z przeniesieniem kwoty 3.691.015 zł na 2025 r. z przeznaczeniem m.in. na : „Nabycie nieruchomości pod budowę drogi gminnej oznaczonej symbolem 42 KD-D wraz z przebudową ul. Z. Modzelewskiego - rozliczenie </a:t>
                      </a:r>
                      <a:br>
                        <a:rPr lang="pl-PL" sz="1050" b="0" kern="1200" baseline="0" dirty="0">
                          <a:solidFill>
                            <a:schemeClr val="tx1"/>
                          </a:solidFill>
                          <a:latin typeface="+mj-lt"/>
                          <a:ea typeface="+mn-ea"/>
                          <a:cs typeface="+mn-cs"/>
                        </a:rPr>
                      </a:br>
                      <a:r>
                        <a:rPr lang="pl-PL" sz="1050" b="0" kern="1200" baseline="0" dirty="0">
                          <a:solidFill>
                            <a:schemeClr val="tx1"/>
                          </a:solidFill>
                          <a:latin typeface="+mj-lt"/>
                          <a:ea typeface="+mn-ea"/>
                          <a:cs typeface="+mn-cs"/>
                        </a:rPr>
                        <a:t>z deweloperami” (1.455.000 zł), „Nabycie nieruchomości pod budowę drogi 7 KDD w rejonie ul. Domaniewskiej - rozliczenie z deweloperami” (849.832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801122136"/>
                  </a:ext>
                </a:extLst>
              </a:tr>
              <a:tr h="0">
                <a:tc>
                  <a:txBody>
                    <a:bodyPr/>
                    <a:lstStyle/>
                    <a:p>
                      <a:pPr algn="r"/>
                      <a:r>
                        <a:rPr lang="pl-PL" sz="1200" b="1" kern="1200" dirty="0">
                          <a:solidFill>
                            <a:srgbClr val="385723"/>
                          </a:solidFill>
                          <a:effectLst/>
                          <a:latin typeface="+mn-lt"/>
                          <a:ea typeface="+mn-ea"/>
                          <a:cs typeface="+mn-cs"/>
                        </a:rPr>
                        <a:t>+2.206.562</a:t>
                      </a:r>
                      <a:r>
                        <a:rPr lang="pl-PL" sz="1200" b="1" kern="1200" baseline="0" dirty="0">
                          <a:solidFill>
                            <a:srgbClr val="385723"/>
                          </a:solidFill>
                          <a:latin typeface="+mn-lt"/>
                          <a:ea typeface="+mn-ea"/>
                          <a:cs typeface="+mn-cs"/>
                        </a:rPr>
                        <a:t> </a:t>
                      </a:r>
                      <a:r>
                        <a:rPr lang="pl-PL" sz="1200" b="1" kern="1200" dirty="0">
                          <a:solidFill>
                            <a:srgbClr val="385723"/>
                          </a:solidFill>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Wesoła, </a:t>
                      </a:r>
                      <a:r>
                        <a:rPr lang="pl-PL" sz="1050" b="0" kern="1200" baseline="0" dirty="0">
                          <a:solidFill>
                            <a:schemeClr val="tx1"/>
                          </a:solidFill>
                          <a:latin typeface="+mj-lt"/>
                          <a:ea typeface="+mn-ea"/>
                          <a:cs typeface="+mn-cs"/>
                        </a:rPr>
                        <a:t>głównie z tytułu zwrotów niewykorzystanych dotacji (1.969.588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525588979"/>
                  </a:ext>
                </a:extLst>
              </a:tr>
              <a:tr h="0">
                <a:tc>
                  <a:txBody>
                    <a:bodyPr/>
                    <a:lstStyle/>
                    <a:p>
                      <a:pPr algn="r"/>
                      <a:r>
                        <a:rPr lang="pl-PL" sz="1200" b="1" kern="1200" dirty="0">
                          <a:solidFill>
                            <a:srgbClr val="385723"/>
                          </a:solidFill>
                          <a:effectLst/>
                          <a:latin typeface="+mn-lt"/>
                          <a:ea typeface="+mn-ea"/>
                          <a:cs typeface="+mn-cs"/>
                        </a:rPr>
                        <a:t>+1.945.209</a:t>
                      </a:r>
                      <a:r>
                        <a:rPr lang="pl-PL" sz="1200" b="1" kern="1200" baseline="0" dirty="0">
                          <a:solidFill>
                            <a:srgbClr val="385723"/>
                          </a:solidFill>
                          <a:latin typeface="+mn-lt"/>
                          <a:ea typeface="+mn-ea"/>
                          <a:cs typeface="+mn-cs"/>
                        </a:rPr>
                        <a:t> </a:t>
                      </a:r>
                      <a:r>
                        <a:rPr lang="pl-PL" sz="1200" b="1" kern="1200" dirty="0">
                          <a:solidFill>
                            <a:srgbClr val="385723"/>
                          </a:solidFill>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Wawer </a:t>
                      </a:r>
                      <a:r>
                        <a:rPr lang="pl-PL" sz="1050" b="0" kern="1200" baseline="0" dirty="0">
                          <a:solidFill>
                            <a:schemeClr val="tx1"/>
                          </a:solidFill>
                          <a:latin typeface="+mj-lt"/>
                          <a:ea typeface="+mn-ea"/>
                          <a:cs typeface="+mn-cs"/>
                        </a:rPr>
                        <a:t>z tytułu wpłat od dewelopera z przeznaczeniem na realizację zadania pn. „Budowa i modernizacja dróg gminnych na terenie Dzielnicy Wawer - rozliczenie z inwestorami” z jednoczesnym zwiększeniem planu wydatków inwestycyjnych w latach 2025-2026.</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015157986"/>
                  </a:ext>
                </a:extLst>
              </a:tr>
              <a:tr h="0">
                <a:tc>
                  <a:txBody>
                    <a:bodyPr/>
                    <a:lstStyle/>
                    <a:p>
                      <a:pPr algn="r"/>
                      <a:r>
                        <a:rPr lang="pl-PL" sz="1200" b="1" kern="1200" dirty="0">
                          <a:solidFill>
                            <a:srgbClr val="C00000"/>
                          </a:solidFill>
                          <a:effectLst/>
                          <a:latin typeface="+mn-lt"/>
                          <a:ea typeface="+mn-ea"/>
                          <a:cs typeface="+mn-cs"/>
                        </a:rPr>
                        <a:t>-6.803.996</a:t>
                      </a:r>
                      <a:r>
                        <a:rPr lang="pl-PL" sz="1200" b="1" kern="1200" baseline="0" dirty="0">
                          <a:solidFill>
                            <a:srgbClr val="C00000"/>
                          </a:solidFill>
                          <a:latin typeface="+mn-lt"/>
                          <a:ea typeface="+mn-ea"/>
                          <a:cs typeface="+mn-cs"/>
                        </a:rPr>
                        <a:t> </a:t>
                      </a:r>
                      <a:r>
                        <a:rPr lang="pl-PL" sz="1200" b="1" kern="1200" dirty="0">
                          <a:solidFill>
                            <a:srgbClr val="C00000"/>
                          </a:solidFill>
                          <a:latin typeface="+mn-lt"/>
                          <a:ea typeface="+mn-ea"/>
                          <a:cs typeface="+mn-cs"/>
                        </a:rPr>
                        <a:t>zł</a:t>
                      </a:r>
                      <a:br>
                        <a:rPr lang="pl-PL" sz="1200" b="1" kern="1200" dirty="0">
                          <a:solidFill>
                            <a:srgbClr val="C00000"/>
                          </a:solidFill>
                          <a:latin typeface="+mn-lt"/>
                          <a:ea typeface="+mn-ea"/>
                          <a:cs typeface="+mn-cs"/>
                        </a:rPr>
                      </a:br>
                      <a:r>
                        <a:rPr lang="pl-PL" sz="1000" b="1" kern="1200" dirty="0">
                          <a:solidFill>
                            <a:srgbClr val="C00000"/>
                          </a:solidFill>
                          <a:latin typeface="+mn-lt"/>
                          <a:ea typeface="+mn-ea"/>
                          <a:cs typeface="+mn-cs"/>
                        </a:rPr>
                        <a:t>(per saldo)</a:t>
                      </a:r>
                      <a:endParaRPr lang="pl-PL" sz="1200" b="1" kern="1200" dirty="0">
                        <a:solidFill>
                          <a:srgbClr val="C00000"/>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50" b="1" kern="1200" baseline="0" dirty="0">
                          <a:solidFill>
                            <a:schemeClr val="tx1"/>
                          </a:solidFill>
                          <a:latin typeface="+mj-lt"/>
                          <a:ea typeface="+mn-ea"/>
                          <a:cs typeface="+mn-cs"/>
                        </a:rPr>
                        <a:t>dz. Ursus</a:t>
                      </a:r>
                      <a:r>
                        <a:rPr lang="pl-PL" sz="1050" b="0" kern="1200" baseline="0" dirty="0">
                          <a:solidFill>
                            <a:schemeClr val="tx1"/>
                          </a:solidFill>
                          <a:latin typeface="+mj-lt"/>
                          <a:ea typeface="+mn-ea"/>
                          <a:cs typeface="+mn-cs"/>
                        </a:rPr>
                        <a:t>, głównie w związku z przeniesieniem na 2025 r. środków na inwestycje z tytułu wpłat od dewelopera z przeznaczeniem na realizację zadania </a:t>
                      </a:r>
                      <a:br>
                        <a:rPr lang="pl-PL" sz="1050" b="0" kern="1200" baseline="0" dirty="0">
                          <a:solidFill>
                            <a:schemeClr val="tx1"/>
                          </a:solidFill>
                          <a:latin typeface="+mj-lt"/>
                          <a:ea typeface="+mn-ea"/>
                          <a:cs typeface="+mn-cs"/>
                        </a:rPr>
                      </a:br>
                      <a:r>
                        <a:rPr lang="pl-PL" sz="1050" b="0" kern="1200" baseline="0" dirty="0">
                          <a:solidFill>
                            <a:schemeClr val="tx1"/>
                          </a:solidFill>
                          <a:latin typeface="+mj-lt"/>
                          <a:ea typeface="+mn-ea"/>
                          <a:cs typeface="+mn-cs"/>
                        </a:rPr>
                        <a:t>pn. „Nabycie gruntu pod budowę drogi 9 KD-L - rozliczenie z deweloperem” (7.046.431 zł)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313500137"/>
                  </a:ext>
                </a:extLst>
              </a:tr>
              <a:tr h="0">
                <a:tc>
                  <a:txBody>
                    <a:bodyPr/>
                    <a:lstStyle/>
                    <a:p>
                      <a:pPr algn="r"/>
                      <a:r>
                        <a:rPr lang="pl-PL" sz="1200" b="1" dirty="0">
                          <a:solidFill>
                            <a:srgbClr val="385723"/>
                          </a:solidFill>
                        </a:rPr>
                        <a:t>+3.344.497 </a:t>
                      </a:r>
                      <a:r>
                        <a:rPr lang="pl-PL" sz="1200" b="1" baseline="0" dirty="0">
                          <a:solidFill>
                            <a:srgbClr val="385723"/>
                          </a:solidFill>
                        </a:rPr>
                        <a:t>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050" b="1" kern="1200" baseline="0" dirty="0">
                          <a:solidFill>
                            <a:schemeClr val="tx1"/>
                          </a:solidFill>
                          <a:latin typeface="+mj-lt"/>
                          <a:ea typeface="+mn-ea"/>
                          <a:cs typeface="+mn-cs"/>
                        </a:rPr>
                        <a:t>Pozostałe zmiany</a:t>
                      </a:r>
                      <a:r>
                        <a:rPr lang="pl-PL" sz="1050" b="0" kern="1200" baseline="0" dirty="0">
                          <a:solidFill>
                            <a:schemeClr val="tx1"/>
                          </a:solidFill>
                          <a:latin typeface="+mj-lt"/>
                          <a:ea typeface="+mn-ea"/>
                          <a:cs typeface="+mn-cs"/>
                        </a:rPr>
                        <a:t> dotyczą dzielnic: Żoliborz (+950.000 zł), Ursynów (+771.257 zł), Białołęka (+614.192 zł), Targówek (+528.572 zł), Rembertów (+480.476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629288263"/>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11" name="Tytuł 2"/>
          <p:cNvSpPr>
            <a:spLocks noGrp="1"/>
          </p:cNvSpPr>
          <p:nvPr>
            <p:ph type="title"/>
          </p:nvPr>
        </p:nvSpPr>
        <p:spPr>
          <a:xfrm>
            <a:off x="1530258" y="71969"/>
            <a:ext cx="9439155" cy="344164"/>
          </a:xfrm>
        </p:spPr>
        <p:txBody>
          <a:bodyPr/>
          <a:lstStyle/>
          <a:p>
            <a:pPr>
              <a:spcBef>
                <a:spcPts val="800"/>
              </a:spcBef>
              <a:spcAft>
                <a:spcPts val="800"/>
              </a:spcAft>
            </a:pPr>
            <a:r>
              <a:rPr lang="pl-PL" altLang="pl-PL" sz="1800" b="1" dirty="0"/>
              <a:t>Zwiększenie</a:t>
            </a:r>
            <a:r>
              <a:rPr lang="pl-PL" altLang="pl-PL" sz="1800" dirty="0"/>
              <a:t> planu </a:t>
            </a:r>
            <a:r>
              <a:rPr lang="pl-PL" altLang="pl-PL" sz="1800" b="1" dirty="0"/>
              <a:t>dochodów</a:t>
            </a:r>
            <a:r>
              <a:rPr lang="pl-PL" altLang="pl-PL" sz="1800" dirty="0"/>
              <a:t> w 2024 r. o </a:t>
            </a:r>
            <a:r>
              <a:rPr lang="pl-PL" altLang="pl-PL" sz="1800" b="1" dirty="0"/>
              <a:t>50,0 mln zł</a:t>
            </a:r>
          </a:p>
        </p:txBody>
      </p:sp>
      <p:sp>
        <p:nvSpPr>
          <p:cNvPr id="12" name="Tytuł 2"/>
          <p:cNvSpPr txBox="1">
            <a:spLocks/>
          </p:cNvSpPr>
          <p:nvPr/>
        </p:nvSpPr>
        <p:spPr>
          <a:xfrm>
            <a:off x="0" y="71969"/>
            <a:ext cx="1735766" cy="34416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DOCHODY</a:t>
            </a:r>
          </a:p>
        </p:txBody>
      </p:sp>
    </p:spTree>
    <p:extLst>
      <p:ext uri="{BB962C8B-B14F-4D97-AF65-F5344CB8AC3E}">
        <p14:creationId xmlns:p14="http://schemas.microsoft.com/office/powerpoint/2010/main" val="2833607256"/>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6</a:t>
            </a:fld>
            <a:endParaRPr lang="pl-PL" dirty="0"/>
          </a:p>
        </p:txBody>
      </p:sp>
      <p:sp>
        <p:nvSpPr>
          <p:cNvPr id="3" name="Tytuł 2"/>
          <p:cNvSpPr>
            <a:spLocks noGrp="1"/>
          </p:cNvSpPr>
          <p:nvPr>
            <p:ph type="title"/>
          </p:nvPr>
        </p:nvSpPr>
        <p:spPr>
          <a:xfrm>
            <a:off x="1512000" y="36000"/>
            <a:ext cx="9312469" cy="447020"/>
          </a:xfrm>
        </p:spPr>
        <p:txBody>
          <a:bodyPr/>
          <a:lstStyle/>
          <a:p>
            <a:pPr>
              <a:spcBef>
                <a:spcPts val="800"/>
              </a:spcBef>
              <a:spcAft>
                <a:spcPts val="800"/>
              </a:spcAft>
            </a:pPr>
            <a:r>
              <a:rPr lang="pl-PL" altLang="pl-PL" sz="1800" b="1" dirty="0">
                <a:latin typeface="+mj-lt"/>
              </a:rPr>
              <a:t>Zwiększenie</a:t>
            </a:r>
            <a:r>
              <a:rPr lang="pl-PL" altLang="pl-PL" sz="1800" dirty="0">
                <a:latin typeface="+mj-lt"/>
              </a:rPr>
              <a:t> planu </a:t>
            </a:r>
            <a:r>
              <a:rPr lang="pl-PL" altLang="pl-PL" sz="1800" b="1" dirty="0">
                <a:latin typeface="+mj-lt"/>
              </a:rPr>
              <a:t>wydatków bieżących</a:t>
            </a:r>
            <a:r>
              <a:rPr lang="pl-PL" altLang="pl-PL" sz="1800" dirty="0">
                <a:latin typeface="+mj-lt"/>
              </a:rPr>
              <a:t> w 2024 r. o </a:t>
            </a:r>
            <a:r>
              <a:rPr lang="pl-PL" altLang="pl-PL" sz="1800" b="1" dirty="0">
                <a:latin typeface="+mj-lt"/>
              </a:rPr>
              <a:t>1,3 mln zł</a:t>
            </a:r>
          </a:p>
        </p:txBody>
      </p:sp>
      <p:sp>
        <p:nvSpPr>
          <p:cNvPr id="9" name="pole tekstowe 13"/>
          <p:cNvSpPr txBox="1">
            <a:spLocks noChangeArrowheads="1"/>
          </p:cNvSpPr>
          <p:nvPr/>
        </p:nvSpPr>
        <p:spPr bwMode="auto">
          <a:xfrm>
            <a:off x="1512206" y="288000"/>
            <a:ext cx="71978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OGÓLNOMIEJSKA</a:t>
            </a:r>
            <a:r>
              <a:rPr lang="pl-PL" altLang="pl-PL" sz="1200" b="1" dirty="0">
                <a:latin typeface="+mj-lt"/>
              </a:rPr>
              <a:t>:  </a:t>
            </a:r>
            <a:r>
              <a:rPr lang="pl-PL" altLang="pl-PL" sz="1800" b="1" dirty="0">
                <a:solidFill>
                  <a:srgbClr val="C00000"/>
                </a:solidFill>
                <a:latin typeface="+mj-lt"/>
              </a:rPr>
              <a:t>-69,5 </a:t>
            </a:r>
            <a:r>
              <a:rPr lang="pl-PL" altLang="pl-PL" sz="1600" b="1" dirty="0">
                <a:solidFill>
                  <a:srgbClr val="C00000"/>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2296085140"/>
              </p:ext>
            </p:extLst>
          </p:nvPr>
        </p:nvGraphicFramePr>
        <p:xfrm>
          <a:off x="70800" y="690919"/>
          <a:ext cx="12121200" cy="4257958"/>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0">
                <a:tc>
                  <a:txBody>
                    <a:bodyPr/>
                    <a:lstStyle/>
                    <a:p>
                      <a:pPr algn="r"/>
                      <a:r>
                        <a:rPr lang="pl-PL" sz="1200" b="1" baseline="0" dirty="0">
                          <a:solidFill>
                            <a:srgbClr val="C00000"/>
                          </a:solidFill>
                          <a:latin typeface="+mj-lt"/>
                        </a:rPr>
                        <a:t>-69.508.477 zł</a:t>
                      </a:r>
                      <a:br>
                        <a:rPr lang="pl-PL" sz="1200" b="1" baseline="0" dirty="0">
                          <a:solidFill>
                            <a:srgbClr val="C00000"/>
                          </a:solidFill>
                          <a:latin typeface="+mj-lt"/>
                        </a:rPr>
                      </a:br>
                      <a:r>
                        <a:rPr lang="pl-PL" sz="1100" b="1" baseline="0" dirty="0">
                          <a:solidFill>
                            <a:srgbClr val="C00000"/>
                          </a:solidFill>
                          <a:latin typeface="+mj-lt"/>
                        </a:rPr>
                        <a:t>(per saldo)</a:t>
                      </a:r>
                      <a:endParaRPr lang="pl-PL" sz="1600" b="1" dirty="0">
                        <a:solidFill>
                          <a:srgbClr val="C00000"/>
                        </a:solidFill>
                        <a:latin typeface="+mj-lt"/>
                      </a:endParaRPr>
                    </a:p>
                  </a:txBody>
                  <a:tcPr marL="91426" marR="91426" marT="45719" marB="45719" anchor="ctr">
                    <a:lnT w="12700" cap="flat" cmpd="sng" algn="ctr">
                      <a:noFill/>
                      <a:prstDash val="sysDot"/>
                      <a:round/>
                      <a:headEnd type="none" w="med" len="med"/>
                      <a:tailEnd type="none" w="med" len="med"/>
                    </a:lnT>
                    <a:solidFill>
                      <a:srgbClr val="FEDDD5"/>
                    </a:solidFill>
                  </a:tcPr>
                </a:tc>
                <a:tc>
                  <a:txBody>
                    <a:bodyPr/>
                    <a:lstStyle/>
                    <a:p>
                      <a:pPr algn="l"/>
                      <a:r>
                        <a:rPr lang="pl-PL" sz="1200" b="1" kern="1200" baseline="0" dirty="0">
                          <a:solidFill>
                            <a:schemeClr val="tx1"/>
                          </a:solidFill>
                          <a:latin typeface="+mj-lt"/>
                          <a:ea typeface="+mn-ea"/>
                          <a:cs typeface="+mn-cs"/>
                        </a:rPr>
                        <a:t>Część </a:t>
                      </a:r>
                      <a:r>
                        <a:rPr lang="pl-PL" sz="1200" b="1" kern="1200" baseline="0" dirty="0" err="1">
                          <a:solidFill>
                            <a:schemeClr val="tx1"/>
                          </a:solidFill>
                          <a:latin typeface="+mj-lt"/>
                          <a:ea typeface="+mn-ea"/>
                          <a:cs typeface="+mn-cs"/>
                        </a:rPr>
                        <a:t>ogólnomiejska</a:t>
                      </a:r>
                      <a:r>
                        <a:rPr lang="pl-PL" sz="1200" b="1" kern="1200" baseline="0" dirty="0">
                          <a:solidFill>
                            <a:schemeClr val="tx1"/>
                          </a:solidFill>
                          <a:latin typeface="+mj-lt"/>
                          <a:ea typeface="+mn-ea"/>
                          <a:cs typeface="+mn-cs"/>
                        </a:rPr>
                        <a:t> – główne pozycje:</a:t>
                      </a:r>
                    </a:p>
                  </a:txBody>
                  <a:tcPr marL="91426" marR="91426" marT="45719" marB="45719" anchor="ctr">
                    <a:lnT w="12700" cap="flat" cmpd="sng" algn="ctr">
                      <a:noFill/>
                      <a:prstDash val="sysDot"/>
                      <a:round/>
                      <a:headEnd type="none" w="med" len="med"/>
                      <a:tailEnd type="none" w="med" len="med"/>
                    </a:lnT>
                    <a:solidFill>
                      <a:srgbClr val="FEDDD5"/>
                    </a:solidFill>
                  </a:tcPr>
                </a:tc>
                <a:extLst>
                  <a:ext uri="{0D108BD9-81ED-4DB2-BD59-A6C34878D82A}">
                    <a16:rowId xmlns:a16="http://schemas.microsoft.com/office/drawing/2014/main" val="10001"/>
                  </a:ext>
                </a:extLst>
              </a:tr>
              <a:tr h="612000">
                <a:tc>
                  <a:txBody>
                    <a:bodyPr/>
                    <a:lstStyle/>
                    <a:p>
                      <a:pPr algn="r"/>
                      <a:r>
                        <a:rPr lang="pl-PL" sz="1100" b="1" kern="1200" dirty="0">
                          <a:solidFill>
                            <a:srgbClr val="C00000"/>
                          </a:solidFill>
                          <a:latin typeface="+mj-lt"/>
                          <a:ea typeface="+mn-ea"/>
                          <a:cs typeface="+mn-cs"/>
                        </a:rPr>
                        <a:t>-40.688.093 zł</a:t>
                      </a:r>
                      <a:br>
                        <a:rPr lang="pl-PL" sz="1100" b="1" kern="1200" dirty="0">
                          <a:solidFill>
                            <a:srgbClr val="C00000"/>
                          </a:solidFill>
                          <a:latin typeface="+mj-lt"/>
                          <a:ea typeface="+mn-ea"/>
                          <a:cs typeface="+mn-cs"/>
                        </a:rPr>
                      </a:br>
                      <a:r>
                        <a:rPr lang="pl-PL" sz="1000" b="1" kern="1200" dirty="0">
                          <a:solidFill>
                            <a:srgbClr val="C00000"/>
                          </a:solidFill>
                          <a:latin typeface="+mj-lt"/>
                          <a:ea typeface="+mn-ea"/>
                          <a:cs typeface="+mn-cs"/>
                        </a:rPr>
                        <a:t>(per saldo)</a:t>
                      </a:r>
                      <a:endParaRPr lang="pl-PL" sz="800" b="1" kern="1200" dirty="0">
                        <a:solidFill>
                          <a:srgbClr val="C00000"/>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0000"/>
                        </a:lnSpc>
                      </a:pPr>
                      <a:r>
                        <a:rPr lang="pl-PL" sz="1100" b="1" kern="1200" baseline="0" dirty="0">
                          <a:solidFill>
                            <a:schemeClr val="tx1"/>
                          </a:solidFill>
                          <a:latin typeface="+mj-lt"/>
                          <a:ea typeface="+mn-ea"/>
                          <a:cs typeface="+mn-cs"/>
                        </a:rPr>
                        <a:t>Zarządu Transportu Miejskiego</a:t>
                      </a:r>
                      <a:r>
                        <a:rPr lang="pl-PL" sz="1100" b="0" kern="1200" baseline="0" dirty="0">
                          <a:solidFill>
                            <a:schemeClr val="tx1"/>
                          </a:solidFill>
                          <a:latin typeface="+mj-lt"/>
                          <a:ea typeface="+mn-ea"/>
                          <a:cs typeface="+mn-cs"/>
                        </a:rPr>
                        <a:t>, w tym zmniejszenie w związku ze zwrotem podatku od towarów i usług VAT o 40.932.695 zł z jednoczesnym zmniejszeniem planu dochodów Zarządu Transportu Miejskiego.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n-lt"/>
                          <a:ea typeface="+mn-ea"/>
                          <a:cs typeface="+mn-cs"/>
                        </a:rPr>
                        <a:t>+17.080.835 zł</a:t>
                      </a:r>
                      <a:br>
                        <a:rPr lang="pl-PL" sz="1100" b="1" kern="1200" dirty="0">
                          <a:solidFill>
                            <a:srgbClr val="385723"/>
                          </a:solidFill>
                          <a:latin typeface="+mn-lt"/>
                          <a:ea typeface="+mn-ea"/>
                          <a:cs typeface="+mn-cs"/>
                        </a:rPr>
                      </a:br>
                      <a:r>
                        <a:rPr lang="pl-PL" sz="1000" b="1" kern="1200" dirty="0">
                          <a:solidFill>
                            <a:srgbClr val="385723"/>
                          </a:solidFill>
                          <a:latin typeface="+mn-lt"/>
                          <a:ea typeface="+mn-ea"/>
                          <a:cs typeface="+mn-cs"/>
                        </a:rPr>
                        <a:t>(per saldo)</a:t>
                      </a:r>
                      <a:endParaRPr lang="pl-PL" sz="11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100" b="1" kern="1200" baseline="0" dirty="0">
                          <a:solidFill>
                            <a:schemeClr val="tx1"/>
                          </a:solidFill>
                          <a:latin typeface="+mj-lt"/>
                          <a:ea typeface="+mn-ea"/>
                          <a:cs typeface="+mn-cs"/>
                        </a:rPr>
                        <a:t>Wydatki oświatowe </a:t>
                      </a:r>
                      <a:r>
                        <a:rPr lang="pl-PL" sz="1100" b="0" kern="1200" baseline="0" dirty="0">
                          <a:solidFill>
                            <a:schemeClr val="tx1"/>
                          </a:solidFill>
                          <a:latin typeface="+mj-lt"/>
                          <a:ea typeface="+mn-ea"/>
                          <a:cs typeface="+mn-cs"/>
                        </a:rPr>
                        <a:t>głównie z przeznaczeniem na dotacje dla placówek niepublicznych.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851194376"/>
                  </a:ext>
                </a:extLst>
              </a:tr>
              <a:tr h="79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n-lt"/>
                          <a:ea typeface="+mn-ea"/>
                          <a:cs typeface="+mn-cs"/>
                        </a:rPr>
                        <a:t>+7.591.854 zł</a:t>
                      </a:r>
                      <a:br>
                        <a:rPr lang="pl-PL" sz="1100" b="1" kern="1200" dirty="0">
                          <a:solidFill>
                            <a:srgbClr val="385723"/>
                          </a:solidFill>
                          <a:latin typeface="+mn-lt"/>
                          <a:ea typeface="+mn-ea"/>
                          <a:cs typeface="+mn-cs"/>
                        </a:rPr>
                      </a:br>
                      <a:r>
                        <a:rPr lang="pl-PL" sz="1000" b="1" kern="1200" dirty="0">
                          <a:solidFill>
                            <a:srgbClr val="385723"/>
                          </a:solidFill>
                          <a:latin typeface="+mn-lt"/>
                          <a:ea typeface="+mn-ea"/>
                          <a:cs typeface="+mn-cs"/>
                        </a:rPr>
                        <a:t>(per saldo)</a:t>
                      </a:r>
                      <a:endParaRPr lang="pl-PL" sz="11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100" b="1" kern="1200" baseline="0" dirty="0">
                          <a:solidFill>
                            <a:schemeClr val="tx1"/>
                          </a:solidFill>
                          <a:latin typeface="+mj-lt"/>
                          <a:ea typeface="+mn-ea"/>
                          <a:cs typeface="+mn-cs"/>
                        </a:rPr>
                        <a:t>Biuro Kultury</a:t>
                      </a:r>
                      <a:r>
                        <a:rPr lang="pl-PL" sz="1100" b="0" kern="1200" baseline="0" dirty="0">
                          <a:solidFill>
                            <a:schemeClr val="tx1"/>
                          </a:solidFill>
                          <a:latin typeface="+mj-lt"/>
                          <a:ea typeface="+mn-ea"/>
                          <a:cs typeface="+mn-cs"/>
                        </a:rPr>
                        <a:t>, w tym zwiększenie z przeznaczeniem na prowadzenie działalności kulturalnej m.in. przez: Stołeczną Estradę (3.820.987 zł), </a:t>
                      </a:r>
                      <a:r>
                        <a:rPr lang="pl-PL" sz="1100" b="0" kern="1200" baseline="0" dirty="0" err="1">
                          <a:solidFill>
                            <a:schemeClr val="tx1"/>
                          </a:solidFill>
                          <a:latin typeface="+mj-lt"/>
                          <a:ea typeface="+mn-ea"/>
                          <a:cs typeface="+mn-cs"/>
                        </a:rPr>
                        <a:t>Sinfonię</a:t>
                      </a:r>
                      <a:r>
                        <a:rPr lang="pl-PL" sz="1100" b="0" kern="1200" baseline="0" dirty="0">
                          <a:solidFill>
                            <a:schemeClr val="tx1"/>
                          </a:solidFill>
                          <a:latin typeface="+mj-lt"/>
                          <a:ea typeface="+mn-ea"/>
                          <a:cs typeface="+mn-cs"/>
                        </a:rPr>
                        <a:t> </a:t>
                      </a:r>
                      <a:r>
                        <a:rPr lang="pl-PL" sz="1100" b="0" kern="1200" baseline="0" dirty="0" err="1">
                          <a:solidFill>
                            <a:schemeClr val="tx1"/>
                          </a:solidFill>
                          <a:latin typeface="+mj-lt"/>
                          <a:ea typeface="+mn-ea"/>
                          <a:cs typeface="+mn-cs"/>
                        </a:rPr>
                        <a:t>Varsovię</a:t>
                      </a:r>
                      <a:r>
                        <a:rPr lang="pl-PL" sz="1100" b="0" kern="1200" baseline="0" dirty="0">
                          <a:solidFill>
                            <a:schemeClr val="tx1"/>
                          </a:solidFill>
                          <a:latin typeface="+mj-lt"/>
                          <a:ea typeface="+mn-ea"/>
                          <a:cs typeface="+mn-cs"/>
                        </a:rPr>
                        <a:t> (2.839.513 zł), teatry (2.583.505 zł) z jednoczesnym zmniejszeniem o 1.329.187 zł planu wydatków przeznaczonych na przedsięwzięcia artystyczne i kulturalne.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24610122"/>
                  </a:ext>
                </a:extLst>
              </a:tr>
              <a:tr h="79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n-lt"/>
                          <a:ea typeface="+mn-ea"/>
                          <a:cs typeface="+mn-cs"/>
                        </a:rPr>
                        <a:t>+2.036.447 zł</a:t>
                      </a:r>
                      <a:br>
                        <a:rPr lang="pl-PL" sz="1100" b="1" kern="1200" dirty="0">
                          <a:solidFill>
                            <a:srgbClr val="385723"/>
                          </a:solidFill>
                          <a:latin typeface="+mn-lt"/>
                          <a:ea typeface="+mn-ea"/>
                          <a:cs typeface="+mn-cs"/>
                        </a:rPr>
                      </a:br>
                      <a:r>
                        <a:rPr lang="pl-PL" sz="1000" b="1" kern="1200" dirty="0">
                          <a:solidFill>
                            <a:srgbClr val="385723"/>
                          </a:solidFill>
                          <a:latin typeface="+mn-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100" b="1" kern="1200" baseline="0" dirty="0">
                          <a:solidFill>
                            <a:schemeClr val="tx1"/>
                          </a:solidFill>
                          <a:latin typeface="+mj-lt"/>
                          <a:ea typeface="+mn-ea"/>
                          <a:cs typeface="+mn-cs"/>
                        </a:rPr>
                        <a:t>Jednostki pomocy społecznej </a:t>
                      </a:r>
                      <a:r>
                        <a:rPr lang="pl-PL" sz="1100" b="0" kern="1200" baseline="0" dirty="0">
                          <a:solidFill>
                            <a:schemeClr val="tx1"/>
                          </a:solidFill>
                          <a:latin typeface="+mj-lt"/>
                          <a:ea typeface="+mn-ea"/>
                          <a:cs typeface="+mn-cs"/>
                        </a:rPr>
                        <a:t>z przeznaczeniem na zapewnienie opieki osobom w nich przebywającym i dochodzącym m.in. Domu Pomocy Społecznej „Kombatant” (420.000 zł), Domu Pomocy Społecznej „Chemik” (420.000 zł), Warszawskiego Centrum Pomocy Rodzinie na pokrycie kosztów pobytu mieszkańców m.st. Warszawy w domach pomocy społecznej na terenie innych powiatów (398.000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6857361"/>
                  </a:ext>
                </a:extLst>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n-lt"/>
                          <a:ea typeface="+mn-ea"/>
                          <a:cs typeface="+mn-cs"/>
                        </a:rPr>
                        <a:t>+1.000.000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100" b="1" kern="1200" baseline="0" dirty="0">
                          <a:solidFill>
                            <a:schemeClr val="tx1"/>
                          </a:solidFill>
                          <a:latin typeface="+mj-lt"/>
                          <a:ea typeface="+mn-ea"/>
                          <a:cs typeface="+mn-cs"/>
                        </a:rPr>
                        <a:t>Zespołu Żłobków m.st. Warszawy </a:t>
                      </a:r>
                      <a:r>
                        <a:rPr lang="pl-PL" sz="1100" b="0" kern="1200" baseline="0" dirty="0">
                          <a:solidFill>
                            <a:schemeClr val="tx1"/>
                          </a:solidFill>
                          <a:latin typeface="+mj-lt"/>
                          <a:ea typeface="+mn-ea"/>
                          <a:cs typeface="+mn-cs"/>
                        </a:rPr>
                        <a:t>z przeznaczeniem na zakup usług remontowych.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6586052"/>
                  </a:ext>
                </a:extLst>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j-lt"/>
                          <a:ea typeface="+mn-ea"/>
                          <a:cs typeface="+mn-cs"/>
                        </a:rPr>
                        <a:t>-1.070.400 zł</a:t>
                      </a:r>
                      <a:br>
                        <a:rPr lang="pl-PL" sz="1100" b="1" kern="1200" dirty="0">
                          <a:solidFill>
                            <a:srgbClr val="C00000"/>
                          </a:solidFill>
                          <a:latin typeface="+mj-lt"/>
                          <a:ea typeface="+mn-ea"/>
                          <a:cs typeface="+mn-cs"/>
                        </a:rPr>
                      </a:br>
                      <a:r>
                        <a:rPr lang="pl-PL" sz="1000" b="1" kern="1200" dirty="0">
                          <a:solidFill>
                            <a:srgbClr val="C00000"/>
                          </a:solidFill>
                          <a:latin typeface="+mj-lt"/>
                          <a:ea typeface="+mn-ea"/>
                          <a:cs typeface="+mn-cs"/>
                        </a:rPr>
                        <a:t>(per saldo)</a:t>
                      </a:r>
                      <a:endParaRPr lang="pl-PL" sz="11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marL="0" indent="0" algn="l">
                        <a:lnSpc>
                          <a:spcPct val="114000"/>
                        </a:lnSpc>
                        <a:buFont typeface="Arial" panose="020B0604020202020204" pitchFamily="34" charset="0"/>
                        <a:buNone/>
                      </a:pPr>
                      <a:r>
                        <a:rPr lang="pl-PL" sz="1100" b="1" kern="1200" baseline="0" dirty="0">
                          <a:solidFill>
                            <a:schemeClr val="tx1"/>
                          </a:solidFill>
                          <a:latin typeface="+mj-lt"/>
                          <a:ea typeface="+mn-ea"/>
                          <a:cs typeface="+mn-cs"/>
                        </a:rPr>
                        <a:t>Przeniesienie</a:t>
                      </a:r>
                      <a:r>
                        <a:rPr lang="pl-PL" sz="1100" b="0" kern="1200" baseline="0" dirty="0">
                          <a:solidFill>
                            <a:schemeClr val="tx1"/>
                          </a:solidFill>
                          <a:latin typeface="+mj-lt"/>
                          <a:ea typeface="+mn-ea"/>
                          <a:cs typeface="+mn-cs"/>
                        </a:rPr>
                        <a:t> pomiędzy planem wydatków bieżących a planem wydatków majątkowych.</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49215132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71718" y="80101"/>
            <a:ext cx="1735766"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BIEŻĄCE</a:t>
            </a:r>
          </a:p>
        </p:txBody>
      </p:sp>
    </p:spTree>
    <p:extLst>
      <p:ext uri="{BB962C8B-B14F-4D97-AF65-F5344CB8AC3E}">
        <p14:creationId xmlns:p14="http://schemas.microsoft.com/office/powerpoint/2010/main" val="1499494659"/>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7</a:t>
            </a:fld>
            <a:endParaRPr lang="pl-PL" dirty="0"/>
          </a:p>
        </p:txBody>
      </p:sp>
      <p:sp>
        <p:nvSpPr>
          <p:cNvPr id="9" name="pole tekstowe 13"/>
          <p:cNvSpPr txBox="1">
            <a:spLocks noChangeArrowheads="1"/>
          </p:cNvSpPr>
          <p:nvPr/>
        </p:nvSpPr>
        <p:spPr bwMode="auto">
          <a:xfrm>
            <a:off x="1512000" y="288000"/>
            <a:ext cx="7135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DZIELNICOWA</a:t>
            </a:r>
            <a:r>
              <a:rPr lang="pl-PL" altLang="pl-PL" sz="1200" b="1" dirty="0">
                <a:latin typeface="+mj-lt"/>
              </a:rPr>
              <a:t>:  </a:t>
            </a:r>
            <a:r>
              <a:rPr lang="pl-PL" altLang="pl-PL" sz="1800" b="1" dirty="0">
                <a:solidFill>
                  <a:srgbClr val="385723"/>
                </a:solidFill>
                <a:latin typeface="+mj-lt"/>
              </a:rPr>
              <a:t>+70,8 </a:t>
            </a:r>
            <a:r>
              <a:rPr lang="pl-PL" altLang="pl-PL" sz="16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2483922942"/>
              </p:ext>
            </p:extLst>
          </p:nvPr>
        </p:nvGraphicFramePr>
        <p:xfrm>
          <a:off x="72000" y="648000"/>
          <a:ext cx="12125325" cy="5106718"/>
        </p:xfrm>
        <a:graphic>
          <a:graphicData uri="http://schemas.openxmlformats.org/drawingml/2006/table">
            <a:tbl>
              <a:tblPr firstRow="1" bandRow="1">
                <a:tableStyleId>{2D5ABB26-0587-4C30-8999-92F81FD0307C}</a:tableStyleId>
              </a:tblPr>
              <a:tblGrid>
                <a:gridCol w="1519717">
                  <a:extLst>
                    <a:ext uri="{9D8B030D-6E8A-4147-A177-3AD203B41FA5}">
                      <a16:colId xmlns:a16="http://schemas.microsoft.com/office/drawing/2014/main" val="20000"/>
                    </a:ext>
                  </a:extLst>
                </a:gridCol>
                <a:gridCol w="10605608">
                  <a:extLst>
                    <a:ext uri="{9D8B030D-6E8A-4147-A177-3AD203B41FA5}">
                      <a16:colId xmlns:a16="http://schemas.microsoft.com/office/drawing/2014/main" val="20001"/>
                    </a:ext>
                  </a:extLst>
                </a:gridCol>
              </a:tblGrid>
              <a:tr h="0">
                <a:tc>
                  <a:txBody>
                    <a:bodyPr/>
                    <a:lstStyle/>
                    <a:p>
                      <a:pPr algn="r"/>
                      <a:r>
                        <a:rPr lang="pl-PL" sz="1200" b="1" baseline="0" dirty="0">
                          <a:solidFill>
                            <a:srgbClr val="385723"/>
                          </a:solidFill>
                          <a:latin typeface="+mj-lt"/>
                        </a:rPr>
                        <a:t>+70.773.710</a:t>
                      </a:r>
                      <a:r>
                        <a:rPr lang="pl-PL" sz="1050" b="1" baseline="0" dirty="0">
                          <a:solidFill>
                            <a:srgbClr val="385723"/>
                          </a:solidFill>
                          <a:latin typeface="+mj-lt"/>
                        </a:rPr>
                        <a:t> </a:t>
                      </a:r>
                      <a:r>
                        <a:rPr lang="pl-PL" sz="1200" b="1" baseline="0" dirty="0">
                          <a:solidFill>
                            <a:srgbClr val="385723"/>
                          </a:solidFill>
                          <a:latin typeface="+mj-lt"/>
                        </a:rPr>
                        <a:t>zł</a:t>
                      </a:r>
                      <a:br>
                        <a:rPr lang="pl-PL" sz="1200" b="1" baseline="0" dirty="0">
                          <a:solidFill>
                            <a:srgbClr val="385723"/>
                          </a:solidFill>
                          <a:latin typeface="+mj-lt"/>
                        </a:rPr>
                      </a:br>
                      <a:r>
                        <a:rPr lang="pl-PL" sz="1000" b="1" baseline="0" dirty="0">
                          <a:solidFill>
                            <a:srgbClr val="385723"/>
                          </a:solidFill>
                          <a:latin typeface="+mj-lt"/>
                        </a:rPr>
                        <a:t>(per saldo)</a:t>
                      </a:r>
                      <a:endParaRPr lang="pl-PL" sz="1200" b="1" dirty="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EFF8E9"/>
                    </a:solidFill>
                  </a:tcPr>
                </a:tc>
                <a:tc>
                  <a:txBody>
                    <a:bodyPr/>
                    <a:lstStyle/>
                    <a:p>
                      <a:pPr algn="l"/>
                      <a:r>
                        <a:rPr lang="pl-PL" sz="1050" b="1" kern="1200" baseline="0" dirty="0">
                          <a:solidFill>
                            <a:schemeClr val="tx1"/>
                          </a:solidFill>
                          <a:latin typeface="+mj-lt"/>
                          <a:ea typeface="+mn-ea"/>
                          <a:cs typeface="+mn-cs"/>
                        </a:rPr>
                        <a:t>Część dzielnicowa – główne pozycje:</a:t>
                      </a: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396000">
                <a:tc>
                  <a:txBody>
                    <a:bodyPr/>
                    <a:lstStyle/>
                    <a:p>
                      <a:pPr marL="0" algn="r" defTabSz="914400" rtl="0" eaLnBrk="1" latinLnBrk="0" hangingPunct="1"/>
                      <a:r>
                        <a:rPr lang="pl-PL" sz="1100" b="1" kern="1200" dirty="0">
                          <a:solidFill>
                            <a:srgbClr val="385723"/>
                          </a:solidFill>
                          <a:latin typeface="+mj-lt"/>
                          <a:ea typeface="+mn-ea"/>
                          <a:cs typeface="+mn-cs"/>
                        </a:rPr>
                        <a:t>+17.664.153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Bielany</a:t>
                      </a:r>
                      <a:r>
                        <a:rPr lang="pl-PL" sz="1000" b="0" kern="1200" baseline="0" dirty="0">
                          <a:solidFill>
                            <a:schemeClr val="tx1"/>
                          </a:solidFill>
                          <a:latin typeface="+mj-lt"/>
                          <a:ea typeface="+mn-ea"/>
                          <a:cs typeface="+mn-cs"/>
                        </a:rPr>
                        <a:t>,</a:t>
                      </a:r>
                      <a:r>
                        <a:rPr lang="pl-PL" sz="1000" b="1" kern="1200" baseline="0" dirty="0">
                          <a:solidFill>
                            <a:schemeClr val="tx1"/>
                          </a:solidFill>
                          <a:latin typeface="+mj-lt"/>
                          <a:ea typeface="+mn-ea"/>
                          <a:cs typeface="+mn-cs"/>
                        </a:rPr>
                        <a:t> </a:t>
                      </a:r>
                      <a:r>
                        <a:rPr lang="pl-PL" sz="1000" b="0" kern="1200" baseline="0" dirty="0">
                          <a:solidFill>
                            <a:schemeClr val="tx1"/>
                          </a:solidFill>
                          <a:latin typeface="+mj-lt"/>
                          <a:ea typeface="+mn-ea"/>
                          <a:cs typeface="+mn-cs"/>
                        </a:rPr>
                        <a:t>głównie z przeznaczeniem na wydatki oświatowo-edukacyjne (15.643.824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396000">
                <a:tc>
                  <a:txBody>
                    <a:bodyPr/>
                    <a:lstStyle/>
                    <a:p>
                      <a:pPr marL="0" algn="r" defTabSz="914400" rtl="0" eaLnBrk="1" latinLnBrk="0" hangingPunct="1"/>
                      <a:r>
                        <a:rPr lang="pl-PL" sz="1100" b="1" kern="1200" dirty="0">
                          <a:solidFill>
                            <a:srgbClr val="385723"/>
                          </a:solidFill>
                          <a:latin typeface="+mj-lt"/>
                          <a:ea typeface="+mn-ea"/>
                          <a:cs typeface="+mn-cs"/>
                        </a:rPr>
                        <a:t>+15.223.004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Śródmieście</a:t>
                      </a:r>
                      <a:r>
                        <a:rPr lang="pl-PL" sz="1000" b="0" kern="1200" baseline="0" dirty="0">
                          <a:solidFill>
                            <a:schemeClr val="tx1"/>
                          </a:solidFill>
                          <a:latin typeface="+mj-lt"/>
                          <a:ea typeface="+mn-ea"/>
                          <a:cs typeface="+mn-cs"/>
                        </a:rPr>
                        <a:t>, głównie z przeznaczeniem na rozliczenia ze wspólnotami mieszkaniowymi (15.000.000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56741267"/>
                  </a:ext>
                </a:extLst>
              </a:tr>
              <a:tr h="396000">
                <a:tc>
                  <a:txBody>
                    <a:bodyPr/>
                    <a:lstStyle/>
                    <a:p>
                      <a:pPr marL="0" algn="r" defTabSz="914400" rtl="0" eaLnBrk="1" latinLnBrk="0" hangingPunct="1"/>
                      <a:r>
                        <a:rPr lang="pl-PL" sz="1100" b="1" kern="1200" dirty="0">
                          <a:solidFill>
                            <a:srgbClr val="385723"/>
                          </a:solidFill>
                          <a:latin typeface="+mj-lt"/>
                          <a:ea typeface="+mn-ea"/>
                          <a:cs typeface="+mn-cs"/>
                        </a:rPr>
                        <a:t>+7.414.876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Ochota</a:t>
                      </a:r>
                      <a:r>
                        <a:rPr lang="pl-PL" sz="1000" b="0" kern="1200" baseline="0" dirty="0">
                          <a:solidFill>
                            <a:schemeClr val="tx1"/>
                          </a:solidFill>
                          <a:latin typeface="+mj-lt"/>
                          <a:ea typeface="+mn-ea"/>
                          <a:cs typeface="+mn-cs"/>
                        </a:rPr>
                        <a:t>, głównie z przeznaczeniem na utrzymanie mieszkaniowego zasobu komunalnego (6.905.358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660355518"/>
                  </a:ext>
                </a:extLst>
              </a:tr>
              <a:tr h="396000">
                <a:tc>
                  <a:txBody>
                    <a:bodyPr/>
                    <a:lstStyle/>
                    <a:p>
                      <a:pPr marL="0" algn="r" defTabSz="914400" rtl="0" eaLnBrk="1" latinLnBrk="0" hangingPunct="1"/>
                      <a:r>
                        <a:rPr lang="pl-PL" sz="1100" b="1" kern="1200" dirty="0">
                          <a:solidFill>
                            <a:srgbClr val="385723"/>
                          </a:solidFill>
                          <a:latin typeface="+mj-lt"/>
                          <a:ea typeface="+mn-ea"/>
                          <a:cs typeface="+mn-cs"/>
                        </a:rPr>
                        <a:t>+6.268.347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Mokotów</a:t>
                      </a:r>
                      <a:r>
                        <a:rPr lang="pl-PL" sz="1000" b="0" kern="1200" baseline="0" dirty="0">
                          <a:solidFill>
                            <a:schemeClr val="tx1"/>
                          </a:solidFill>
                          <a:latin typeface="+mj-lt"/>
                          <a:ea typeface="+mn-ea"/>
                          <a:cs typeface="+mn-cs"/>
                        </a:rPr>
                        <a:t>, głównie z przeznaczeniem na rozliczenia ze wspólnotami mieszkaniowymi (6.981.300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063957929"/>
                  </a:ext>
                </a:extLst>
              </a:tr>
              <a:tr h="396000">
                <a:tc>
                  <a:txBody>
                    <a:bodyPr/>
                    <a:lstStyle/>
                    <a:p>
                      <a:pPr marL="0" algn="r" defTabSz="914400" rtl="0" eaLnBrk="1" latinLnBrk="0" hangingPunct="1"/>
                      <a:r>
                        <a:rPr lang="pl-PL" sz="1100" b="1" kern="1200" dirty="0">
                          <a:solidFill>
                            <a:srgbClr val="385723"/>
                          </a:solidFill>
                          <a:latin typeface="+mj-lt"/>
                          <a:ea typeface="+mn-ea"/>
                          <a:cs typeface="+mn-cs"/>
                        </a:rPr>
                        <a:t>+4.126.115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Praga-Północ</a:t>
                      </a:r>
                      <a:r>
                        <a:rPr lang="pl-PL" sz="1000" b="0" kern="1200" baseline="0" dirty="0">
                          <a:solidFill>
                            <a:schemeClr val="tx1"/>
                          </a:solidFill>
                          <a:latin typeface="+mj-lt"/>
                          <a:ea typeface="+mn-ea"/>
                          <a:cs typeface="+mn-cs"/>
                        </a:rPr>
                        <a:t>, głównie z przeznaczeniem na utrzymanie mieszkaniowego zasobu komunalnego (4.043.341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72736562"/>
                  </a:ext>
                </a:extLst>
              </a:tr>
              <a:tr h="396000">
                <a:tc>
                  <a:txBody>
                    <a:bodyPr/>
                    <a:lstStyle/>
                    <a:p>
                      <a:pPr marL="0" algn="r" defTabSz="914400" rtl="0" eaLnBrk="1" latinLnBrk="0" hangingPunct="1"/>
                      <a:r>
                        <a:rPr lang="pl-PL" sz="1100" b="1" kern="1200" dirty="0">
                          <a:solidFill>
                            <a:srgbClr val="385723"/>
                          </a:solidFill>
                          <a:latin typeface="+mj-lt"/>
                          <a:ea typeface="+mn-ea"/>
                          <a:cs typeface="+mn-cs"/>
                        </a:rPr>
                        <a:t>+2.819.532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Wesoła</a:t>
                      </a:r>
                      <a:r>
                        <a:rPr lang="pl-PL" sz="1000" b="0" kern="1200" baseline="0" dirty="0">
                          <a:solidFill>
                            <a:schemeClr val="tx1"/>
                          </a:solidFill>
                          <a:latin typeface="+mj-lt"/>
                          <a:ea typeface="+mn-ea"/>
                          <a:cs typeface="+mn-cs"/>
                        </a:rPr>
                        <a:t>, m.in. z przeznaczeniem na wydatki oświatowo-edukacyjne (2.193.780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73610981"/>
                  </a:ext>
                </a:extLst>
              </a:tr>
              <a:tr h="396000">
                <a:tc>
                  <a:txBody>
                    <a:bodyPr/>
                    <a:lstStyle/>
                    <a:p>
                      <a:pPr marL="0" algn="r" defTabSz="914400" rtl="0" eaLnBrk="1" latinLnBrk="0" hangingPunct="1"/>
                      <a:r>
                        <a:rPr lang="pl-PL" sz="1100" b="1" kern="1200" dirty="0">
                          <a:solidFill>
                            <a:srgbClr val="385723"/>
                          </a:solidFill>
                          <a:latin typeface="+mj-lt"/>
                          <a:ea typeface="+mn-ea"/>
                          <a:cs typeface="+mn-cs"/>
                        </a:rPr>
                        <a:t>+2.346.992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Wola</a:t>
                      </a:r>
                      <a:r>
                        <a:rPr lang="pl-PL" sz="1000" b="0" kern="1200" baseline="0" dirty="0">
                          <a:solidFill>
                            <a:schemeClr val="tx1"/>
                          </a:solidFill>
                          <a:latin typeface="+mj-lt"/>
                          <a:ea typeface="+mn-ea"/>
                          <a:cs typeface="+mn-cs"/>
                        </a:rPr>
                        <a:t>,</a:t>
                      </a:r>
                      <a:r>
                        <a:rPr lang="pl-PL" sz="1000" b="1" kern="1200" baseline="0" dirty="0">
                          <a:solidFill>
                            <a:schemeClr val="tx1"/>
                          </a:solidFill>
                          <a:latin typeface="+mj-lt"/>
                          <a:ea typeface="+mn-ea"/>
                          <a:cs typeface="+mn-cs"/>
                        </a:rPr>
                        <a:t> </a:t>
                      </a:r>
                      <a:r>
                        <a:rPr lang="pl-PL" sz="1000" b="0" kern="1200" baseline="0" dirty="0">
                          <a:solidFill>
                            <a:schemeClr val="tx1"/>
                          </a:solidFill>
                          <a:latin typeface="+mj-lt"/>
                          <a:ea typeface="+mn-ea"/>
                          <a:cs typeface="+mn-cs"/>
                        </a:rPr>
                        <a:t>głównie z przeznaczeniem na wydatki oświatowo-edukacyjne (2.611.057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69636397"/>
                  </a:ext>
                </a:extLst>
              </a:tr>
              <a:tr h="396000">
                <a:tc>
                  <a:txBody>
                    <a:bodyPr/>
                    <a:lstStyle/>
                    <a:p>
                      <a:pPr marL="0" algn="r" defTabSz="914400" rtl="0" eaLnBrk="1" latinLnBrk="0" hangingPunct="1"/>
                      <a:r>
                        <a:rPr lang="pl-PL" sz="1100" b="1" kern="1200" dirty="0">
                          <a:solidFill>
                            <a:srgbClr val="385723"/>
                          </a:solidFill>
                          <a:latin typeface="+mj-lt"/>
                          <a:ea typeface="+mn-ea"/>
                          <a:cs typeface="+mn-cs"/>
                        </a:rPr>
                        <a:t>+1.543.206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a:t>
                      </a:r>
                      <a:r>
                        <a:rPr lang="pl-PL" sz="800" b="1" kern="1200" baseline="0" dirty="0">
                          <a:solidFill>
                            <a:srgbClr val="385723"/>
                          </a:solidFill>
                          <a:latin typeface="+mj-lt"/>
                          <a:ea typeface="+mn-ea"/>
                          <a:cs typeface="+mn-cs"/>
                        </a:rPr>
                        <a:t> saldo</a:t>
                      </a:r>
                      <a:r>
                        <a:rPr lang="pl-PL" sz="800" b="1" kern="1200" dirty="0">
                          <a:solidFill>
                            <a:srgbClr val="385723"/>
                          </a:solidFill>
                          <a:latin typeface="+mj-lt"/>
                          <a:ea typeface="+mn-ea"/>
                          <a:cs typeface="+mn-cs"/>
                        </a:rPr>
                        <a:t>)</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dz. Targówek </a:t>
                      </a:r>
                      <a:r>
                        <a:rPr lang="pl-PL" sz="1000" b="0" kern="1200" baseline="0" dirty="0">
                          <a:solidFill>
                            <a:schemeClr val="tx1"/>
                          </a:solidFill>
                          <a:latin typeface="+mj-lt"/>
                          <a:ea typeface="+mn-ea"/>
                          <a:cs typeface="+mn-cs"/>
                        </a:rPr>
                        <a:t>głównie z przeznaczeniem na dotacje dla instytucji kultury (1.457.000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06979468"/>
                  </a:ext>
                </a:extLst>
              </a:tr>
              <a:tr h="900000">
                <a:tc>
                  <a:txBody>
                    <a:bodyPr/>
                    <a:lstStyle/>
                    <a:p>
                      <a:pPr marL="0" algn="r" defTabSz="914400" rtl="0" eaLnBrk="1" latinLnBrk="0" hangingPunct="1"/>
                      <a:r>
                        <a:rPr lang="pl-PL" sz="1100" b="1" kern="1200" dirty="0">
                          <a:solidFill>
                            <a:srgbClr val="385723"/>
                          </a:solidFill>
                          <a:latin typeface="+mj-lt"/>
                          <a:ea typeface="+mn-ea"/>
                          <a:cs typeface="+mn-cs"/>
                        </a:rPr>
                        <a:t>+10.759.541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a:t>
                      </a:r>
                      <a:r>
                        <a:rPr lang="pl-PL" sz="800" b="1" kern="1200" baseline="0" dirty="0">
                          <a:solidFill>
                            <a:srgbClr val="385723"/>
                          </a:solidFill>
                          <a:latin typeface="+mj-lt"/>
                          <a:ea typeface="+mn-ea"/>
                          <a:cs typeface="+mn-cs"/>
                        </a:rPr>
                        <a:t> saldo</a:t>
                      </a:r>
                      <a:r>
                        <a:rPr lang="pl-PL" sz="800" b="1" kern="1200" dirty="0">
                          <a:solidFill>
                            <a:srgbClr val="385723"/>
                          </a:solidFill>
                          <a:latin typeface="+mj-lt"/>
                          <a:ea typeface="+mn-ea"/>
                          <a:cs typeface="+mn-cs"/>
                        </a:rPr>
                        <a:t>)</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Fundusz Pomocy </a:t>
                      </a:r>
                      <a:r>
                        <a:rPr lang="pl-PL" sz="1000" b="0" kern="1200" baseline="0" dirty="0">
                          <a:solidFill>
                            <a:schemeClr val="tx1"/>
                          </a:solidFill>
                          <a:latin typeface="+mj-lt"/>
                          <a:ea typeface="+mn-ea"/>
                          <a:cs typeface="+mn-cs"/>
                        </a:rPr>
                        <a:t>z przeznaczeniem na kształcenie uczniów będących obywatelami Ukrainy w dzielnicach: Wilanów (1.583.919 zł), Wola (1.460.753 zł), Białołęka (1.198.313 zł), Śródmieście (1.007.967 zł), Mokotów (776.112 zł), Praga-Południe (762.180 zł), Ursynów (750.903 zł), Ursus (697.847 zł), Targówek (619.608 zł), Bemowo (371.863 zł), Bielany (334.431 zł), Włochy (321.098 zł), Ochota (266.701 zł), Wesoła (220.665 zł), Wawer (139.724 zł), Rembertów (123.123 zł), Żoliborz (76.963 zł), Praga-Północ (47.371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8674478"/>
                  </a:ext>
                </a:extLst>
              </a:tr>
              <a:tr h="612000">
                <a:tc>
                  <a:txBody>
                    <a:bodyPr/>
                    <a:lstStyle/>
                    <a:p>
                      <a:pPr marL="0" algn="r" defTabSz="914400" rtl="0" eaLnBrk="1" latinLnBrk="0" hangingPunct="1"/>
                      <a:r>
                        <a:rPr lang="pl-PL" sz="1100" b="1" kern="1200" dirty="0">
                          <a:solidFill>
                            <a:srgbClr val="385723"/>
                          </a:solidFill>
                          <a:latin typeface="+mj-lt"/>
                          <a:ea typeface="+mn-ea"/>
                          <a:cs typeface="+mn-cs"/>
                        </a:rPr>
                        <a:t>+2.607.944 zł </a:t>
                      </a:r>
                      <a:br>
                        <a:rPr lang="pl-PL" sz="1100" b="1" kern="1200" dirty="0">
                          <a:solidFill>
                            <a:srgbClr val="385723"/>
                          </a:solidFill>
                          <a:latin typeface="+mj-lt"/>
                          <a:ea typeface="+mn-ea"/>
                          <a:cs typeface="+mn-cs"/>
                        </a:rPr>
                      </a:br>
                      <a:r>
                        <a:rPr lang="pl-PL" sz="800" b="1" kern="1200" dirty="0">
                          <a:solidFill>
                            <a:srgbClr val="385723"/>
                          </a:solidFill>
                          <a:latin typeface="+mj-lt"/>
                          <a:ea typeface="+mn-ea"/>
                          <a:cs typeface="+mn-cs"/>
                        </a:rPr>
                        <a:t>(per</a:t>
                      </a:r>
                      <a:r>
                        <a:rPr lang="pl-PL" sz="800" b="1" kern="1200" baseline="0" dirty="0">
                          <a:solidFill>
                            <a:srgbClr val="385723"/>
                          </a:solidFill>
                          <a:latin typeface="+mj-lt"/>
                          <a:ea typeface="+mn-ea"/>
                          <a:cs typeface="+mn-cs"/>
                        </a:rPr>
                        <a:t> saldo</a:t>
                      </a:r>
                      <a:r>
                        <a:rPr lang="pl-PL" sz="800" b="1" kern="1200" dirty="0">
                          <a:solidFill>
                            <a:srgbClr val="385723"/>
                          </a:solidFill>
                          <a:latin typeface="+mj-lt"/>
                          <a:ea typeface="+mn-ea"/>
                          <a:cs typeface="+mn-cs"/>
                        </a:rPr>
                        <a:t>)</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lnSpc>
                          <a:spcPct val="110000"/>
                        </a:lnSpc>
                      </a:pPr>
                      <a:r>
                        <a:rPr lang="pl-PL" sz="1000" b="1" kern="1200" baseline="0" dirty="0">
                          <a:solidFill>
                            <a:schemeClr val="tx1"/>
                          </a:solidFill>
                          <a:latin typeface="+mj-lt"/>
                          <a:ea typeface="+mn-ea"/>
                          <a:cs typeface="+mn-cs"/>
                        </a:rPr>
                        <a:t>Pozostałe zmiany</a:t>
                      </a:r>
                      <a:r>
                        <a:rPr lang="pl-PL" sz="1000" b="0" kern="1200" baseline="0" dirty="0">
                          <a:solidFill>
                            <a:schemeClr val="tx1"/>
                          </a:solidFill>
                          <a:latin typeface="+mj-lt"/>
                          <a:ea typeface="+mn-ea"/>
                          <a:cs typeface="+mn-cs"/>
                        </a:rPr>
                        <a:t> dotyczą dzielnic: Żoliborz (+808.846 zł), Białołęka (+728.535 zł), Ursynów (+358.618 zł), Wawer (+344.593 zł), Rembertów (+306.168 zł), Ursus (+298.441 zł), Bemowo (+190.194 zł), Praga-Południe (+147.443 zł), Włochy (+31.837 zł), Wilanów (–606.731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851359390"/>
                  </a:ext>
                </a:extLst>
              </a:tr>
            </a:tbl>
          </a:graphicData>
        </a:graphic>
      </p:graphicFrame>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7" name="Tytuł 2"/>
          <p:cNvSpPr txBox="1">
            <a:spLocks/>
          </p:cNvSpPr>
          <p:nvPr/>
        </p:nvSpPr>
        <p:spPr>
          <a:xfrm>
            <a:off x="-71718" y="80101"/>
            <a:ext cx="1735766"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BIEŻĄCE</a:t>
            </a:r>
          </a:p>
        </p:txBody>
      </p:sp>
      <p:sp>
        <p:nvSpPr>
          <p:cNvPr id="12" name="Tytuł 2"/>
          <p:cNvSpPr>
            <a:spLocks noGrp="1"/>
          </p:cNvSpPr>
          <p:nvPr>
            <p:ph type="title"/>
          </p:nvPr>
        </p:nvSpPr>
        <p:spPr>
          <a:xfrm>
            <a:off x="1512000" y="36000"/>
            <a:ext cx="9312469" cy="447020"/>
          </a:xfrm>
        </p:spPr>
        <p:txBody>
          <a:bodyPr/>
          <a:lstStyle/>
          <a:p>
            <a:pPr>
              <a:spcBef>
                <a:spcPts val="800"/>
              </a:spcBef>
              <a:spcAft>
                <a:spcPts val="800"/>
              </a:spcAft>
            </a:pPr>
            <a:r>
              <a:rPr lang="pl-PL" altLang="pl-PL" sz="1800" b="1" dirty="0">
                <a:latin typeface="+mj-lt"/>
              </a:rPr>
              <a:t>Zwiększenie</a:t>
            </a:r>
            <a:r>
              <a:rPr lang="pl-PL" altLang="pl-PL" sz="1800" dirty="0">
                <a:latin typeface="+mj-lt"/>
              </a:rPr>
              <a:t> planu </a:t>
            </a:r>
            <a:r>
              <a:rPr lang="pl-PL" altLang="pl-PL" sz="1800" b="1" dirty="0">
                <a:latin typeface="+mj-lt"/>
              </a:rPr>
              <a:t>wydatków bieżących</a:t>
            </a:r>
            <a:r>
              <a:rPr lang="pl-PL" altLang="pl-PL" sz="1800" dirty="0">
                <a:latin typeface="+mj-lt"/>
              </a:rPr>
              <a:t> w 2024 r. o </a:t>
            </a:r>
            <a:r>
              <a:rPr lang="pl-PL" altLang="pl-PL" sz="1800" b="1" dirty="0">
                <a:latin typeface="+mj-lt"/>
              </a:rPr>
              <a:t>1,3 mln zł</a:t>
            </a:r>
          </a:p>
        </p:txBody>
      </p:sp>
    </p:spTree>
    <p:extLst>
      <p:ext uri="{BB962C8B-B14F-4D97-AF65-F5344CB8AC3E}">
        <p14:creationId xmlns:p14="http://schemas.microsoft.com/office/powerpoint/2010/main" val="1741635698"/>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8</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1332702087"/>
              </p:ext>
            </p:extLst>
          </p:nvPr>
        </p:nvGraphicFramePr>
        <p:xfrm>
          <a:off x="70800" y="647648"/>
          <a:ext cx="12121200" cy="3406318"/>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0">
                <a:tc>
                  <a:txBody>
                    <a:bodyPr/>
                    <a:lstStyle/>
                    <a:p>
                      <a:pPr algn="r"/>
                      <a:r>
                        <a:rPr lang="pl-PL" sz="1200" b="1" baseline="0" dirty="0">
                          <a:solidFill>
                            <a:srgbClr val="C00000"/>
                          </a:solidFill>
                          <a:latin typeface="+mj-lt"/>
                        </a:rPr>
                        <a:t>-34.257.841</a:t>
                      </a:r>
                      <a:r>
                        <a:rPr lang="pl-PL" sz="1050" b="1" baseline="0" dirty="0">
                          <a:solidFill>
                            <a:srgbClr val="C00000"/>
                          </a:solidFill>
                          <a:latin typeface="+mj-lt"/>
                        </a:rPr>
                        <a:t> </a:t>
                      </a:r>
                      <a:r>
                        <a:rPr lang="pl-PL" sz="1200" b="1" baseline="0" dirty="0">
                          <a:solidFill>
                            <a:srgbClr val="C00000"/>
                          </a:solidFill>
                          <a:latin typeface="+mj-lt"/>
                        </a:rPr>
                        <a:t>zł</a:t>
                      </a:r>
                      <a:endParaRPr lang="pl-PL" sz="1200" b="1" dirty="0">
                        <a:solidFill>
                          <a:srgbClr val="C00000"/>
                        </a:solidFill>
                        <a:latin typeface="+mj-lt"/>
                      </a:endParaRPr>
                    </a:p>
                  </a:txBody>
                  <a:tcPr marL="91426" marR="91426" marT="45719" marB="45719" anchor="ctr">
                    <a:lnT w="12700" cap="flat" cmpd="sng" algn="ctr">
                      <a:noFill/>
                      <a:prstDash val="sysDot"/>
                      <a:round/>
                      <a:headEnd type="none" w="med" len="med"/>
                      <a:tailEnd type="none" w="med" len="med"/>
                    </a:lnT>
                    <a:solidFill>
                      <a:srgbClr val="FEDDD5"/>
                    </a:solidFill>
                  </a:tcPr>
                </a:tc>
                <a:tc>
                  <a:txBody>
                    <a:bodyPr/>
                    <a:lstStyle/>
                    <a:p>
                      <a:pPr algn="l"/>
                      <a:r>
                        <a:rPr lang="pl-PL" sz="1050" b="1" kern="1200" baseline="0" dirty="0">
                          <a:solidFill>
                            <a:schemeClr val="tx1"/>
                          </a:solidFill>
                          <a:latin typeface="+mj-lt"/>
                          <a:ea typeface="+mn-ea"/>
                          <a:cs typeface="+mn-cs"/>
                        </a:rPr>
                        <a:t>Rezerwy bieżące:</a:t>
                      </a:r>
                    </a:p>
                  </a:txBody>
                  <a:tcPr marL="91426" marR="91426" marT="45719" marB="45719" anchor="ctr">
                    <a:lnT w="12700" cap="flat" cmpd="sng" algn="ctr">
                      <a:noFill/>
                      <a:prstDash val="sysDot"/>
                      <a:round/>
                      <a:headEnd type="none" w="med" len="med"/>
                      <a:tailEnd type="none" w="med" len="med"/>
                    </a:lnT>
                    <a:solidFill>
                      <a:srgbClr val="FEDDD5"/>
                    </a:solidFill>
                  </a:tcPr>
                </a:tc>
                <a:extLst>
                  <a:ext uri="{0D108BD9-81ED-4DB2-BD59-A6C34878D82A}">
                    <a16:rowId xmlns:a16="http://schemas.microsoft.com/office/drawing/2014/main" val="10001"/>
                  </a:ext>
                </a:extLst>
              </a:tr>
              <a:tr h="68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-30.053.000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rewitalizację i komunalną gospodarkę mieszkaniową w związku ze zmianą przeznaczenia rezerwy na wniesienie wkładów do spółek TBS Warszawa Praga-Północ Sp. z o.o</a:t>
                      </a:r>
                      <a:r>
                        <a:rPr lang="pl-PL" sz="1000" b="0" kern="1200" baseline="0" dirty="0">
                          <a:solidFill>
                            <a:schemeClr val="tx1"/>
                          </a:solidFill>
                          <a:latin typeface="+mj-lt"/>
                          <a:ea typeface="+mn-ea"/>
                          <a:cs typeface="+mn-cs"/>
                        </a:rPr>
                        <a:t>. w związku z realizacją budownictwa społecznego i programu rewitalizacji na inwestycję przy ul. Rudnickiego (27.553.000 zł) oraz na dotacje dla instytucji kultury (2.500.000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68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-3.438.761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zwiększenie zakresu realizacji zadań oraz skutki inflacji w dzielnicach z przeznaczeniem na realizację zadań bieżących w dzielnicach: </a:t>
                      </a:r>
                      <a:r>
                        <a:rPr lang="pl-PL" sz="1000" b="0" kern="1200" baseline="0" dirty="0">
                          <a:solidFill>
                            <a:schemeClr val="tx1"/>
                          </a:solidFill>
                          <a:latin typeface="+mj-lt"/>
                          <a:ea typeface="+mn-ea"/>
                          <a:cs typeface="+mn-cs"/>
                        </a:rPr>
                        <a:t>Targówek (1.457.000 zł), Wesoła (530.000 zł), Wawer (161.761 zł), Wola (40.000 zł) oraz na realizację zadań majątkowych w dzielnicach: Mokotów (680.000 zł), Wola (500.000 zł), Ochota (70.000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-400.000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zwiększenie wydatków przeznaczonych na zapewnienie porządku publicznego i bezpieczeństwa mieszkańców m.st. </a:t>
                      </a:r>
                      <a:r>
                        <a:rPr lang="pl-PL" sz="1000" b="0" kern="1200" baseline="0" dirty="0">
                          <a:solidFill>
                            <a:schemeClr val="tx1"/>
                          </a:solidFill>
                          <a:latin typeface="+mj-lt"/>
                          <a:ea typeface="+mn-ea"/>
                          <a:cs typeface="+mn-cs"/>
                        </a:rPr>
                        <a:t>Warszawy z przeznaczeniem dla Komendy Miejskiej Państwowej Straży Pożarnej m.st. Warszawy na zakup pojazdów ratowniczo-gaśniczych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58009049"/>
                  </a:ext>
                </a:extLst>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-350.000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organizację obsługi mieszkańców w Urzędzie m.st. Warszawy z przeznaczeniem dla dzielnicy Ursus </a:t>
                      </a:r>
                      <a:r>
                        <a:rPr lang="pl-PL" sz="1000" b="0" kern="1200" baseline="0" dirty="0">
                          <a:solidFill>
                            <a:schemeClr val="tx1"/>
                          </a:solidFill>
                          <a:latin typeface="+mj-lt"/>
                          <a:ea typeface="+mn-ea"/>
                          <a:cs typeface="+mn-cs"/>
                        </a:rPr>
                        <a:t>na wydatki majątkowe..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014302129"/>
                  </a:ext>
                </a:extLst>
              </a:tr>
              <a:tr h="68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-16.080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wzmacnianie wspólnot lokalnych z przeznaczeniem dla dzielnicy Wawer </a:t>
                      </a:r>
                      <a:r>
                        <a:rPr lang="pl-PL" sz="1000" b="0" kern="1200" baseline="0" dirty="0">
                          <a:solidFill>
                            <a:schemeClr val="tx1"/>
                          </a:solidFill>
                          <a:latin typeface="+mj-lt"/>
                          <a:ea typeface="+mn-ea"/>
                          <a:cs typeface="+mn-cs"/>
                        </a:rPr>
                        <a:t>na wydatki bieżące.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56397939"/>
                  </a:ext>
                </a:extLst>
              </a:tr>
            </a:tbl>
          </a:graphicData>
        </a:graphic>
      </p:graphicFrame>
      <p:sp>
        <p:nvSpPr>
          <p:cNvPr id="10" name="Tytuł 2"/>
          <p:cNvSpPr>
            <a:spLocks noGrp="1"/>
          </p:cNvSpPr>
          <p:nvPr>
            <p:ph type="title"/>
          </p:nvPr>
        </p:nvSpPr>
        <p:spPr>
          <a:xfrm>
            <a:off x="1512000" y="139129"/>
            <a:ext cx="9627555" cy="418869"/>
          </a:xfrm>
        </p:spPr>
        <p:txBody>
          <a:bodyPr/>
          <a:lstStyle/>
          <a:p>
            <a:pPr>
              <a:spcBef>
                <a:spcPts val="800"/>
              </a:spcBef>
              <a:spcAft>
                <a:spcPts val="800"/>
              </a:spcAft>
            </a:pPr>
            <a:r>
              <a:rPr lang="pl-PL" altLang="pl-PL" sz="1800" b="1" dirty="0">
                <a:latin typeface="+mj-lt"/>
              </a:rPr>
              <a:t>Zmniejszenie</a:t>
            </a:r>
            <a:r>
              <a:rPr lang="pl-PL" altLang="pl-PL" sz="1800" dirty="0">
                <a:latin typeface="+mj-lt"/>
              </a:rPr>
              <a:t> planu </a:t>
            </a:r>
            <a:r>
              <a:rPr lang="pl-PL" altLang="pl-PL" sz="1800" b="1" dirty="0">
                <a:latin typeface="+mj-lt"/>
              </a:rPr>
              <a:t>rezerw bieżących</a:t>
            </a:r>
            <a:r>
              <a:rPr lang="pl-PL" altLang="pl-PL" sz="1800" dirty="0">
                <a:latin typeface="+mj-lt"/>
              </a:rPr>
              <a:t> w 2024 r. o </a:t>
            </a:r>
            <a:r>
              <a:rPr lang="pl-PL" altLang="pl-PL" sz="1800" b="1" dirty="0">
                <a:solidFill>
                  <a:srgbClr val="C00000"/>
                </a:solidFill>
                <a:latin typeface="+mj-lt"/>
              </a:rPr>
              <a:t>34,3 mln zł</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
        <p:nvSpPr>
          <p:cNvPr id="6" name="Tytuł 2"/>
          <p:cNvSpPr txBox="1">
            <a:spLocks/>
          </p:cNvSpPr>
          <p:nvPr/>
        </p:nvSpPr>
        <p:spPr>
          <a:xfrm>
            <a:off x="0" y="70439"/>
            <a:ext cx="1735766"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REZERWY</a:t>
            </a:r>
          </a:p>
        </p:txBody>
      </p:sp>
    </p:spTree>
    <p:extLst>
      <p:ext uri="{BB962C8B-B14F-4D97-AF65-F5344CB8AC3E}">
        <p14:creationId xmlns:p14="http://schemas.microsoft.com/office/powerpoint/2010/main" val="1829184700"/>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9</a:t>
            </a:fld>
            <a:endParaRPr lang="pl-PL" dirty="0"/>
          </a:p>
        </p:txBody>
      </p:sp>
      <p:sp>
        <p:nvSpPr>
          <p:cNvPr id="3" name="Tytuł 2"/>
          <p:cNvSpPr>
            <a:spLocks noGrp="1"/>
          </p:cNvSpPr>
          <p:nvPr>
            <p:ph type="title"/>
          </p:nvPr>
        </p:nvSpPr>
        <p:spPr>
          <a:xfrm>
            <a:off x="432000" y="72000"/>
            <a:ext cx="8524755" cy="742304"/>
          </a:xfrm>
        </p:spPr>
        <p:txBody>
          <a:bodyPr/>
          <a:lstStyle/>
          <a:p>
            <a:pPr>
              <a:spcBef>
                <a:spcPts val="800"/>
              </a:spcBef>
              <a:spcAft>
                <a:spcPts val="800"/>
              </a:spcAft>
            </a:pPr>
            <a:r>
              <a:rPr lang="pl-PL" altLang="pl-PL" sz="2400" dirty="0">
                <a:latin typeface="+mj-lt"/>
              </a:rPr>
              <a:t>Zmiana </a:t>
            </a:r>
            <a:r>
              <a:rPr lang="pl-PL" altLang="pl-PL" sz="2400" b="1" dirty="0">
                <a:latin typeface="+mj-lt"/>
              </a:rPr>
              <a:t>wydatków majątkowych</a:t>
            </a:r>
            <a:r>
              <a:rPr lang="pl-PL" altLang="pl-PL" sz="2400" dirty="0">
                <a:latin typeface="+mj-lt"/>
              </a:rPr>
              <a:t> w 2024 r.</a:t>
            </a:r>
          </a:p>
        </p:txBody>
      </p:sp>
      <p:graphicFrame>
        <p:nvGraphicFramePr>
          <p:cNvPr id="6" name="Tabela 5"/>
          <p:cNvGraphicFramePr>
            <a:graphicFrameLocks noGrp="1"/>
          </p:cNvGraphicFramePr>
          <p:nvPr>
            <p:extLst>
              <p:ext uri="{D42A27DB-BD31-4B8C-83A1-F6EECF244321}">
                <p14:modId xmlns:p14="http://schemas.microsoft.com/office/powerpoint/2010/main" val="380716820"/>
              </p:ext>
            </p:extLst>
          </p:nvPr>
        </p:nvGraphicFramePr>
        <p:xfrm>
          <a:off x="2140632" y="1168316"/>
          <a:ext cx="7530858" cy="3981558"/>
        </p:xfrm>
        <a:graphic>
          <a:graphicData uri="http://schemas.openxmlformats.org/drawingml/2006/table">
            <a:tbl>
              <a:tblPr firstRow="1" bandRow="1">
                <a:tableStyleId>{2D5ABB26-0587-4C30-8999-92F81FD0307C}</a:tableStyleId>
              </a:tblPr>
              <a:tblGrid>
                <a:gridCol w="3577158">
                  <a:extLst>
                    <a:ext uri="{9D8B030D-6E8A-4147-A177-3AD203B41FA5}">
                      <a16:colId xmlns:a16="http://schemas.microsoft.com/office/drawing/2014/main" val="20000"/>
                    </a:ext>
                  </a:extLst>
                </a:gridCol>
                <a:gridCol w="1682299">
                  <a:extLst>
                    <a:ext uri="{9D8B030D-6E8A-4147-A177-3AD203B41FA5}">
                      <a16:colId xmlns:a16="http://schemas.microsoft.com/office/drawing/2014/main" val="2216440684"/>
                    </a:ext>
                  </a:extLst>
                </a:gridCol>
                <a:gridCol w="2271401">
                  <a:extLst>
                    <a:ext uri="{9D8B030D-6E8A-4147-A177-3AD203B41FA5}">
                      <a16:colId xmlns:a16="http://schemas.microsoft.com/office/drawing/2014/main" val="3459496494"/>
                    </a:ext>
                  </a:extLst>
                </a:gridCol>
              </a:tblGrid>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extLst>
                  <a:ext uri="{0D108BD9-81ED-4DB2-BD59-A6C34878D82A}">
                    <a16:rowId xmlns:a16="http://schemas.microsoft.com/office/drawing/2014/main" val="3023958204"/>
                  </a:ext>
                </a:extLst>
              </a:tr>
              <a:tr h="606759">
                <a:tc>
                  <a:txBody>
                    <a:bodyPr/>
                    <a:lstStyle/>
                    <a:p>
                      <a:pPr algn="l"/>
                      <a:r>
                        <a:rPr lang="pl-PL" sz="20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-128,1</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latin typeface="+mj-lt"/>
                        </a:rPr>
                        <a:t>3.885</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275491">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606759">
                <a:tc>
                  <a:txBody>
                    <a:bodyPr/>
                    <a:lstStyle/>
                    <a:p>
                      <a:pPr algn="l"/>
                      <a:r>
                        <a:rPr lang="pl-PL" sz="1800" b="0" dirty="0">
                          <a:latin typeface="+mj-lt"/>
                          <a:cs typeface="Calibri" panose="020F0502020204030204" pitchFamily="34" charset="0"/>
                        </a:rPr>
                        <a:t>  – </a:t>
                      </a:r>
                      <a:r>
                        <a:rPr lang="pl-PL" sz="1800" b="0" dirty="0" err="1">
                          <a:latin typeface="+mj-lt"/>
                          <a:cs typeface="Calibri" panose="020F0502020204030204" pitchFamily="34" charset="0"/>
                        </a:rPr>
                        <a:t>ogólnomiejskie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-67,0</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2.252</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606759">
                <a:tc>
                  <a:txBody>
                    <a:bodyPr/>
                    <a:lstStyle/>
                    <a:p>
                      <a:pPr algn="l"/>
                      <a:r>
                        <a:rPr lang="pl-PL" sz="1800" b="0" dirty="0">
                          <a:latin typeface="+mj-lt"/>
                          <a:cs typeface="Calibri" panose="020F0502020204030204" pitchFamily="34" charset="0"/>
                        </a:rPr>
                        <a:t>  – dzielnicowe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-89,0</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1.227</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606759">
                <a:tc>
                  <a:txBody>
                    <a:bodyPr/>
                    <a:lstStyle/>
                    <a:p>
                      <a:pPr algn="l"/>
                      <a:r>
                        <a:rPr lang="pl-PL" sz="1800" b="0" kern="1200" dirty="0">
                          <a:solidFill>
                            <a:schemeClr val="tx1"/>
                          </a:solidFill>
                          <a:latin typeface="+mn-lt"/>
                          <a:ea typeface="+mn-ea"/>
                          <a:cs typeface="Calibri" panose="020F0502020204030204" pitchFamily="34" charset="0"/>
                        </a:rPr>
                        <a:t> – pozostałe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+27,9</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406</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2406756142"/>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2024–2055 na sesję Rady m.st. W–wy</a:t>
            </a:r>
            <a:endParaRPr lang="pl-PL" dirty="0"/>
          </a:p>
        </p:txBody>
      </p:sp>
    </p:spTree>
    <p:extLst>
      <p:ext uri="{BB962C8B-B14F-4D97-AF65-F5344CB8AC3E}">
        <p14:creationId xmlns:p14="http://schemas.microsoft.com/office/powerpoint/2010/main" val="1975476246"/>
      </p:ext>
    </p:extLst>
  </p:cSld>
  <p:clrMapOvr>
    <a:masterClrMapping/>
  </p:clrMapOvr>
  <p:transition spd="slow">
    <p:cover/>
  </p:transition>
</p:sld>
</file>

<file path=ppt/theme/theme1.xml><?xml version="1.0" encoding="utf-8"?>
<a:theme xmlns:a="http://schemas.openxmlformats.org/drawingml/2006/main" name="Motyw pakietu Office">
  <a:themeElements>
    <a:clrScheme name="warszawa_urzędowe">
      <a:dk1>
        <a:sysClr val="windowText" lastClr="000000"/>
      </a:dk1>
      <a:lt1>
        <a:sysClr val="window" lastClr="FFFFFF"/>
      </a:lt1>
      <a:dk2>
        <a:srgbClr val="44546A"/>
      </a:dk2>
      <a:lt2>
        <a:srgbClr val="E7E6E6"/>
      </a:lt2>
      <a:accent1>
        <a:srgbClr val="595959"/>
      </a:accent1>
      <a:accent2>
        <a:srgbClr val="FFC837"/>
      </a:accent2>
      <a:accent3>
        <a:srgbClr val="E62314"/>
      </a:accent3>
      <a:accent4>
        <a:srgbClr val="7F7F7F"/>
      </a:accent4>
      <a:accent5>
        <a:srgbClr val="FA552D"/>
      </a:accent5>
      <a:accent6>
        <a:srgbClr val="000000"/>
      </a:accent6>
      <a:hlink>
        <a:srgbClr val="0563C1"/>
      </a:hlink>
      <a:folHlink>
        <a:srgbClr val="954F72"/>
      </a:folHlink>
    </a:clrScheme>
    <a:fontScheme name="Warszawa">
      <a:majorFont>
        <a:latin typeface="Engram Warsaw"/>
        <a:ea typeface=""/>
        <a:cs typeface=""/>
      </a:majorFont>
      <a:minorFont>
        <a:latin typeface="Engram Warsaw"/>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52A83190-5C58-43DF-A99C-86CC3ACE509E}" vid="{2EB448BE-35FD-4700-9329-7C2864931BE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9678</TotalTime>
  <Words>6995</Words>
  <Application>Microsoft Office PowerPoint</Application>
  <PresentationFormat>Panoramiczny</PresentationFormat>
  <Paragraphs>1038</Paragraphs>
  <Slides>47</Slides>
  <Notes>7</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47</vt:i4>
      </vt:variant>
    </vt:vector>
  </HeadingPairs>
  <TitlesOfParts>
    <vt:vector size="54" baseType="lpstr">
      <vt:lpstr>Arial</vt:lpstr>
      <vt:lpstr>Calibri</vt:lpstr>
      <vt:lpstr>Engram Warsaw</vt:lpstr>
      <vt:lpstr>Engram Warsaw Light</vt:lpstr>
      <vt:lpstr>Times New Roman</vt:lpstr>
      <vt:lpstr>Wingdings</vt:lpstr>
      <vt:lpstr>Motyw pakietu Office</vt:lpstr>
      <vt:lpstr>Projekty zmiany budżetu  i Wieloletniej Prognozy Finansowej na sesję Rady m.st. Warszawy  w dniu 17 października 2024 r. wraz z autopoprawkami A i B</vt:lpstr>
      <vt:lpstr>Projekt zmiany budżetu na 2024 rok na sesję Rady m.st. Warszawy   17 października 2024 r.</vt:lpstr>
      <vt:lpstr>Zmiana głównych parametrów budżetowych w 2024 r.</vt:lpstr>
      <vt:lpstr>Zwiększenie planu dochodów w 2024 r. o 50,0 mln zł</vt:lpstr>
      <vt:lpstr>Zwiększenie planu dochodów w 2024 r. o 50,0 mln zł</vt:lpstr>
      <vt:lpstr>Zwiększenie planu wydatków bieżących w 2024 r. o 1,3 mln zł</vt:lpstr>
      <vt:lpstr>Zwiększenie planu wydatków bieżących w 2024 r. o 1,3 mln zł</vt:lpstr>
      <vt:lpstr>Zmniejszenie planu rezerw bieżących w 2024 r. o 34,3 mln zł</vt:lpstr>
      <vt:lpstr>Zmiana wydatków majątkowych w 2024 r.</vt:lpstr>
      <vt:lpstr>Zmniejszenie planu wydatków majątkowych w 2024 r. o 128,1 mln zł</vt:lpstr>
      <vt:lpstr>Zmniejszenie planu wydatków majątkowych w 2024 r. o 128,1 mln zł</vt:lpstr>
      <vt:lpstr>Zmniejszenie planu wydatków majątkowych w 2024 r. o 128,1 mln zł</vt:lpstr>
      <vt:lpstr>Projekt zmiany  Wieloletniej Prognozy Finansowej  na lata 2024–2055 na sesję Rady m.st. Warszawy w dn. 17 października 2024 r.</vt:lpstr>
      <vt:lpstr>Wieloletnia Prognoza Finansowa  Zmiany w prognozie dochodów</vt:lpstr>
      <vt:lpstr>Wieloletnia Prognoza Finansowa  Zmiany w prognozie wydatków bieżących</vt:lpstr>
      <vt:lpstr>Wieloletnia Prognoza Finansowa  Zmiany w prognozie wydatków majątkowych</vt:lpstr>
      <vt:lpstr>Wydatki majątkowe</vt:lpstr>
      <vt:lpstr>Wydatki majątkowe</vt:lpstr>
      <vt:lpstr>Wydatki majątkowe</vt:lpstr>
      <vt:lpstr>Wydatki majątkowe</vt:lpstr>
      <vt:lpstr>Wieloletnia Prognoza Finansowa  Zmiany w prognozie wyniku budżetu</vt:lpstr>
      <vt:lpstr>Wieloletnia Prognoza Finansowa  Zmiany w programie kredytowym</vt:lpstr>
      <vt:lpstr>Autopoprawka A do projektu zmiany budżetu</vt:lpstr>
      <vt:lpstr>Zmiana głównych parametrów budżetowych w 2024 r.</vt:lpstr>
      <vt:lpstr>Zwiększenie planu dochodów w 2024 r. o 38,5 mln zł</vt:lpstr>
      <vt:lpstr>Zmniejszenie planu wydatków bieżących w 2024 r. o 15,6 mln zł</vt:lpstr>
      <vt:lpstr>Zmniejszenie planu rezerw bieżących w 2024 r. o 2,0 mln zł</vt:lpstr>
      <vt:lpstr>Zwiększenie planu wydatków bieżących w 2024 r. o 15,6 mln zł</vt:lpstr>
      <vt:lpstr>Zmiany wydatków majątkowych w 2024 r.</vt:lpstr>
      <vt:lpstr>Zmniejszenie planu wydatków majątkowych w 2024 r. o 181,5 mln zł</vt:lpstr>
      <vt:lpstr>Zmniejszenie planu wydatków majątkowych w 2024 r. o 181,5 mln zł</vt:lpstr>
      <vt:lpstr>Zmniejszenie planu wydatków majątkowych w 2024 r. o 181,5 mln zł</vt:lpstr>
      <vt:lpstr>Autopoprawka A do projektu zmiany  Wieloletniej Prognozy Finansowej</vt:lpstr>
      <vt:lpstr>Wieloletnia Prognoza Finansowa  Zmiany w prognozie dochodów</vt:lpstr>
      <vt:lpstr>Wieloletnia Prognoza Finansowa  Zmiany w prognozie wydatków bieżących</vt:lpstr>
      <vt:lpstr>Wieloletnia Prognoza Finansowa  Zmiany w prognozie wydatków majątkowych</vt:lpstr>
      <vt:lpstr>Prezentacja programu PowerPoint</vt:lpstr>
      <vt:lpstr>Prezentacja programu PowerPoint</vt:lpstr>
      <vt:lpstr>Prezentacja programu PowerPoint</vt:lpstr>
      <vt:lpstr>Wydatki majątkowe</vt:lpstr>
      <vt:lpstr>Autopoprawki B do projektu zmiany  Wieloletniej Prognozy Finansowej i projektu zmiany budżetu</vt:lpstr>
      <vt:lpstr>Prezentacja programu PowerPoint</vt:lpstr>
      <vt:lpstr>Prezentacja programu PowerPoint</vt:lpstr>
      <vt:lpstr>Wynik budżetu i program kredytowy </vt:lpstr>
      <vt:lpstr>Wieloletnia Prognoza Finansowa  Zmiany w prognozie wyniku budżetu</vt:lpstr>
      <vt:lpstr>Wieloletnia Prognoza Finansowa  Zmiany w programie kredytowym</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zmiana 17.10.2024</dc:title>
  <dc:creator>Biuro Planowania Budżetowego</dc:creator>
  <cp:lastModifiedBy>Rogowiecki Dominik (PB)</cp:lastModifiedBy>
  <cp:revision>911</cp:revision>
  <cp:lastPrinted>2023-03-08T12:50:33Z</cp:lastPrinted>
  <dcterms:created xsi:type="dcterms:W3CDTF">2022-12-23T10:36:43Z</dcterms:created>
  <dcterms:modified xsi:type="dcterms:W3CDTF">2024-10-17T06:37:56Z</dcterms:modified>
</cp:coreProperties>
</file>