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402" r:id="rId2"/>
    <p:sldId id="338" r:id="rId3"/>
    <p:sldId id="340" r:id="rId4"/>
    <p:sldId id="433" r:id="rId5"/>
    <p:sldId id="341" r:id="rId6"/>
    <p:sldId id="434" r:id="rId7"/>
    <p:sldId id="345" r:id="rId8"/>
    <p:sldId id="423" r:id="rId9"/>
    <p:sldId id="351" r:id="rId10"/>
    <p:sldId id="352" r:id="rId11"/>
    <p:sldId id="436" r:id="rId12"/>
    <p:sldId id="437" r:id="rId13"/>
    <p:sldId id="438" r:id="rId14"/>
    <p:sldId id="439" r:id="rId15"/>
    <p:sldId id="357" r:id="rId16"/>
    <p:sldId id="428" r:id="rId17"/>
    <p:sldId id="359" r:id="rId18"/>
    <p:sldId id="431" r:id="rId19"/>
    <p:sldId id="432" r:id="rId20"/>
    <p:sldId id="366" r:id="rId21"/>
    <p:sldId id="413" r:id="rId22"/>
    <p:sldId id="418" r:id="rId23"/>
    <p:sldId id="419" r:id="rId24"/>
    <p:sldId id="420" r:id="rId25"/>
    <p:sldId id="440" r:id="rId26"/>
    <p:sldId id="441" r:id="rId27"/>
    <p:sldId id="442" r:id="rId28"/>
    <p:sldId id="443" r:id="rId29"/>
    <p:sldId id="457" r:id="rId30"/>
    <p:sldId id="444" r:id="rId31"/>
    <p:sldId id="445" r:id="rId32"/>
    <p:sldId id="446" r:id="rId33"/>
    <p:sldId id="447" r:id="rId34"/>
    <p:sldId id="458" r:id="rId35"/>
    <p:sldId id="448" r:id="rId36"/>
    <p:sldId id="450" r:id="rId37"/>
    <p:sldId id="451" r:id="rId38"/>
    <p:sldId id="452" r:id="rId39"/>
    <p:sldId id="453" r:id="rId40"/>
    <p:sldId id="454" r:id="rId41"/>
    <p:sldId id="455" r:id="rId42"/>
    <p:sldId id="456" r:id="rId43"/>
    <p:sldId id="398" r:id="rId44"/>
    <p:sldId id="430" r:id="rId45"/>
    <p:sldId id="401" r:id="rId46"/>
    <p:sldId id="459" r:id="rId47"/>
    <p:sldId id="460" r:id="rId48"/>
    <p:sldId id="463" r:id="rId49"/>
    <p:sldId id="461" r:id="rId50"/>
    <p:sldId id="462" r:id="rId51"/>
    <p:sldId id="464" r:id="rId52"/>
    <p:sldId id="465" r:id="rId53"/>
    <p:sldId id="466" r:id="rId54"/>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E6E6E6"/>
    <a:srgbClr val="FEDDD5"/>
    <a:srgbClr val="FDBBAB"/>
    <a:srgbClr val="EFF8E9"/>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6357" autoAdjust="0"/>
  </p:normalViewPr>
  <p:slideViewPr>
    <p:cSldViewPr snapToGrid="0">
      <p:cViewPr varScale="1">
        <p:scale>
          <a:sx n="107" d="100"/>
          <a:sy n="107" d="100"/>
        </p:scale>
        <p:origin x="702" y="90"/>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19.12.2023</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17</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25</a:t>
            </a:fld>
            <a:endParaRPr lang="pl-PL"/>
          </a:p>
        </p:txBody>
      </p:sp>
    </p:spTree>
    <p:extLst>
      <p:ext uri="{BB962C8B-B14F-4D97-AF65-F5344CB8AC3E}">
        <p14:creationId xmlns:p14="http://schemas.microsoft.com/office/powerpoint/2010/main" val="206688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35</a:t>
            </a:fld>
            <a:endParaRPr lang="pl-PL"/>
          </a:p>
        </p:txBody>
      </p:sp>
    </p:spTree>
    <p:extLst>
      <p:ext uri="{BB962C8B-B14F-4D97-AF65-F5344CB8AC3E}">
        <p14:creationId xmlns:p14="http://schemas.microsoft.com/office/powerpoint/2010/main" val="125107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43</a:t>
            </a:fld>
            <a:endParaRPr lang="pl-PL"/>
          </a:p>
        </p:txBody>
      </p:sp>
    </p:spTree>
    <p:extLst>
      <p:ext uri="{BB962C8B-B14F-4D97-AF65-F5344CB8AC3E}">
        <p14:creationId xmlns:p14="http://schemas.microsoft.com/office/powerpoint/2010/main" val="375594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46</a:t>
            </a:fld>
            <a:endParaRPr lang="pl-PL"/>
          </a:p>
        </p:txBody>
      </p:sp>
    </p:spTree>
    <p:extLst>
      <p:ext uri="{BB962C8B-B14F-4D97-AF65-F5344CB8AC3E}">
        <p14:creationId xmlns:p14="http://schemas.microsoft.com/office/powerpoint/2010/main" val="403925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49</a:t>
            </a:fld>
            <a:endParaRPr lang="pl-PL"/>
          </a:p>
        </p:txBody>
      </p:sp>
    </p:spTree>
    <p:extLst>
      <p:ext uri="{BB962C8B-B14F-4D97-AF65-F5344CB8AC3E}">
        <p14:creationId xmlns:p14="http://schemas.microsoft.com/office/powerpoint/2010/main" val="854772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52</a:t>
            </a:fld>
            <a:endParaRPr lang="pl-PL"/>
          </a:p>
        </p:txBody>
      </p:sp>
    </p:spTree>
    <p:extLst>
      <p:ext uri="{BB962C8B-B14F-4D97-AF65-F5344CB8AC3E}">
        <p14:creationId xmlns:p14="http://schemas.microsoft.com/office/powerpoint/2010/main" val="2196672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a:t>
            </a:r>
            <a:r>
              <a:rPr lang="pl-PL" sz="3200" b="0" dirty="0" smtClean="0">
                <a:latin typeface="+mn-lt"/>
              </a:rPr>
              <a:t>14 grudnia 2023 </a:t>
            </a:r>
            <a:r>
              <a:rPr lang="pl-PL" sz="3200" b="0" dirty="0">
                <a:latin typeface="+mn-lt"/>
              </a:rPr>
              <a:t>r</a:t>
            </a:r>
            <a:r>
              <a:rPr lang="pl-PL" sz="3200" b="0" dirty="0" smtClean="0">
                <a:latin typeface="+mn-lt"/>
              </a:rPr>
              <a:t>.</a:t>
            </a:r>
            <a:br>
              <a:rPr lang="pl-PL" sz="3200" b="0" dirty="0" smtClean="0">
                <a:latin typeface="+mn-lt"/>
              </a:rPr>
            </a:br>
            <a:endParaRPr lang="pl-PL" sz="24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smtClean="0">
                <a:latin typeface="Engram Warsaw" pitchFamily="50" charset="-18"/>
              </a:rPr>
              <a:t>14</a:t>
            </a:r>
            <a:r>
              <a:rPr lang="pl-PL" sz="1200" dirty="0" smtClean="0">
                <a:solidFill>
                  <a:schemeClr val="tx1"/>
                </a:solidFill>
                <a:latin typeface="Engram Warsaw" pitchFamily="50" charset="-18"/>
              </a:rPr>
              <a:t> grudnia </a:t>
            </a:r>
            <a:r>
              <a:rPr lang="pl-PL" sz="1200" dirty="0">
                <a:solidFill>
                  <a:schemeClr val="tx1"/>
                </a:solidFill>
                <a:latin typeface="Engram Warsaw" pitchFamily="50" charset="-18"/>
              </a:rPr>
              <a:t>2023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-151,2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3605382242"/>
              </p:ext>
            </p:extLst>
          </p:nvPr>
        </p:nvGraphicFramePr>
        <p:xfrm>
          <a:off x="353577" y="1037665"/>
          <a:ext cx="11700000" cy="5172057"/>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C00000"/>
                          </a:solidFill>
                          <a:effectLst/>
                          <a:latin typeface="+mn-lt"/>
                          <a:ea typeface="+mn-ea"/>
                          <a:cs typeface="+mn-cs"/>
                        </a:rPr>
                        <a:t>-151.230.355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a:t>
                      </a:r>
                      <a:r>
                        <a:rPr lang="pl-PL" sz="1400" b="1" kern="1200" baseline="0" dirty="0" smtClean="0">
                          <a:solidFill>
                            <a:srgbClr val="C00000"/>
                          </a:solidFill>
                          <a:effectLst/>
                          <a:latin typeface="+mn-lt"/>
                          <a:ea typeface="+mn-ea"/>
                          <a:cs typeface="+mn-cs"/>
                        </a:rPr>
                        <a:t> saldo)</a:t>
                      </a:r>
                      <a:endParaRPr lang="pl-PL" sz="16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endParaRPr lang="pl-PL" sz="1500" b="1" kern="1200" baseline="0" dirty="0">
                        <a:solidFill>
                          <a:schemeClr val="tx1"/>
                        </a:solidFill>
                        <a:latin typeface="+mn-lt"/>
                        <a:ea typeface="+mn-ea"/>
                        <a:cs typeface="+mn-cs"/>
                      </a:endParaRPr>
                    </a:p>
                  </a:txBody>
                  <a:tcPr marL="91426" marR="91426" marT="45719" marB="45719" anchor="ctr">
                    <a:solidFill>
                      <a:srgbClr val="FEDDD5"/>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w związku z realizacją m.in. następujących zadań:</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-11.915.895</a:t>
                      </a:r>
                      <a:r>
                        <a:rPr lang="pl-PL" sz="1600" b="1" kern="1200" baseline="0" dirty="0" smtClean="0">
                          <a:solidFill>
                            <a:srgbClr val="C00000"/>
                          </a:solidFill>
                          <a:effectLst/>
                          <a:latin typeface="+mn-lt"/>
                          <a:ea typeface="+mn-ea"/>
                          <a:cs typeface="+mn-cs"/>
                        </a:rPr>
                        <a:t> </a:t>
                      </a:r>
                      <a:r>
                        <a:rPr lang="pl-PL" sz="1600" b="1" kern="1200" dirty="0">
                          <a:solidFill>
                            <a:srgbClr val="C00000"/>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„Rozbudowa i zmiana funkcji w budynku Szpitala Praskiego - część 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-7.262.288 </a:t>
                      </a:r>
                      <a:r>
                        <a:rPr lang="pl-PL" sz="16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„Realizacja programu STOP SMOG”.</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-6.867.926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„Rewitalizacja budynków zabytkowych części Pragi ul. Markowska 16 – etap II – część 1”.</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-6.407.071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„Utworzenie terenów zieleni o symbolice historycznej na terenie Parku pod Kopcem Powstania Warszawskiego”.</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-4.987.700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„System do Zarządzania Energią”.</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2024-2026)</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-4.574.098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Ośrodka Polonia przy ul. Konwiktorskiej 6 - prace przygotowawcze”.</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-4.252.517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części nawierzchni Placu Defilad - etap 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1549254"/>
                  </a:ext>
                </a:extLst>
              </a:tr>
            </a:tbl>
          </a:graphicData>
        </a:graphic>
      </p:graphicFrame>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-151,2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453908055"/>
              </p:ext>
            </p:extLst>
          </p:nvPr>
        </p:nvGraphicFramePr>
        <p:xfrm>
          <a:off x="353577" y="1037665"/>
          <a:ext cx="11700000" cy="5172057"/>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C00000"/>
                          </a:solidFill>
                          <a:effectLst/>
                          <a:latin typeface="+mn-lt"/>
                          <a:ea typeface="+mn-ea"/>
                          <a:cs typeface="+mn-cs"/>
                        </a:rPr>
                        <a:t>-151.230.355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a:t>
                      </a:r>
                      <a:r>
                        <a:rPr lang="pl-PL" sz="1400" b="1" kern="1200" baseline="0" dirty="0" smtClean="0">
                          <a:solidFill>
                            <a:srgbClr val="C00000"/>
                          </a:solidFill>
                          <a:effectLst/>
                          <a:latin typeface="+mn-lt"/>
                          <a:ea typeface="+mn-ea"/>
                          <a:cs typeface="+mn-cs"/>
                        </a:rPr>
                        <a:t> saldo)</a:t>
                      </a:r>
                      <a:endParaRPr lang="pl-PL" sz="16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r>
                        <a:rPr lang="pl-PL" sz="1400" b="1" kern="1200" baseline="0" dirty="0" smtClean="0">
                          <a:solidFill>
                            <a:schemeClr val="tx1"/>
                          </a:solidFill>
                          <a:latin typeface="+mn-lt"/>
                          <a:ea typeface="+mn-ea"/>
                          <a:cs typeface="+mn-cs"/>
                        </a:rPr>
                        <a:t> (ciąg dalszy)</a:t>
                      </a:r>
                      <a:r>
                        <a:rPr lang="pl-PL" sz="1500" b="1" kern="1200" baseline="0" dirty="0" smtClean="0">
                          <a:solidFill>
                            <a:schemeClr val="tx1"/>
                          </a:solidFill>
                          <a:latin typeface="+mn-lt"/>
                          <a:ea typeface="+mn-ea"/>
                          <a:cs typeface="+mn-cs"/>
                        </a:rPr>
                        <a:t>:</a:t>
                      </a:r>
                      <a:endParaRPr lang="pl-PL" sz="1500" b="1" kern="1200" baseline="0" dirty="0">
                        <a:solidFill>
                          <a:schemeClr val="tx1"/>
                        </a:solidFill>
                        <a:latin typeface="+mn-lt"/>
                        <a:ea typeface="+mn-ea"/>
                        <a:cs typeface="+mn-cs"/>
                      </a:endParaRPr>
                    </a:p>
                  </a:txBody>
                  <a:tcPr marL="91426" marR="91426" marT="45719" marB="45719" anchor="ctr">
                    <a:solidFill>
                      <a:srgbClr val="FEDDD5"/>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w związku z realizacją m.in. następujących zadań (ciąg dalszy):</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-4.117.015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„Zagospodarowanie terenów zieleni nad Kanałem Żerańskim”.</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2024-2025)</a:t>
                      </a:r>
                      <a:endParaRPr lang="pl-PL" sz="14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-4.052.469 </a:t>
                      </a:r>
                      <a:r>
                        <a:rPr lang="pl-PL" sz="16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ciągu ulic Marsa - Żołnierska odc. węzeł Marsa- granica miasta - etap II część 2”.</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2024-2025)</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-3.414.745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budynku Specjalnego Ośrodka Szkolno-Wychowawczego nr 9 przy ul. Paska 10”.</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-3.300.000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tramwaju na Wilanów - nabycie nieruchomości”.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-3.231.011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„Rozbudowa bazy dydaktycznej przy ul. Papirusów 1/3 poprzez modernizację leśniczówki i utworzenie Centrum Edukacji Ekologicznej”.</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-2.968.474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wiaduktu drogowego w ciągu ul. Świerszcza nad ul. Globusową.</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-2.923.981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„Bezpieczna szkoła”.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1549254"/>
                  </a:ext>
                </a:extLst>
              </a:tr>
            </a:tbl>
          </a:graphicData>
        </a:graphic>
      </p:graphicFrame>
    </p:spTree>
    <p:extLst>
      <p:ext uri="{BB962C8B-B14F-4D97-AF65-F5344CB8AC3E}">
        <p14:creationId xmlns:p14="http://schemas.microsoft.com/office/powerpoint/2010/main" val="312611275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-151,2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641835199"/>
              </p:ext>
            </p:extLst>
          </p:nvPr>
        </p:nvGraphicFramePr>
        <p:xfrm>
          <a:off x="353577" y="1037665"/>
          <a:ext cx="11700000" cy="5172057"/>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C00000"/>
                          </a:solidFill>
                          <a:effectLst/>
                          <a:latin typeface="+mn-lt"/>
                          <a:ea typeface="+mn-ea"/>
                          <a:cs typeface="+mn-cs"/>
                        </a:rPr>
                        <a:t>-151.230.355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a:t>
                      </a:r>
                      <a:r>
                        <a:rPr lang="pl-PL" sz="1400" b="1" kern="1200" baseline="0" dirty="0" smtClean="0">
                          <a:solidFill>
                            <a:srgbClr val="C00000"/>
                          </a:solidFill>
                          <a:effectLst/>
                          <a:latin typeface="+mn-lt"/>
                          <a:ea typeface="+mn-ea"/>
                          <a:cs typeface="+mn-cs"/>
                        </a:rPr>
                        <a:t> saldo)</a:t>
                      </a:r>
                      <a:endParaRPr lang="pl-PL" sz="16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r>
                        <a:rPr lang="pl-PL" sz="1400" b="1" kern="1200" baseline="0" dirty="0" smtClean="0">
                          <a:solidFill>
                            <a:schemeClr val="tx1"/>
                          </a:solidFill>
                          <a:latin typeface="+mn-lt"/>
                          <a:ea typeface="+mn-ea"/>
                          <a:cs typeface="+mn-cs"/>
                        </a:rPr>
                        <a:t> (ciąg dalszy)</a:t>
                      </a:r>
                      <a:r>
                        <a:rPr lang="pl-PL" sz="1500" b="1" kern="1200" baseline="0" dirty="0" smtClean="0">
                          <a:solidFill>
                            <a:schemeClr val="tx1"/>
                          </a:solidFill>
                          <a:latin typeface="+mn-lt"/>
                          <a:ea typeface="+mn-ea"/>
                          <a:cs typeface="+mn-cs"/>
                        </a:rPr>
                        <a:t>:</a:t>
                      </a:r>
                      <a:endParaRPr lang="pl-PL" sz="1500" b="1" kern="1200" baseline="0" dirty="0">
                        <a:solidFill>
                          <a:schemeClr val="tx1"/>
                        </a:solidFill>
                        <a:latin typeface="+mn-lt"/>
                        <a:ea typeface="+mn-ea"/>
                        <a:cs typeface="+mn-cs"/>
                      </a:endParaRPr>
                    </a:p>
                  </a:txBody>
                  <a:tcPr marL="91426" marR="91426" marT="45719" marB="45719" anchor="ctr">
                    <a:solidFill>
                      <a:srgbClr val="FEDDD5"/>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w związku z realizacją m.in. następujących zadań (ciąg dalszy):</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-2.910.367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„Poprawa układu drogowego w Dzielnicy Białołęka - część 2”.</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2024-2025)</a:t>
                      </a:r>
                      <a:endParaRPr lang="pl-PL" sz="14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-2.693.299 </a:t>
                      </a:r>
                      <a:r>
                        <a:rPr lang="pl-PL" sz="16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„Dostępna Trasa Łazienkowska - etap 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-2.663.849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łaźni dla bezdomnych przy ul. Wenedów”.</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-2.520.926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„Rozwój i uporządkowanie terenów zieleni wraz z elementami rekreacyjnymi na terenie Pola Mokotowskiego”.</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2024-2025)</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-2.435.829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„Centrum Lokalne Modlińska 257”.</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-2.158.226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ulicy J. Kazimierza”.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lata 2024-2025)</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-2.056.206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i budowa oświetlenia ulic wraz z infrastrukturą towarzyszącą”.</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1549254"/>
                  </a:ext>
                </a:extLst>
              </a:tr>
            </a:tbl>
          </a:graphicData>
        </a:graphic>
      </p:graphicFrame>
    </p:spTree>
    <p:extLst>
      <p:ext uri="{BB962C8B-B14F-4D97-AF65-F5344CB8AC3E}">
        <p14:creationId xmlns:p14="http://schemas.microsoft.com/office/powerpoint/2010/main" val="339537180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-151,2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694577773"/>
              </p:ext>
            </p:extLst>
          </p:nvPr>
        </p:nvGraphicFramePr>
        <p:xfrm>
          <a:off x="353577" y="1037665"/>
          <a:ext cx="11700000" cy="5172057"/>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C00000"/>
                          </a:solidFill>
                          <a:effectLst/>
                          <a:latin typeface="+mn-lt"/>
                          <a:ea typeface="+mn-ea"/>
                          <a:cs typeface="+mn-cs"/>
                        </a:rPr>
                        <a:t>-151.230.355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a:t>
                      </a:r>
                      <a:r>
                        <a:rPr lang="pl-PL" sz="1400" b="1" kern="1200" baseline="0" dirty="0" smtClean="0">
                          <a:solidFill>
                            <a:srgbClr val="C00000"/>
                          </a:solidFill>
                          <a:effectLst/>
                          <a:latin typeface="+mn-lt"/>
                          <a:ea typeface="+mn-ea"/>
                          <a:cs typeface="+mn-cs"/>
                        </a:rPr>
                        <a:t> saldo)</a:t>
                      </a:r>
                      <a:endParaRPr lang="pl-PL" sz="16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r>
                        <a:rPr lang="pl-PL" sz="1400" b="1" kern="1200" baseline="0" dirty="0" smtClean="0">
                          <a:solidFill>
                            <a:schemeClr val="tx1"/>
                          </a:solidFill>
                          <a:latin typeface="+mn-lt"/>
                          <a:ea typeface="+mn-ea"/>
                          <a:cs typeface="+mn-cs"/>
                        </a:rPr>
                        <a:t> (ciąg dalszy)</a:t>
                      </a:r>
                      <a:r>
                        <a:rPr lang="pl-PL" sz="1500" b="1" kern="1200" baseline="0" dirty="0" smtClean="0">
                          <a:solidFill>
                            <a:schemeClr val="tx1"/>
                          </a:solidFill>
                          <a:latin typeface="+mn-lt"/>
                          <a:ea typeface="+mn-ea"/>
                          <a:cs typeface="+mn-cs"/>
                        </a:rPr>
                        <a:t>:</a:t>
                      </a:r>
                      <a:endParaRPr lang="pl-PL" sz="1500" b="1" kern="1200" baseline="0" dirty="0">
                        <a:solidFill>
                          <a:schemeClr val="tx1"/>
                        </a:solidFill>
                        <a:latin typeface="+mn-lt"/>
                        <a:ea typeface="+mn-ea"/>
                        <a:cs typeface="+mn-cs"/>
                      </a:endParaRPr>
                    </a:p>
                  </a:txBody>
                  <a:tcPr marL="91426" marR="91426" marT="45719" marB="45719" anchor="ctr">
                    <a:solidFill>
                      <a:srgbClr val="FEDDD5"/>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w związku z realizacją m.in. następujących zadań (ciąg</a:t>
                      </a:r>
                      <a:r>
                        <a:rPr lang="pl-PL" sz="1200" b="1" kern="1200" baseline="0" dirty="0" smtClean="0">
                          <a:solidFill>
                            <a:schemeClr val="tx1"/>
                          </a:solidFill>
                          <a:effectLst/>
                          <a:latin typeface="+mn-lt"/>
                          <a:ea typeface="+mn-ea"/>
                          <a:cs typeface="+mn-cs"/>
                        </a:rPr>
                        <a:t> dalszy)</a:t>
                      </a:r>
                      <a:r>
                        <a:rPr lang="pl-PL" sz="1200" b="1" kern="1200" dirty="0" smtClean="0">
                          <a:solidFill>
                            <a:schemeClr val="tx1"/>
                          </a:solidFill>
                          <a:effectLst/>
                          <a:latin typeface="+mn-lt"/>
                          <a:ea typeface="+mn-ea"/>
                          <a:cs typeface="+mn-cs"/>
                        </a:rPr>
                        <a:t>:</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-1.750.000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kotłowni”.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2026 r.)</a:t>
                      </a:r>
                      <a:endParaRPr lang="pl-PL" sz="14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-1.650.000 </a:t>
                      </a:r>
                      <a:r>
                        <a:rPr lang="pl-PL" sz="16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„Wykorzystanie lokalnych źródeł energii odnawialnej - część 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2026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-1.621.371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Cmentarza Komunalnego Południowego - etap II (Zarząd Cmentarzy Komunalnych)”.</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-1.500.979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„Rozbudowa układu drogowego ul. Annopol i ul. Inowłodzkiej wraz z budową trasy tramwajowej - nabycie nieruchomości”.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-1.500.000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ul. Ordona na odc. rejon posesji ul. Ordona 10 - ul. Stańczyka”.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-1.490.000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„Projekt i budowa parkingu strategicznego Parkuj i Jedź (P+R) "Metro Bródno" - prace przygotowawcze”.</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-1.466.487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„Poprawa bezpieczeństwa ruchu drogowego”.</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1549254"/>
                  </a:ext>
                </a:extLst>
              </a:tr>
            </a:tbl>
          </a:graphicData>
        </a:graphic>
      </p:graphicFrame>
    </p:spTree>
    <p:extLst>
      <p:ext uri="{BB962C8B-B14F-4D97-AF65-F5344CB8AC3E}">
        <p14:creationId xmlns:p14="http://schemas.microsoft.com/office/powerpoint/2010/main" val="3258912399"/>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-151,2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217531185"/>
              </p:ext>
            </p:extLst>
          </p:nvPr>
        </p:nvGraphicFramePr>
        <p:xfrm>
          <a:off x="353577" y="1037665"/>
          <a:ext cx="11700000" cy="3956036"/>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C00000"/>
                          </a:solidFill>
                          <a:effectLst/>
                          <a:latin typeface="+mn-lt"/>
                          <a:ea typeface="+mn-ea"/>
                          <a:cs typeface="+mn-cs"/>
                        </a:rPr>
                        <a:t>-151.230.355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a:t>
                      </a:r>
                      <a:r>
                        <a:rPr lang="pl-PL" sz="1400" b="1" kern="1200" baseline="0" dirty="0" smtClean="0">
                          <a:solidFill>
                            <a:srgbClr val="C00000"/>
                          </a:solidFill>
                          <a:effectLst/>
                          <a:latin typeface="+mn-lt"/>
                          <a:ea typeface="+mn-ea"/>
                          <a:cs typeface="+mn-cs"/>
                        </a:rPr>
                        <a:t> saldo)</a:t>
                      </a:r>
                      <a:endParaRPr lang="pl-PL" sz="16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r>
                        <a:rPr lang="pl-PL" sz="1400" b="1" kern="1200" baseline="0" dirty="0" smtClean="0">
                          <a:solidFill>
                            <a:schemeClr val="tx1"/>
                          </a:solidFill>
                          <a:latin typeface="+mn-lt"/>
                          <a:ea typeface="+mn-ea"/>
                          <a:cs typeface="+mn-cs"/>
                        </a:rPr>
                        <a:t> (ciąg dalszy)</a:t>
                      </a:r>
                      <a:r>
                        <a:rPr lang="pl-PL" sz="1500" b="1" kern="1200" baseline="0" dirty="0" smtClean="0">
                          <a:solidFill>
                            <a:schemeClr val="tx1"/>
                          </a:solidFill>
                          <a:latin typeface="+mn-lt"/>
                          <a:ea typeface="+mn-ea"/>
                          <a:cs typeface="+mn-cs"/>
                        </a:rPr>
                        <a:t>:</a:t>
                      </a:r>
                      <a:endParaRPr lang="pl-PL" sz="1500" b="1" kern="1200" baseline="0" dirty="0">
                        <a:solidFill>
                          <a:schemeClr val="tx1"/>
                        </a:solidFill>
                        <a:latin typeface="+mn-lt"/>
                        <a:ea typeface="+mn-ea"/>
                        <a:cs typeface="+mn-cs"/>
                      </a:endParaRPr>
                    </a:p>
                  </a:txBody>
                  <a:tcPr marL="91426" marR="91426" marT="45719" marB="45719" anchor="ctr">
                    <a:solidFill>
                      <a:srgbClr val="FEDDD5"/>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w związku z realizacją m.in. następujących zadań (ciąg dalszy):</a:t>
                      </a:r>
                      <a:endParaRPr lang="pl-PL" sz="1200" b="1" kern="1200" dirty="0">
                        <a:solidFill>
                          <a:schemeClr val="tx1"/>
                        </a:solidFill>
                        <a:effectLst/>
                        <a:latin typeface="+mn-lt"/>
                        <a:ea typeface="+mn-ea"/>
                        <a:cs typeface="+mn-cs"/>
                      </a:endParaRPr>
                    </a:p>
                  </a:txBody>
                  <a:tcPr marL="91426" marR="91426" marT="45719" marB="45719" anchor="ctr">
                    <a:lnB w="12700" cap="flat" cmpd="sng" algn="ctr">
                      <a:noFill/>
                      <a:prstDash val="solid"/>
                      <a:round/>
                      <a:headEnd type="none" w="med" len="med"/>
                      <a:tailEnd type="none" w="med" len="med"/>
                    </a:lnB>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-1.200.000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ciągu ulic św. Wincentego oraz Głębockiej na odc. od ronda przy drodze ekspresowej S8 </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do ul. Kondratowicza”.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-1.147.879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otoczenia Portu Czerniakowskiego”.</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-1.000.000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farmy fotowoltaicznej wraz z infrastrukturą do wytwarzania wodoru - etap 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2026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3924145"/>
                  </a:ext>
                </a:extLst>
              </a:tr>
              <a:tr h="0">
                <a:tc gridSpan="2">
                  <a:txBody>
                    <a:bodyPr/>
                    <a:lstStyle/>
                    <a:p>
                      <a:pPr marL="0" marR="0" lvl="0" indent="0" algn="l" defTabSz="89535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Zwrot podatku od towarów i usług (VAT)</a:t>
                      </a:r>
                    </a:p>
                  </a:txBody>
                  <a:tcPr marL="91426" marR="91426" marT="45719" marB="45719"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smtClean="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4952318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Engram Warsaw"/>
                          <a:ea typeface="+mn-ea"/>
                          <a:cs typeface="+mn-cs"/>
                        </a:rPr>
                        <a:t>-25.527.595 zł</a:t>
                      </a:r>
                      <a:endParaRPr kumimoji="0" lang="pl-PL" sz="1600" b="1" i="0" u="none" strike="noStrike" kern="1200" cap="none" spc="0" normalizeH="0" baseline="0" noProof="0" dirty="0">
                        <a:ln>
                          <a:noFill/>
                        </a:ln>
                        <a:solidFill>
                          <a:srgbClr val="C00000"/>
                        </a:solidFill>
                        <a:effectLst/>
                        <a:uLnTx/>
                        <a:uFillTx/>
                        <a:latin typeface="Engram Warsaw"/>
                        <a:ea typeface="+mn-ea"/>
                        <a:cs typeface="+mn-cs"/>
                      </a:endParaRPr>
                    </a:p>
                  </a:txBody>
                  <a:tcPr marL="91426" marR="91426" marT="45719" marB="45719"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1" i="0" kern="1200" dirty="0" smtClean="0">
                          <a:solidFill>
                            <a:schemeClr val="tx1"/>
                          </a:solidFill>
                          <a:effectLst/>
                          <a:latin typeface="+mn-lt"/>
                          <a:ea typeface="+mn-ea"/>
                          <a:cs typeface="+mn-cs"/>
                        </a:rPr>
                        <a:t>Zwrot podatku od towarów i usług (VAT)</a:t>
                      </a:r>
                      <a:r>
                        <a:rPr lang="pl-PL" sz="1400" b="0" i="0" kern="1200" dirty="0" smtClean="0">
                          <a:solidFill>
                            <a:schemeClr val="tx1"/>
                          </a:solidFill>
                          <a:effectLst/>
                          <a:latin typeface="+mn-lt"/>
                          <a:ea typeface="+mn-ea"/>
                          <a:cs typeface="+mn-cs"/>
                        </a:rPr>
                        <a:t>,</a:t>
                      </a:r>
                      <a:r>
                        <a:rPr lang="pl-PL" sz="1400" b="1" i="0" kern="1200" dirty="0" smtClean="0">
                          <a:solidFill>
                            <a:schemeClr val="tx1"/>
                          </a:solidFill>
                          <a:effectLst/>
                          <a:latin typeface="+mn-lt"/>
                          <a:ea typeface="+mn-ea"/>
                          <a:cs typeface="+mn-cs"/>
                        </a:rPr>
                        <a:t> </a:t>
                      </a:r>
                      <a:r>
                        <a:rPr lang="pl-PL" sz="1400" b="0" i="0" kern="1200" dirty="0" smtClean="0">
                          <a:solidFill>
                            <a:schemeClr val="tx1"/>
                          </a:solidFill>
                          <a:effectLst/>
                          <a:latin typeface="+mn-lt"/>
                          <a:ea typeface="+mn-ea"/>
                          <a:cs typeface="+mn-cs"/>
                        </a:rPr>
                        <a:t>głównie w zakresie zadania pn. „Projekt i budowa II linii metra,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w tym: dokończenie budowy odcinka zachodniego od szlaku za stacją "Powstańców Śląskich" do stacji "Połczyńska" wraz ze Stacją </a:t>
                      </a:r>
                      <a:r>
                        <a:rPr lang="pl-PL" sz="1400" b="0" i="0" kern="1200" dirty="0" err="1" smtClean="0">
                          <a:solidFill>
                            <a:schemeClr val="tx1"/>
                          </a:solidFill>
                          <a:effectLst/>
                          <a:latin typeface="+mn-lt"/>
                          <a:ea typeface="+mn-ea"/>
                          <a:cs typeface="+mn-cs"/>
                        </a:rPr>
                        <a:t>Techniczno</a:t>
                      </a:r>
                      <a:r>
                        <a:rPr lang="pl-PL" sz="1400" b="0" i="0" kern="1200" dirty="0" smtClean="0">
                          <a:solidFill>
                            <a:schemeClr val="tx1"/>
                          </a:solidFill>
                          <a:effectLst/>
                          <a:latin typeface="+mn-lt"/>
                          <a:ea typeface="+mn-ea"/>
                          <a:cs typeface="+mn-cs"/>
                        </a:rPr>
                        <a:t> - Postojową "Mory"” (21.026.886 zł).</a:t>
                      </a:r>
                    </a:p>
                  </a:txBody>
                  <a:tcPr marL="91426" marR="91426" marT="45719" marB="45719"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1549254"/>
                  </a:ext>
                </a:extLst>
              </a:tr>
            </a:tbl>
          </a:graphicData>
        </a:graphic>
      </p:graphicFrame>
    </p:spTree>
    <p:extLst>
      <p:ext uri="{BB962C8B-B14F-4D97-AF65-F5344CB8AC3E}">
        <p14:creationId xmlns:p14="http://schemas.microsoft.com/office/powerpoint/2010/main" val="1740807355"/>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3" name="Tytuł 2"/>
          <p:cNvSpPr>
            <a:spLocks noGrp="1"/>
          </p:cNvSpPr>
          <p:nvPr>
            <p:ph type="title"/>
          </p:nvPr>
        </p:nvSpPr>
        <p:spPr>
          <a:xfrm>
            <a:off x="431999" y="72000"/>
            <a:ext cx="10702165"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C00000"/>
                </a:solidFill>
                <a:latin typeface="+mj-lt"/>
              </a:rPr>
              <a:t>-213,0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78575200"/>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smtClean="0">
                          <a:solidFill>
                            <a:srgbClr val="C00000"/>
                          </a:solidFill>
                          <a:effectLst/>
                          <a:latin typeface="+mn-lt"/>
                          <a:ea typeface="+mn-ea"/>
                          <a:cs typeface="+mn-cs"/>
                        </a:rPr>
                        <a:t>-213.015.657 zł</a:t>
                      </a:r>
                      <a:br>
                        <a:rPr lang="pl-PL" sz="20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 saldo)</a:t>
                      </a:r>
                      <a:endParaRPr lang="pl-PL" sz="20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3328985631"/>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C00000"/>
                          </a:solidFill>
                          <a:effectLst/>
                          <a:uLnTx/>
                          <a:uFillTx/>
                          <a:latin typeface="+mj-lt"/>
                          <a:ea typeface="+mn-ea"/>
                          <a:cs typeface="+mn-cs"/>
                        </a:rPr>
                        <a:t>-19.602.999</a:t>
                      </a:r>
                      <a:endParaRPr kumimoji="0" lang="pl-PL" sz="1800" b="1" i="0" u="none" strike="noStrike" kern="1200" cap="none" spc="0" normalizeH="0" baseline="0" dirty="0">
                        <a:ln>
                          <a:noFill/>
                        </a:ln>
                        <a:solidFill>
                          <a:srgbClr val="C00000"/>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+6.424.600</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-3.125.934</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-14.373.316</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-9.396.659</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-203.888</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-7.803.553</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chemeClr val="tx1"/>
                          </a:solidFill>
                          <a:effectLst/>
                          <a:uLnTx/>
                          <a:uFillTx/>
                          <a:latin typeface="+mj-lt"/>
                          <a:ea typeface="+mn-ea"/>
                          <a:cs typeface="+mn-cs"/>
                        </a:rPr>
                        <a:t>-</a:t>
                      </a:r>
                      <a:endParaRPr kumimoji="0" lang="pl-PL" sz="1800" b="1" i="0" u="none" strike="noStrike" kern="1200" cap="none" spc="0" normalizeH="0" baseline="0" noProof="0" dirty="0">
                        <a:ln>
                          <a:noFill/>
                        </a:ln>
                        <a:solidFill>
                          <a:schemeClr val="tx1"/>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-13.084.725</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863589911"/>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-14.263.575</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-4.505.360</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-7.157.495</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-30.941.937</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-7.846.593</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-14.959.140</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-13.985.023</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-52.797.054</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-5.393.006</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Tree>
    <p:extLst>
      <p:ext uri="{BB962C8B-B14F-4D97-AF65-F5344CB8AC3E}">
        <p14:creationId xmlns:p14="http://schemas.microsoft.com/office/powerpoint/2010/main" val="661797981"/>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2023 r. o </a:t>
            </a:r>
            <a:r>
              <a:rPr lang="pl-PL" altLang="pl-PL" sz="2400" b="1" dirty="0" smtClean="0">
                <a:latin typeface="+mj-lt"/>
              </a:rPr>
              <a:t>152,6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POZOSTAŁA:  </a:t>
            </a:r>
            <a:r>
              <a:rPr lang="pl-PL" altLang="pl-PL" sz="2400" b="1" dirty="0" smtClean="0">
                <a:solidFill>
                  <a:srgbClr val="385723"/>
                </a:solidFill>
                <a:latin typeface="+mj-lt"/>
              </a:rPr>
              <a:t>+211,6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3360011483"/>
              </p:ext>
            </p:extLst>
          </p:nvPr>
        </p:nvGraphicFramePr>
        <p:xfrm>
          <a:off x="235460" y="1318303"/>
          <a:ext cx="11700000" cy="2901271"/>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819712">
                <a:tc>
                  <a:txBody>
                    <a:bodyPr/>
                    <a:lstStyle/>
                    <a:p>
                      <a:pPr algn="r"/>
                      <a:r>
                        <a:rPr lang="pl-PL" sz="2000" b="1" kern="1200" dirty="0" smtClean="0">
                          <a:solidFill>
                            <a:srgbClr val="385723"/>
                          </a:solidFill>
                          <a:effectLst/>
                          <a:latin typeface="+mn-lt"/>
                          <a:ea typeface="+mn-ea"/>
                          <a:cs typeface="+mn-cs"/>
                        </a:rPr>
                        <a:t>+211.619.205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 saldo)</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smtClean="0">
                          <a:solidFill>
                            <a:schemeClr val="tx1"/>
                          </a:solidFill>
                          <a:latin typeface="+mn-lt"/>
                          <a:ea typeface="+mn-ea"/>
                          <a:cs typeface="+mn-cs"/>
                        </a:rPr>
                        <a:t>pozostałej, </a:t>
                      </a:r>
                      <a:r>
                        <a:rPr lang="pl-PL" sz="1500" b="1" kern="1200" baseline="0" dirty="0">
                          <a:solidFill>
                            <a:schemeClr val="tx1"/>
                          </a:solidFill>
                          <a:latin typeface="+mn-lt"/>
                          <a:ea typeface="+mn-ea"/>
                          <a:cs typeface="+mn-cs"/>
                        </a:rPr>
                        <a:t>w tym:</a:t>
                      </a:r>
                    </a:p>
                  </a:txBody>
                  <a:tcPr marL="91426" marR="91426" marT="45719" marB="45719" anchor="ctr">
                    <a:solidFill>
                      <a:srgbClr val="EEF7E8"/>
                    </a:solidFill>
                  </a:tcPr>
                </a:tc>
                <a:extLst>
                  <a:ext uri="{0D108BD9-81ED-4DB2-BD59-A6C34878D82A}">
                    <a16:rowId xmlns:a16="http://schemas.microsoft.com/office/drawing/2014/main" val="81988169"/>
                  </a:ext>
                </a:extLst>
              </a:tr>
              <a:tr h="8713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+215.000.000</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smtClean="0">
                          <a:solidFill>
                            <a:schemeClr val="tx1"/>
                          </a:solidFill>
                          <a:effectLst/>
                          <a:latin typeface="+mn-lt"/>
                          <a:ea typeface="+mn-ea"/>
                          <a:cs typeface="+mn-cs"/>
                        </a:rPr>
                        <a:t>„Dokapitalizowanie spółki Tramwaje Warszawskie Sp. z o.o.”</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z 2024 r.);</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12102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effectLst/>
                          <a:latin typeface="+mn-lt"/>
                          <a:ea typeface="+mn-ea"/>
                          <a:cs typeface="+mn-cs"/>
                        </a:rPr>
                        <a:t>-3.380.795</a:t>
                      </a:r>
                      <a:r>
                        <a:rPr lang="pl-PL" sz="1800" b="1" kern="1200" baseline="0" dirty="0" smtClean="0">
                          <a:solidFill>
                            <a:srgbClr val="C00000"/>
                          </a:solidFill>
                          <a:effectLst/>
                          <a:latin typeface="+mn-lt"/>
                          <a:ea typeface="+mn-ea"/>
                          <a:cs typeface="+mn-cs"/>
                        </a:rPr>
                        <a:t> </a:t>
                      </a:r>
                      <a:r>
                        <a:rPr lang="pl-PL" sz="1800" b="1" kern="1200" dirty="0" smtClean="0">
                          <a:solidFill>
                            <a:srgbClr val="C00000"/>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smtClean="0">
                          <a:solidFill>
                            <a:schemeClr val="tx1"/>
                          </a:solidFill>
                          <a:effectLst/>
                          <a:latin typeface="+mn-lt"/>
                          <a:ea typeface="+mn-ea"/>
                          <a:cs typeface="+mn-cs"/>
                        </a:rPr>
                        <a:t>„Wniesienie wkładów do spółek TBS w związku z realizacją budownictwa społecznego i programu rewitalizacji”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2024 r.).</a:t>
                      </a:r>
                    </a:p>
                  </a:txBody>
                  <a:tcPr marL="91426" marR="91426" marT="45719" marB="45719" anchor="ctr">
                    <a:lnT w="952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83125413"/>
                  </a:ext>
                </a:extLst>
              </a:tr>
            </a:tbl>
          </a:graphicData>
        </a:graphic>
      </p:graphicFrame>
    </p:spTree>
    <p:extLst>
      <p:ext uri="{BB962C8B-B14F-4D97-AF65-F5344CB8AC3E}">
        <p14:creationId xmlns:p14="http://schemas.microsoft.com/office/powerpoint/2010/main" val="757284772"/>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2023–2050</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14 grudnia 2023 </a:t>
            </a:r>
            <a:r>
              <a:rPr lang="pl-PL" altLang="pl-PL" sz="3200" dirty="0">
                <a:cs typeface="Arial" charset="0"/>
              </a:rPr>
              <a:t>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17</a:t>
            </a:fld>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601152244"/>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2033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+35,7</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+38,8</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+19,1</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+94,5</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21.247</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20.314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21.027</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21.181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21.722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22.286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26.510</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251.579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Tree>
    <p:extLst>
      <p:ext uri="{BB962C8B-B14F-4D97-AF65-F5344CB8AC3E}">
        <p14:creationId xmlns:p14="http://schemas.microsoft.com/office/powerpoint/2010/main" val="3086738766"/>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727593404"/>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2033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C00000"/>
                          </a:solidFill>
                          <a:latin typeface="+mj-lt"/>
                          <a:cs typeface="Calibri" panose="020F0502020204030204" pitchFamily="34" charset="0"/>
                        </a:rPr>
                        <a:t>-60,8</a:t>
                      </a:r>
                      <a:endParaRPr lang="pl-PL" sz="20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+19,0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+0,02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-40,5</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21.477</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20.518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19.111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19.781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19.784</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20.735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23.512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233.621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2023 rok</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14 grudnia </a:t>
            </a:r>
            <a:r>
              <a:rPr lang="pl-PL" altLang="pl-PL" sz="3200" dirty="0">
                <a:cs typeface="Arial" charset="0"/>
              </a:rPr>
              <a:t>2023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graphicFrame>
        <p:nvGraphicFramePr>
          <p:cNvPr id="10" name="Tabela 9"/>
          <p:cNvGraphicFramePr>
            <a:graphicFrameLocks noGrp="1"/>
          </p:cNvGraphicFramePr>
          <p:nvPr>
            <p:extLst>
              <p:ext uri="{D42A27DB-BD31-4B8C-83A1-F6EECF244321}">
                <p14:modId xmlns:p14="http://schemas.microsoft.com/office/powerpoint/2010/main" val="2329815435"/>
              </p:ext>
            </p:extLst>
          </p:nvPr>
        </p:nvGraphicFramePr>
        <p:xfrm>
          <a:off x="1661292" y="1643419"/>
          <a:ext cx="8869417" cy="2617774"/>
        </p:xfrm>
        <a:graphic>
          <a:graphicData uri="http://schemas.openxmlformats.org/drawingml/2006/table">
            <a:tbl>
              <a:tblPr firstRow="1" bandRow="1">
                <a:tableStyleId>{2D5ABB26-0587-4C30-8999-92F81FD0307C}</a:tableStyleId>
              </a:tblPr>
              <a:tblGrid>
                <a:gridCol w="1309417">
                  <a:extLst>
                    <a:ext uri="{9D8B030D-6E8A-4147-A177-3AD203B41FA5}">
                      <a16:colId xmlns:a16="http://schemas.microsoft.com/office/drawing/2014/main" val="3288171132"/>
                    </a:ext>
                  </a:extLst>
                </a:gridCol>
                <a:gridCol w="1260000">
                  <a:extLst>
                    <a:ext uri="{9D8B030D-6E8A-4147-A177-3AD203B41FA5}">
                      <a16:colId xmlns:a16="http://schemas.microsoft.com/office/drawing/2014/main" val="20001"/>
                    </a:ext>
                  </a:extLst>
                </a:gridCol>
                <a:gridCol w="1260000">
                  <a:extLst>
                    <a:ext uri="{9D8B030D-6E8A-4147-A177-3AD203B41FA5}">
                      <a16:colId xmlns:a16="http://schemas.microsoft.com/office/drawing/2014/main" val="3393036705"/>
                    </a:ext>
                  </a:extLst>
                </a:gridCol>
                <a:gridCol w="1260000">
                  <a:extLst>
                    <a:ext uri="{9D8B030D-6E8A-4147-A177-3AD203B41FA5}">
                      <a16:colId xmlns:a16="http://schemas.microsoft.com/office/drawing/2014/main" val="785722401"/>
                    </a:ext>
                  </a:extLst>
                </a:gridCol>
                <a:gridCol w="1260000">
                  <a:extLst>
                    <a:ext uri="{9D8B030D-6E8A-4147-A177-3AD203B41FA5}">
                      <a16:colId xmlns:a16="http://schemas.microsoft.com/office/drawing/2014/main" val="1778449290"/>
                    </a:ext>
                  </a:extLst>
                </a:gridCol>
                <a:gridCol w="1260000">
                  <a:extLst>
                    <a:ext uri="{9D8B030D-6E8A-4147-A177-3AD203B41FA5}">
                      <a16:colId xmlns:a16="http://schemas.microsoft.com/office/drawing/2014/main" val="3828342496"/>
                    </a:ext>
                  </a:extLst>
                </a:gridCol>
                <a:gridCol w="1260000">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-152,6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-38,3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+173,8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a:t>
                      </a:r>
                      <a:r>
                        <a:rPr lang="pl-PL" sz="2200" b="1" kern="1200" dirty="0" smtClean="0">
                          <a:solidFill>
                            <a:srgbClr val="C00000"/>
                          </a:solidFill>
                          <a:latin typeface="+mj-lt"/>
                          <a:ea typeface="+mn-ea"/>
                          <a:cs typeface="Calibri" panose="020F0502020204030204" pitchFamily="34" charset="0"/>
                        </a:rPr>
                        <a:t>1,5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3.959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3.370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2.806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2.299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1.789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14.223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851237"/>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744491607"/>
              </p:ext>
            </p:extLst>
          </p:nvPr>
        </p:nvGraphicFramePr>
        <p:xfrm>
          <a:off x="696000" y="1080000"/>
          <a:ext cx="10800000" cy="3809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53</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zwiększenia</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+50,2</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spółek TBS w związku z realizacją budownictwa społecznego i programu rewitalizacji.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174,5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+25,7</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lokalnej.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653,8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+8,0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ronda ul. Krasińskiego z ul. Przasnyską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9,9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+6,5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budynku przy ul. Śmiałej 21 na potrzeby prowadzenia działalności Domu Kultury.</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(Żoliborz)</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15,9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04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+4,2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przedszkola przy ul. Burakowskiej.</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(Wola)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18,2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2409192"/>
                  </a:ext>
                </a:extLst>
              </a:tr>
            </a:tbl>
          </a:graphicData>
        </a:graphic>
      </p:graphicFrame>
    </p:spTree>
    <p:extLst>
      <p:ext uri="{BB962C8B-B14F-4D97-AF65-F5344CB8AC3E}">
        <p14:creationId xmlns:p14="http://schemas.microsoft.com/office/powerpoint/2010/main" val="1357245111"/>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205629463"/>
              </p:ext>
            </p:extLst>
          </p:nvPr>
        </p:nvGraphicFramePr>
        <p:xfrm>
          <a:off x="696000" y="1080000"/>
          <a:ext cx="10800000" cy="355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124</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zmniejszenia</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43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-35,3</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budownictwa społecznego i modernizacji budynków.</a:t>
                      </a:r>
                      <a:endParaRPr lang="pl-PL" sz="13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62,2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97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-21,0 </a:t>
                      </a:r>
                      <a:r>
                        <a:rPr lang="pl-PL" sz="1600" b="1" dirty="0">
                          <a:solidFill>
                            <a:schemeClr val="tx1"/>
                          </a:solidFill>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(kwota zwrotu podatku VAT od faktur inwestycyjnych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2.615 </a:t>
                      </a:r>
                      <a:r>
                        <a:rPr lang="pl-PL" sz="1600" kern="1200" dirty="0">
                          <a:solidFill>
                            <a:schemeClr val="tx1"/>
                          </a:solidFill>
                          <a:effectLst/>
                          <a:latin typeface="+mn-lt"/>
                          <a:ea typeface="+mn-ea"/>
                          <a:cs typeface="+mn-cs"/>
                        </a:rPr>
                        <a:t>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43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-4,9</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Wydatki na zwiększenie wartości inwestycji kontynuowanych.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589,0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432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-2,4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polityki społecznej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48,6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432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-2,3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miejskiej.</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277,3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Tree>
    <p:extLst>
      <p:ext uri="{BB962C8B-B14F-4D97-AF65-F5344CB8AC3E}">
        <p14:creationId xmlns:p14="http://schemas.microsoft.com/office/powerpoint/2010/main" val="144141074"/>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52217922"/>
              </p:ext>
            </p:extLst>
          </p:nvPr>
        </p:nvGraphicFramePr>
        <p:xfrm>
          <a:off x="696000" y="1080000"/>
          <a:ext cx="10800000" cy="373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329</a:t>
                      </a:r>
                      <a:endParaRPr lang="pl-PL" sz="1800" b="1" dirty="0">
                        <a:solidFill>
                          <a:schemeClr val="tx1"/>
                        </a:solidFill>
                      </a:endParaRP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±215,0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Dokapitalizowanie spółki Tramwaje Warszawskie Sp. z o.o..</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2024 r. na 2023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1.000 </a:t>
                      </a:r>
                      <a:r>
                        <a:rPr lang="pl-PL" sz="14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±11,9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Rozbudowa i zmiana funkcji w budynku Szpitala Praskiego - część II</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2023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36,3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±11,8 </a:t>
                      </a:r>
                      <a:r>
                        <a:rPr lang="pl-PL" sz="14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Budowa Centrum Aktywności Międzypokoleniowej (Wawer)</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2023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38,6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±9,4</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Modernizacja amfiteatru w Parku Sowińskiego przy ul. Elekcyjnej 17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(Wolskie Centrum Kultury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2023 r. na 2024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17,5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4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±7,3</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Realizacja programu STOP SMOG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2023 r. na 2024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14,6 </a:t>
                      </a:r>
                      <a:r>
                        <a:rPr lang="pl-PL" sz="1400" kern="1200" dirty="0">
                          <a:solidFill>
                            <a:schemeClr val="tx1"/>
                          </a:solidFill>
                          <a:effectLst/>
                          <a:latin typeface="+mn-lt"/>
                          <a:ea typeface="+mn-ea"/>
                          <a:cs typeface="+mn-cs"/>
                        </a:rPr>
                        <a:t>mln</a:t>
                      </a:r>
                      <a:r>
                        <a:rPr lang="pl-PL" sz="1400" kern="1200" baseline="0" dirty="0">
                          <a:solidFill>
                            <a:schemeClr val="tx1"/>
                          </a:solidFill>
                          <a:effectLst/>
                          <a:latin typeface="+mn-lt"/>
                          <a:ea typeface="+mn-ea"/>
                          <a:cs typeface="+mn-cs"/>
                        </a:rPr>
                        <a:t>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36631872"/>
                  </a:ext>
                </a:extLst>
              </a:tr>
            </a:tbl>
          </a:graphicData>
        </a:graphic>
      </p:graphicFrame>
    </p:spTree>
    <p:extLst>
      <p:ext uri="{BB962C8B-B14F-4D97-AF65-F5344CB8AC3E}">
        <p14:creationId xmlns:p14="http://schemas.microsoft.com/office/powerpoint/2010/main" val="3021687818"/>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46645443"/>
              </p:ext>
            </p:extLst>
          </p:nvPr>
        </p:nvGraphicFramePr>
        <p:xfrm>
          <a:off x="696000" y="1080000"/>
          <a:ext cx="10716952" cy="2873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smtClean="0">
                          <a:solidFill>
                            <a:schemeClr val="tx1"/>
                          </a:solidFill>
                        </a:rPr>
                        <a:t>15</a:t>
                      </a:r>
                      <a:endParaRPr lang="pl-PL" sz="1800" b="1" dirty="0">
                        <a:solidFill>
                          <a:schemeClr val="tx1"/>
                        </a:solidFill>
                      </a:endParaRP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11,4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ronda na skrzyżowaniu ul. Augustówka z ul. Zawodzie</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1,8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Nabycie gruntów pod ul. Projektowaną KD-31(os. Grodzisk) - rozliczenie z deweloperem (Białołęka)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0,8 </a:t>
                      </a:r>
                      <a:r>
                        <a:rPr lang="pl-PL" sz="16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Nabycie gruntów pod ul. </a:t>
                      </a:r>
                      <a:r>
                        <a:rPr lang="pl-PL" sz="1300" kern="1200" dirty="0" err="1" smtClean="0">
                          <a:solidFill>
                            <a:schemeClr val="tx1"/>
                          </a:solidFill>
                          <a:effectLst/>
                          <a:latin typeface="+mn-lt"/>
                          <a:ea typeface="+mn-ea"/>
                          <a:cs typeface="+mn-cs"/>
                        </a:rPr>
                        <a:t>Żubowiecką</a:t>
                      </a:r>
                      <a:r>
                        <a:rPr lang="pl-PL" sz="1300" kern="1200" dirty="0" smtClean="0">
                          <a:solidFill>
                            <a:schemeClr val="tx1"/>
                          </a:solidFill>
                          <a:effectLst/>
                          <a:latin typeface="+mn-lt"/>
                          <a:ea typeface="+mn-ea"/>
                          <a:cs typeface="+mn-cs"/>
                        </a:rPr>
                        <a:t> i ul. Łopianową - rozliczenie z deweloperem (Białołęka)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0,2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wejścia do Urzędu Stanu Cywilnego oraz wejścia B do budynku Urzędu Dzielnicy.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Tree>
    <p:extLst>
      <p:ext uri="{BB962C8B-B14F-4D97-AF65-F5344CB8AC3E}">
        <p14:creationId xmlns:p14="http://schemas.microsoft.com/office/powerpoint/2010/main" val="1743190066"/>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25</a:t>
            </a:fld>
            <a:endParaRPr lang="pl-PL" dirty="0"/>
          </a:p>
        </p:txBody>
      </p:sp>
    </p:spTree>
    <p:extLst>
      <p:ext uri="{BB962C8B-B14F-4D97-AF65-F5344CB8AC3E}">
        <p14:creationId xmlns:p14="http://schemas.microsoft.com/office/powerpoint/2010/main" val="475653221"/>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2332618665"/>
              </p:ext>
            </p:extLst>
          </p:nvPr>
        </p:nvGraphicFramePr>
        <p:xfrm>
          <a:off x="1416585" y="1018528"/>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smtClean="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+35,7</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+45,6</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21.293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-213,4</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-102,1</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25.334</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-60,8</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-7,3</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21.469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latin typeface="+mj-lt"/>
                          <a:cs typeface="Calibri" panose="020F0502020204030204" pitchFamily="34" charset="0"/>
                        </a:rPr>
                        <a:t>-152,6</a:t>
                      </a:r>
                      <a:endParaRPr lang="pl-PL" sz="2800" b="1"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latin typeface="+mj-lt"/>
                          <a:cs typeface="Calibri" panose="020F0502020204030204" pitchFamily="34" charset="0"/>
                        </a:rPr>
                        <a:t>-94,8</a:t>
                      </a:r>
                      <a:endParaRPr lang="pl-PL" sz="2800" b="1"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3.864</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+249,2</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+147,7</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-4.041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Tree>
    <p:extLst>
      <p:ext uri="{BB962C8B-B14F-4D97-AF65-F5344CB8AC3E}">
        <p14:creationId xmlns:p14="http://schemas.microsoft.com/office/powerpoint/2010/main" val="3650319567"/>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432000" y="216000"/>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smtClean="0"/>
              <a:t>dochodów</a:t>
            </a:r>
            <a:r>
              <a:rPr lang="pl-PL" altLang="pl-PL" sz="2400" dirty="0" smtClean="0"/>
              <a:t> </a:t>
            </a:r>
            <a:r>
              <a:rPr lang="pl-PL" altLang="pl-PL" sz="2400" dirty="0"/>
              <a:t>w </a:t>
            </a:r>
            <a:r>
              <a:rPr lang="pl-PL" altLang="pl-PL" sz="2400" dirty="0" smtClean="0"/>
              <a:t>2023 </a:t>
            </a:r>
            <a:r>
              <a:rPr lang="pl-PL" altLang="pl-PL" sz="2400" dirty="0"/>
              <a:t>r. o </a:t>
            </a:r>
            <a:r>
              <a:rPr lang="pl-PL" altLang="pl-PL" sz="2400" b="1" dirty="0"/>
              <a:t>45,6</a:t>
            </a:r>
            <a:r>
              <a:rPr lang="pl-PL" altLang="pl-PL" sz="2400" b="1" dirty="0" smtClean="0"/>
              <a:t>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2650822373"/>
              </p:ext>
            </p:extLst>
          </p:nvPr>
        </p:nvGraphicFramePr>
        <p:xfrm>
          <a:off x="237035" y="958304"/>
          <a:ext cx="11700000" cy="5323946"/>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389244">
                <a:tc>
                  <a:txBody>
                    <a:bodyPr/>
                    <a:lstStyle/>
                    <a:p>
                      <a:pPr algn="r"/>
                      <a:r>
                        <a:rPr lang="pl-PL" sz="1800" b="1" kern="1200" dirty="0" smtClean="0">
                          <a:solidFill>
                            <a:srgbClr val="385723"/>
                          </a:solidFill>
                          <a:latin typeface="+mj-lt"/>
                          <a:ea typeface="+mn-ea"/>
                          <a:cs typeface="+mn-cs"/>
                        </a:rPr>
                        <a:t>+45.550.303 zł</a:t>
                      </a:r>
                    </a:p>
                  </a:txBody>
                  <a:tcPr marL="91426" marR="91426" marT="45719" marB="45719" anchor="ctr">
                    <a:solidFill>
                      <a:srgbClr val="EEF7E8"/>
                    </a:solidFill>
                  </a:tcPr>
                </a:tc>
                <a:tc>
                  <a:txBody>
                    <a:bodyPr/>
                    <a:lstStyle/>
                    <a:p>
                      <a:pPr algn="l"/>
                      <a:r>
                        <a:rPr lang="pl-PL" sz="1600" b="1" kern="1200" baseline="0" dirty="0" smtClean="0">
                          <a:solidFill>
                            <a:schemeClr val="tx1"/>
                          </a:solidFill>
                          <a:latin typeface="+mj-lt"/>
                          <a:ea typeface="+mn-ea"/>
                          <a:cs typeface="+mn-cs"/>
                        </a:rPr>
                        <a:t>Dochody łącznie,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139727">
                <a:tc>
                  <a:txBody>
                    <a:bodyPr/>
                    <a:lstStyle/>
                    <a:p>
                      <a:pPr algn="r"/>
                      <a:r>
                        <a:rPr lang="pl-PL" sz="1800" b="1" kern="1200" baseline="0" dirty="0" smtClean="0">
                          <a:solidFill>
                            <a:srgbClr val="385723"/>
                          </a:solidFill>
                          <a:latin typeface="+mj-lt"/>
                          <a:ea typeface="+mn-ea"/>
                          <a:cs typeface="+mn-cs"/>
                        </a:rPr>
                        <a:t>+38.857.103 </a:t>
                      </a:r>
                      <a:r>
                        <a:rPr lang="pl-PL" sz="1800" b="1" baseline="0" dirty="0" smtClean="0">
                          <a:solidFill>
                            <a:srgbClr val="385723"/>
                          </a:solidFill>
                          <a:latin typeface="+mj-lt"/>
                        </a:rPr>
                        <a:t>zł</a:t>
                      </a:r>
                      <a:endParaRPr lang="pl-PL" sz="1400" b="1" dirty="0" smtClean="0">
                        <a:solidFill>
                          <a:srgbClr val="385723"/>
                        </a:solidFill>
                        <a:latin typeface="+mj-lt"/>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Części oświatowa subwencji ogólnej </a:t>
                      </a:r>
                      <a:r>
                        <a:rPr lang="pl-PL" sz="1400" b="0" kern="1200" baseline="0" dirty="0" smtClean="0">
                          <a:solidFill>
                            <a:schemeClr val="tx1"/>
                          </a:solidFill>
                          <a:latin typeface="+mj-lt"/>
                          <a:ea typeface="+mn-ea"/>
                          <a:cs typeface="+mn-cs"/>
                        </a:rPr>
                        <a:t>z przeznaczeniem na dofinansowanie wzrostu zadań szkolnych i pozaszkolnych, polegającego na wzroście liczby uczniów przeliczeniowych w odniesieniu do danych przyjętych do naliczenia algorytmem części oświatowej subwencji ogólnej na 2023 rok oraz dofinansowanie kosztów związanych z wypłatą odpraw dla nauczycieli zwalnianych w szkołach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i placówkach oświatowych albo przechodzących na emeryturę.</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1139727">
                <a:tc>
                  <a:txBody>
                    <a:bodyPr/>
                    <a:lstStyle/>
                    <a:p>
                      <a:pPr algn="r"/>
                      <a:r>
                        <a:rPr lang="pl-PL" sz="1800" b="1" kern="1200" baseline="0" dirty="0" smtClean="0">
                          <a:solidFill>
                            <a:srgbClr val="385723"/>
                          </a:solidFill>
                          <a:latin typeface="+mj-lt"/>
                          <a:ea typeface="+mn-ea"/>
                          <a:cs typeface="+mn-cs"/>
                        </a:rPr>
                        <a:t>+13.024.160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400" b="1" kern="1200" baseline="0" dirty="0" smtClean="0">
                          <a:solidFill>
                            <a:schemeClr val="tx1"/>
                          </a:solidFill>
                          <a:latin typeface="+mj-lt"/>
                          <a:ea typeface="+mn-ea"/>
                          <a:cs typeface="+mn-cs"/>
                        </a:rPr>
                        <a:t>Dochody z Programu rozwoju instytucji opieki nad dziećmi w wieku do lat 3 „MALUCH+”</a:t>
                      </a:r>
                      <a:r>
                        <a:rPr lang="pl-PL" sz="1400" b="0" kern="1200" baseline="0" dirty="0" smtClean="0">
                          <a:solidFill>
                            <a:schemeClr val="tx1"/>
                          </a:solidFill>
                          <a:latin typeface="+mj-lt"/>
                          <a:ea typeface="+mn-ea"/>
                          <a:cs typeface="+mn-cs"/>
                        </a:rPr>
                        <a:t>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 przeznaczeniem na realizację zadań inwestycyjnych: „Rozbudowa i modernizacja Żłobka nr 31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przy ul. Motorowej 5” (5.087.562 zł), „Budowa Żłobka przy ul. Mokrej 25” (4.899.579 zł), „Rozbudowa o nowy budynek istniejącego Żłobka nr 42 przy ul. Chodeckiej 3” (1.831.523 zł), „Kwota zaliczki na realizację zadania inwestycyjnego pn. Budowa Żłobka przy ul. Mokrej 25” (1.205.496 zł).</a:t>
                      </a:r>
                      <a:endParaRPr lang="pl-PL" sz="1400" b="0" kern="1200" baseline="0" dirty="0">
                        <a:solidFill>
                          <a:schemeClr val="tx1"/>
                        </a:solidFill>
                        <a:latin typeface="+mj-lt"/>
                        <a:ea typeface="+mn-ea"/>
                        <a:cs typeface="+mn-cs"/>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92825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400" b="1" kern="1200" baseline="0" dirty="0" smtClean="0">
                          <a:solidFill>
                            <a:schemeClr val="tx1"/>
                          </a:solidFill>
                          <a:latin typeface="+mj-lt"/>
                          <a:ea typeface="+mn-ea"/>
                          <a:cs typeface="+mn-cs"/>
                        </a:rPr>
                        <a:t>Dotacje celowe z budżetu państwa</a:t>
                      </a:r>
                      <a:r>
                        <a:rPr lang="pl-PL" sz="1400" b="0" kern="1200" baseline="0" dirty="0" smtClean="0">
                          <a:solidFill>
                            <a:schemeClr val="tx1"/>
                          </a:solidFill>
                          <a:latin typeface="+mj-lt"/>
                          <a:ea typeface="+mn-ea"/>
                          <a:cs typeface="+mn-cs"/>
                        </a:rPr>
                        <a:t> </a:t>
                      </a:r>
                      <a:r>
                        <a:rPr lang="pl-PL" sz="1400" b="1" kern="1200" baseline="0" dirty="0" smtClean="0">
                          <a:solidFill>
                            <a:schemeClr val="tx1"/>
                          </a:solidFill>
                          <a:latin typeface="+mj-lt"/>
                          <a:ea typeface="+mn-ea"/>
                          <a:cs typeface="+mn-cs"/>
                        </a:rPr>
                        <a:t>otrzymane na inwestycje w ramach Rządowego programu wsparcia rozwoju m.st. Warszawy na lata 2023-2030 </a:t>
                      </a:r>
                      <a:r>
                        <a:rPr lang="pl-PL" sz="1400" b="0" kern="1200" baseline="0" dirty="0" smtClean="0">
                          <a:solidFill>
                            <a:schemeClr val="tx1"/>
                          </a:solidFill>
                          <a:latin typeface="+mj-lt"/>
                          <a:ea typeface="+mn-ea"/>
                          <a:cs typeface="+mn-cs"/>
                        </a:rPr>
                        <a:t>z przeznaczeniem na realizację zadań pn.: „Budowa przedszkola w rejonie ul. Krakowiaków” (2.500.000 zł), „Modernizacja Parku Skaryszewskiego” (2.500.000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5767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effectLst/>
                          <a:latin typeface="+mj-lt"/>
                          <a:ea typeface="+mn-ea"/>
                          <a:cs typeface="+mn-cs"/>
                        </a:rPr>
                        <a:t>-10.458.104 zł</a:t>
                      </a:r>
                      <a:br>
                        <a:rPr lang="pl-PL" sz="1800" b="1" kern="1200" dirty="0" smtClean="0">
                          <a:solidFill>
                            <a:srgbClr val="C00000"/>
                          </a:solidFill>
                          <a:effectLst/>
                          <a:latin typeface="+mj-lt"/>
                          <a:ea typeface="+mn-ea"/>
                          <a:cs typeface="+mn-cs"/>
                        </a:rPr>
                      </a:br>
                      <a:r>
                        <a:rPr lang="pl-PL" sz="1400" b="1" kern="1200" dirty="0" smtClean="0">
                          <a:solidFill>
                            <a:srgbClr val="C00000"/>
                          </a:solidFill>
                          <a:effectLst/>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400" b="1" kern="1200" baseline="0" dirty="0" smtClean="0">
                          <a:solidFill>
                            <a:schemeClr val="tx1"/>
                          </a:solidFill>
                          <a:latin typeface="+mj-lt"/>
                          <a:ea typeface="+mn-ea"/>
                          <a:cs typeface="+mn-cs"/>
                        </a:rPr>
                        <a:t>Środki UE</a:t>
                      </a:r>
                      <a:r>
                        <a:rPr lang="pl-PL" sz="1400" b="0" kern="1200" baseline="0" dirty="0" smtClean="0">
                          <a:solidFill>
                            <a:schemeClr val="tx1"/>
                          </a:solidFill>
                          <a:latin typeface="+mj-lt"/>
                          <a:ea typeface="+mn-ea"/>
                          <a:cs typeface="+mn-cs"/>
                        </a:rPr>
                        <a:t>, głównie w związku z realizacją zadania pn. „Wirtualny Warszawski Obszar Funkcjonalny” – 9.980.458 zł (w tym przeniesienie na 2024 r. kwoty 5.272.350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6975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effectLst/>
                          <a:latin typeface="+mj-lt"/>
                          <a:ea typeface="+mn-ea"/>
                          <a:cs typeface="+mn-cs"/>
                        </a:rPr>
                        <a:t>-2.680.594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400" b="1" kern="1200" baseline="0" dirty="0" smtClean="0">
                          <a:solidFill>
                            <a:schemeClr val="tx1"/>
                          </a:solidFill>
                          <a:latin typeface="+mj-lt"/>
                          <a:ea typeface="+mn-ea"/>
                          <a:cs typeface="+mn-cs"/>
                        </a:rPr>
                        <a:t>Fundusz Przeciwdziałania COVID-19 </a:t>
                      </a:r>
                      <a:r>
                        <a:rPr lang="pl-PL" sz="1400" b="0" kern="1200" baseline="0" dirty="0" smtClean="0">
                          <a:solidFill>
                            <a:schemeClr val="tx1"/>
                          </a:solidFill>
                          <a:latin typeface="+mj-lt"/>
                          <a:ea typeface="+mn-ea"/>
                          <a:cs typeface="+mn-cs"/>
                        </a:rPr>
                        <a:t>w zakresie środków przeznaczonych na wypłatę świadczeń dotyczących dodatków dla gospodarstw domowych na pokrycie kosztów opału i energii oraz obsługę tych wypłat, w związku z mniejszym zapotrzebowaniem niż zakładano.</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75089096"/>
                  </a:ext>
                </a:extLst>
              </a:tr>
            </a:tbl>
          </a:graphicData>
        </a:graphic>
      </p:graphicFrame>
    </p:spTree>
    <p:extLst>
      <p:ext uri="{BB962C8B-B14F-4D97-AF65-F5344CB8AC3E}">
        <p14:creationId xmlns:p14="http://schemas.microsoft.com/office/powerpoint/2010/main" val="619668489"/>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7,3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C00000"/>
                </a:solidFill>
                <a:latin typeface="+mj-lt"/>
              </a:rPr>
              <a:t>-42,0 </a:t>
            </a:r>
            <a:r>
              <a:rPr lang="pl-PL" altLang="pl-PL" sz="2000" b="1" dirty="0">
                <a:solidFill>
                  <a:srgbClr val="C00000"/>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4264970762"/>
              </p:ext>
            </p:extLst>
          </p:nvPr>
        </p:nvGraphicFramePr>
        <p:xfrm>
          <a:off x="244800" y="1152001"/>
          <a:ext cx="11700000" cy="4894556"/>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337075">
                <a:tc>
                  <a:txBody>
                    <a:bodyPr/>
                    <a:lstStyle/>
                    <a:p>
                      <a:pPr algn="r"/>
                      <a:r>
                        <a:rPr lang="pl-PL" sz="2000" b="1" baseline="0" dirty="0" smtClean="0">
                          <a:solidFill>
                            <a:srgbClr val="C00000"/>
                          </a:solidFill>
                          <a:latin typeface="+mj-lt"/>
                        </a:rPr>
                        <a:t>-</a:t>
                      </a:r>
                      <a:r>
                        <a:rPr lang="pl-PL" sz="2000" b="1" kern="1200" baseline="0" dirty="0" smtClean="0">
                          <a:solidFill>
                            <a:srgbClr val="C00000"/>
                          </a:solidFill>
                          <a:latin typeface="+mj-lt"/>
                          <a:ea typeface="+mn-ea"/>
                          <a:cs typeface="+mn-cs"/>
                        </a:rPr>
                        <a:t>41.988.573</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rgbClr val="FEDDD5"/>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466214">
                <a:tc>
                  <a:txBody>
                    <a:bodyPr/>
                    <a:lstStyle/>
                    <a:p>
                      <a:pPr algn="r"/>
                      <a:r>
                        <a:rPr lang="pl-PL" sz="1600" b="1" kern="1200" dirty="0" smtClean="0">
                          <a:solidFill>
                            <a:srgbClr val="C00000"/>
                          </a:solidFill>
                          <a:effectLst/>
                          <a:latin typeface="+mj-lt"/>
                          <a:ea typeface="+mn-ea"/>
                          <a:cs typeface="+mn-cs"/>
                        </a:rPr>
                        <a:t>-29.013.630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Biuro Długu i Restrukturyzacji Wierzytelności </a:t>
                      </a:r>
                      <a:r>
                        <a:rPr lang="pl-PL" sz="1200" b="0" kern="1200" baseline="0" dirty="0" smtClean="0">
                          <a:solidFill>
                            <a:schemeClr val="tx1"/>
                          </a:solidFill>
                          <a:latin typeface="+mj-lt"/>
                          <a:ea typeface="+mn-ea"/>
                          <a:cs typeface="+mn-cs"/>
                        </a:rPr>
                        <a:t>w związku z przeniesieniem środków na lata 2026-2028.</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492648">
                <a:tc>
                  <a:txBody>
                    <a:bodyPr/>
                    <a:lstStyle/>
                    <a:p>
                      <a:pPr algn="r"/>
                      <a:r>
                        <a:rPr lang="pl-PL" sz="1600" b="1" kern="1200" dirty="0" smtClean="0">
                          <a:solidFill>
                            <a:srgbClr val="C00000"/>
                          </a:solidFill>
                          <a:effectLst/>
                          <a:latin typeface="+mj-lt"/>
                          <a:ea typeface="+mn-ea"/>
                          <a:cs typeface="+mn-cs"/>
                        </a:rPr>
                        <a:t>-4.480.770 zł</a:t>
                      </a:r>
                      <a:br>
                        <a:rPr lang="pl-PL" sz="1600" b="1" kern="1200" dirty="0" smtClean="0">
                          <a:solidFill>
                            <a:srgbClr val="C00000"/>
                          </a:solidFill>
                          <a:effectLst/>
                          <a:latin typeface="+mj-lt"/>
                          <a:ea typeface="+mn-ea"/>
                          <a:cs typeface="+mn-cs"/>
                        </a:rPr>
                      </a:br>
                      <a:r>
                        <a:rPr lang="pl-PL" sz="1400" b="1" kern="1200" dirty="0" smtClean="0">
                          <a:solidFill>
                            <a:srgbClr val="C00000"/>
                          </a:solidFill>
                          <a:effectLst/>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Zarząd Dróg Miejskich </a:t>
                      </a:r>
                      <a:r>
                        <a:rPr lang="pl-PL" sz="1200" b="0" kern="1200" baseline="0" dirty="0" smtClean="0">
                          <a:solidFill>
                            <a:schemeClr val="tx1"/>
                          </a:solidFill>
                          <a:latin typeface="+mj-lt"/>
                          <a:ea typeface="+mn-ea"/>
                          <a:cs typeface="+mn-cs"/>
                        </a:rPr>
                        <a:t>m.in. wynikające z przesunięcia na 2024 r. środków przeznaczonych na remont wiaduktu mostu Poniatowskiego (4.583.444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4662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-2.100.000 zł</a:t>
                      </a:r>
                      <a:endParaRPr lang="pl-PL" sz="1600" b="1" kern="1200" dirty="0" smtClean="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Fundusz COVID-19 </a:t>
                      </a:r>
                      <a:r>
                        <a:rPr lang="pl-PL" sz="1200" b="0" kern="1200" baseline="0" dirty="0" smtClean="0">
                          <a:solidFill>
                            <a:schemeClr val="tx1"/>
                          </a:solidFill>
                          <a:latin typeface="+mj-lt"/>
                          <a:ea typeface="+mn-ea"/>
                          <a:cs typeface="+mn-cs"/>
                        </a:rPr>
                        <a:t>w zakresie środków przeznaczonych na wypłatę świadczeń dotyczących dodatków dla gospodarstw domowych na pokrycie kosztów opału oraz obsługę tych wypłat, w związku z mniejszym zapotrzebowaniem niż zakładano.</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r h="4662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+8.261.340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Zarząd Oczyszczania Miasta </a:t>
                      </a:r>
                      <a:r>
                        <a:rPr lang="pl-PL" sz="1200" b="0" kern="1200" baseline="0" dirty="0" smtClean="0">
                          <a:solidFill>
                            <a:schemeClr val="tx1"/>
                          </a:solidFill>
                          <a:latin typeface="+mj-lt"/>
                          <a:ea typeface="+mn-ea"/>
                          <a:cs typeface="+mn-cs"/>
                        </a:rPr>
                        <a:t>z przeznaczeniem na zimowe oczyszczanie ulic i drobne remonty (finansowane częściowo ze środków rezerwy ogólnej).</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4926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+2.483.057 zł</a:t>
                      </a:r>
                      <a:br>
                        <a:rPr lang="pl-PL" sz="16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Wydatki oświatowe</a:t>
                      </a:r>
                      <a:r>
                        <a:rPr lang="pl-PL" sz="1200" b="0" kern="1200" baseline="0" dirty="0" smtClean="0">
                          <a:solidFill>
                            <a:schemeClr val="tx1"/>
                          </a:solidFill>
                          <a:latin typeface="+mj-lt"/>
                          <a:ea typeface="+mn-ea"/>
                          <a:cs typeface="+mn-cs"/>
                        </a:rPr>
                        <a:t>, głównie na dotacje dla placówek niepublicznych i publicznych nieprowadzonych przez m.st. Warszawę oraz zakup usług.</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934737333"/>
                  </a:ext>
                </a:extLst>
              </a:tr>
              <a:tr h="4662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Zespół Żłobków m.st. Warszawy </a:t>
                      </a:r>
                      <a:r>
                        <a:rPr lang="pl-PL" sz="1200" b="0" kern="1200" baseline="0" dirty="0" smtClean="0">
                          <a:solidFill>
                            <a:schemeClr val="tx1"/>
                          </a:solidFill>
                          <a:latin typeface="+mj-lt"/>
                          <a:ea typeface="+mn-ea"/>
                          <a:cs typeface="+mn-cs"/>
                        </a:rPr>
                        <a:t>z przeznaczeniem m.in. na: wynagrodzenia, remonty, zakup sprzętów.</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202197457"/>
                  </a:ext>
                </a:extLst>
              </a:tr>
              <a:tr h="4662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+1.600.000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Zarząd Mienia Skarbu Państwa </a:t>
                      </a:r>
                      <a:r>
                        <a:rPr lang="pl-PL" sz="1200" b="0" kern="1200" baseline="0" dirty="0" smtClean="0">
                          <a:solidFill>
                            <a:schemeClr val="tx1"/>
                          </a:solidFill>
                          <a:latin typeface="+mj-lt"/>
                          <a:ea typeface="+mn-ea"/>
                          <a:cs typeface="+mn-cs"/>
                        </a:rPr>
                        <a:t>z przeznaczeniem na zapłatę podatku od towarów i usług (VAT).</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16503618"/>
                  </a:ext>
                </a:extLst>
              </a:tr>
              <a:tr h="4662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+1.212.840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Biuro Mienia Miasta i Skarbu Państwa </a:t>
                      </a:r>
                      <a:r>
                        <a:rPr lang="pl-PL" sz="1200" b="0" kern="1200" baseline="0" dirty="0" smtClean="0">
                          <a:solidFill>
                            <a:schemeClr val="tx1"/>
                          </a:solidFill>
                          <a:latin typeface="+mj-lt"/>
                          <a:ea typeface="+mn-ea"/>
                          <a:cs typeface="+mn-cs"/>
                        </a:rPr>
                        <a:t>z przeznaczeniem na zapłatę odszkodowań.</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31546998"/>
                  </a:ext>
                </a:extLst>
              </a:tr>
              <a:tr h="4926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-5.219.524 zł</a:t>
                      </a:r>
                      <a:br>
                        <a:rPr lang="pl-PL" sz="1600" b="1" kern="1200" dirty="0" smtClean="0">
                          <a:solidFill>
                            <a:srgbClr val="C00000"/>
                          </a:solidFill>
                          <a:latin typeface="+mn-lt"/>
                          <a:ea typeface="+mn-ea"/>
                          <a:cs typeface="+mn-cs"/>
                        </a:rPr>
                      </a:br>
                      <a:r>
                        <a:rPr lang="pl-PL" sz="1400" b="1" kern="1200" dirty="0" smtClean="0">
                          <a:solidFill>
                            <a:srgbClr val="C00000"/>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Przeniesienie pomiędzy planem wydatków bieżących a planem wydatków majątkowych </a:t>
                      </a:r>
                      <a:br>
                        <a:rPr lang="pl-PL" sz="1200" b="1"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na wniosek m.in. Biura Edukacji (–3.700.000 zł), Zarządu Dróg Miejskich (–1.549.140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76573762"/>
                  </a:ext>
                </a:extLst>
              </a:tr>
            </a:tbl>
          </a:graphicData>
        </a:graphic>
      </p:graphicFrame>
    </p:spTree>
    <p:extLst>
      <p:ext uri="{BB962C8B-B14F-4D97-AF65-F5344CB8AC3E}">
        <p14:creationId xmlns:p14="http://schemas.microsoft.com/office/powerpoint/2010/main" val="2929035225"/>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459753" y="364161"/>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7,3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92352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C00000"/>
                </a:solidFill>
                <a:latin typeface="+mj-lt"/>
              </a:rPr>
              <a:t>-42,0 </a:t>
            </a:r>
            <a:r>
              <a:rPr lang="pl-PL" altLang="pl-PL" sz="2000" b="1" dirty="0">
                <a:solidFill>
                  <a:srgbClr val="C00000"/>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2822965102"/>
              </p:ext>
            </p:extLst>
          </p:nvPr>
        </p:nvGraphicFramePr>
        <p:xfrm>
          <a:off x="246000" y="1743670"/>
          <a:ext cx="11700000" cy="3384140"/>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500139">
                <a:tc>
                  <a:txBody>
                    <a:bodyPr/>
                    <a:lstStyle/>
                    <a:p>
                      <a:pPr algn="r"/>
                      <a:r>
                        <a:rPr lang="pl-PL" sz="2000" b="1" baseline="0" dirty="0" smtClean="0">
                          <a:solidFill>
                            <a:srgbClr val="C00000"/>
                          </a:solidFill>
                          <a:latin typeface="+mj-lt"/>
                        </a:rPr>
                        <a:t>-</a:t>
                      </a:r>
                      <a:r>
                        <a:rPr lang="pl-PL" sz="2000" b="1" kern="1200" baseline="0" dirty="0" smtClean="0">
                          <a:solidFill>
                            <a:srgbClr val="C00000"/>
                          </a:solidFill>
                          <a:latin typeface="+mj-lt"/>
                          <a:ea typeface="+mn-ea"/>
                          <a:cs typeface="+mn-cs"/>
                        </a:rPr>
                        <a:t>10.415.744</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rgbClr val="FEDDD5"/>
                    </a:solidFill>
                  </a:tcPr>
                </a:tc>
                <a:tc>
                  <a:txBody>
                    <a:bodyPr/>
                    <a:lstStyle/>
                    <a:p>
                      <a:pPr algn="l"/>
                      <a:r>
                        <a:rPr lang="pl-PL" sz="1600" b="1" kern="1200" baseline="0" dirty="0" smtClean="0">
                          <a:solidFill>
                            <a:schemeClr val="tx1"/>
                          </a:solidFill>
                          <a:latin typeface="+mj-lt"/>
                          <a:ea typeface="+mn-ea"/>
                          <a:cs typeface="+mn-cs"/>
                        </a:rPr>
                        <a:t>Zmniejszenie rezerw bieżących:</a:t>
                      </a:r>
                      <a:endParaRPr lang="pl-PL" sz="1600" b="1" kern="1200" baseline="0" dirty="0">
                        <a:solidFill>
                          <a:schemeClr val="tx1"/>
                        </a:solidFill>
                        <a:latin typeface="+mj-lt"/>
                        <a:ea typeface="+mn-ea"/>
                        <a:cs typeface="+mn-cs"/>
                      </a:endParaRP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1131086">
                <a:tc>
                  <a:txBody>
                    <a:bodyPr/>
                    <a:lstStyle/>
                    <a:p>
                      <a:pPr algn="r"/>
                      <a:r>
                        <a:rPr lang="pl-PL" sz="1600" b="1" kern="1200" dirty="0" smtClean="0">
                          <a:solidFill>
                            <a:srgbClr val="C00000"/>
                          </a:solidFill>
                          <a:effectLst/>
                          <a:latin typeface="+mj-lt"/>
                          <a:ea typeface="+mn-ea"/>
                          <a:cs typeface="+mn-cs"/>
                        </a:rPr>
                        <a:t>-5.612.840</a:t>
                      </a:r>
                      <a:r>
                        <a:rPr lang="pl-PL" sz="1800" kern="1200" dirty="0" smtClean="0">
                          <a:solidFill>
                            <a:schemeClr val="tx1"/>
                          </a:solidFill>
                          <a:effectLst/>
                          <a:latin typeface="+mn-lt"/>
                          <a:ea typeface="+mn-ea"/>
                          <a:cs typeface="+mn-cs"/>
                        </a:rPr>
                        <a:t> </a:t>
                      </a:r>
                      <a:r>
                        <a:rPr lang="pl-PL" sz="1600" b="1" kern="1200" dirty="0" smtClean="0">
                          <a:solidFill>
                            <a:srgbClr val="C00000"/>
                          </a:solidFill>
                          <a:effectLst/>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Rezerwy celowa na odszkodowania za nieruchomości </a:t>
                      </a:r>
                      <a:r>
                        <a:rPr lang="pl-PL" sz="1200" b="0" kern="1200" baseline="0" dirty="0" smtClean="0">
                          <a:solidFill>
                            <a:schemeClr val="tx1"/>
                          </a:solidFill>
                          <a:latin typeface="+mj-lt"/>
                          <a:ea typeface="+mn-ea"/>
                          <a:cs typeface="+mn-cs"/>
                        </a:rPr>
                        <a:t>z przeznaczeniem na zapłatę odszkodowań z jednoczesną zmianą przeznaczenia rezerwy w związku z koniecznością poniesienia wydatków na zadania związane z zarządzaniem nieruchomościami w Zarządzie Mienia m.st. Warszawy i w Zarządzie Mienia Skarbu Państwa oraz na nabycie gruntu w dzielnicy Wesoła.</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621829">
                <a:tc>
                  <a:txBody>
                    <a:bodyPr/>
                    <a:lstStyle/>
                    <a:p>
                      <a:pPr algn="r"/>
                      <a:r>
                        <a:rPr lang="pl-PL" sz="1600" b="1" kern="1200" dirty="0" smtClean="0">
                          <a:solidFill>
                            <a:srgbClr val="C00000"/>
                          </a:solidFill>
                          <a:effectLst/>
                          <a:latin typeface="+mj-lt"/>
                          <a:ea typeface="+mn-ea"/>
                          <a:cs typeface="+mn-cs"/>
                        </a:rPr>
                        <a:t>-2.930.070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Rezerwa ogólna </a:t>
                      </a:r>
                      <a:r>
                        <a:rPr lang="pl-PL" sz="1200" b="0" kern="1200" baseline="0" dirty="0" smtClean="0">
                          <a:solidFill>
                            <a:schemeClr val="tx1"/>
                          </a:solidFill>
                          <a:latin typeface="+mj-lt"/>
                          <a:ea typeface="+mn-ea"/>
                          <a:cs typeface="+mn-cs"/>
                        </a:rPr>
                        <a:t>z przeznaczeniem na zimowe oczyszczanie ulic.</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113108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j-lt"/>
                          <a:ea typeface="+mn-ea"/>
                          <a:cs typeface="+mn-cs"/>
                        </a:rPr>
                        <a:t>-1.872.834 z</a:t>
                      </a:r>
                      <a:r>
                        <a:rPr lang="pl-PL" sz="1600" b="1" kern="1200" dirty="0" smtClean="0">
                          <a:solidFill>
                            <a:srgbClr val="C00000"/>
                          </a:solidFill>
                          <a:latin typeface="+mn-lt"/>
                          <a:ea typeface="+mn-ea"/>
                          <a:cs typeface="+mn-cs"/>
                        </a:rPr>
                        <a:t>ł</a:t>
                      </a:r>
                      <a:endParaRPr lang="pl-PL" sz="1600" b="1" kern="1200" dirty="0" smtClean="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Rezerwa celowa na wydatki związane z finansowaniem pomocy obywatelom Ukrainy </a:t>
                      </a:r>
                      <a:r>
                        <a:rPr lang="pl-PL" sz="1200" b="0" kern="1200" baseline="0" dirty="0" smtClean="0">
                          <a:solidFill>
                            <a:schemeClr val="tx1"/>
                          </a:solidFill>
                          <a:latin typeface="+mj-lt"/>
                          <a:ea typeface="+mn-ea"/>
                          <a:cs typeface="+mn-cs"/>
                        </a:rPr>
                        <a:t>w związku ze zmianą przeznaczenia rezerwy wynikającą z konieczności poniesienia wydatków przez Zespół Żłobków m.st. Warszawy na zakup sprzętu i usług remontowych oraz przez Centrum Wspierania Rodzin „Rodzinna Warszawa” na realizację inwestycji oraz bieżące utrzymanie jednostki.</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bl>
          </a:graphicData>
        </a:graphic>
      </p:graphicFrame>
    </p:spTree>
    <p:extLst>
      <p:ext uri="{BB962C8B-B14F-4D97-AF65-F5344CB8AC3E}">
        <p14:creationId xmlns:p14="http://schemas.microsoft.com/office/powerpoint/2010/main" val="307984828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0008499" cy="742304"/>
          </a:xfrm>
        </p:spPr>
        <p:txBody>
          <a:bodyPr/>
          <a:lstStyle/>
          <a:p>
            <a:pPr>
              <a:spcBef>
                <a:spcPts val="800"/>
              </a:spcBef>
              <a:spcAft>
                <a:spcPts val="800"/>
              </a:spcAft>
            </a:pPr>
            <a:r>
              <a:rPr lang="pl-PL" altLang="pl-PL" sz="2400" b="1" dirty="0">
                <a:latin typeface="+mj-lt"/>
              </a:rPr>
              <a:t>Zmiana głównych parametrów budżetowych w 2023 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054975879"/>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+35,7</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21.247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-213,4</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25.436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-60,8</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21.477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latin typeface="+mj-lt"/>
                          <a:cs typeface="Calibri" panose="020F0502020204030204" pitchFamily="34" charset="0"/>
                        </a:rPr>
                        <a:t>-152,6</a:t>
                      </a:r>
                      <a:endParaRPr lang="pl-PL" sz="2800" b="1"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3.959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+249,2</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-4.189</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dirty="0" smtClean="0">
                <a:latin typeface="+mj-lt"/>
              </a:rPr>
              <a:t>7,3</a:t>
            </a:r>
            <a:r>
              <a:rPr lang="pl-PL" altLang="pl-PL" sz="2400" b="1" dirty="0" smtClean="0">
                <a:latin typeface="+mj-lt"/>
              </a:rPr>
              <a:t>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+34,7 </a:t>
            </a:r>
            <a:r>
              <a:rPr lang="pl-PL" altLang="pl-PL" sz="2000" b="1" dirty="0">
                <a:solidFill>
                  <a:srgbClr val="385723"/>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1205559670"/>
              </p:ext>
            </p:extLst>
          </p:nvPr>
        </p:nvGraphicFramePr>
        <p:xfrm>
          <a:off x="246000" y="1440105"/>
          <a:ext cx="11700000" cy="3934633"/>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431819">
                <a:tc>
                  <a:txBody>
                    <a:bodyPr/>
                    <a:lstStyle/>
                    <a:p>
                      <a:pPr algn="r"/>
                      <a:r>
                        <a:rPr lang="pl-PL" sz="2000" b="1" baseline="0" dirty="0" smtClean="0">
                          <a:solidFill>
                            <a:srgbClr val="385723"/>
                          </a:solidFill>
                          <a:latin typeface="+mj-lt"/>
                        </a:rPr>
                        <a:t>+</a:t>
                      </a:r>
                      <a:r>
                        <a:rPr lang="pl-PL" sz="2000" b="1" kern="1200" baseline="0" dirty="0" smtClean="0">
                          <a:solidFill>
                            <a:srgbClr val="385723"/>
                          </a:solidFill>
                          <a:latin typeface="+mj-lt"/>
                          <a:ea typeface="+mn-ea"/>
                          <a:cs typeface="+mn-cs"/>
                        </a:rPr>
                        <a:t>34.658.484</a:t>
                      </a:r>
                      <a:r>
                        <a:rPr lang="pl-PL" sz="1800" b="1" kern="1200" dirty="0" smtClean="0">
                          <a:solidFill>
                            <a:schemeClr val="tx1"/>
                          </a:solidFill>
                          <a:effectLst/>
                          <a:latin typeface="+mn-lt"/>
                          <a:ea typeface="+mn-ea"/>
                          <a:cs typeface="+mn-cs"/>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smtClean="0">
                          <a:solidFill>
                            <a:schemeClr val="tx1"/>
                          </a:solidFill>
                          <a:latin typeface="+mj-lt"/>
                          <a:ea typeface="+mn-ea"/>
                          <a:cs typeface="+mn-cs"/>
                        </a:rPr>
                        <a:t>Część dzielnicowa,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462153">
                <a:tc>
                  <a:txBody>
                    <a:bodyPr/>
                    <a:lstStyle/>
                    <a:p>
                      <a:pPr algn="r"/>
                      <a:r>
                        <a:rPr lang="pl-PL" sz="1800" b="1" kern="1200" dirty="0" smtClean="0">
                          <a:solidFill>
                            <a:srgbClr val="385723"/>
                          </a:solidFill>
                          <a:latin typeface="+mj-lt"/>
                          <a:ea typeface="+mn-ea"/>
                          <a:cs typeface="+mn-cs"/>
                        </a:rPr>
                        <a:t>39.568.801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 </a:t>
                      </a: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400" b="1" kern="1200" dirty="0" smtClean="0">
                          <a:solidFill>
                            <a:schemeClr val="tx1"/>
                          </a:solidFill>
                          <a:effectLst/>
                          <a:latin typeface="+mn-lt"/>
                          <a:ea typeface="+mn-ea"/>
                          <a:cs typeface="+mn-cs"/>
                        </a:rPr>
                        <a:t>Wydatki oświatowo-edukacyjne </a:t>
                      </a:r>
                      <a:r>
                        <a:rPr lang="pl-PL" sz="1400" b="0" kern="1200" dirty="0" smtClean="0">
                          <a:solidFill>
                            <a:schemeClr val="tx1"/>
                          </a:solidFill>
                          <a:effectLst/>
                          <a:latin typeface="+mn-lt"/>
                          <a:ea typeface="+mn-ea"/>
                          <a:cs typeface="+mn-cs"/>
                        </a:rPr>
                        <a:t>w dzielnicach: Białołęka (12.611.442 zł), Ursynów (4.901.670 zł), Śródmieście (4.499.654 zł), Bielany (4.075.778 zł), Targówek (2.751.393 zł), Wawer (2.670.755 zł), Wilanów (2.000.000 zł), Mokotów (1.727.613 zł), Bemowo (1.070.000 zł), Praga-Północ (875.000 zł), Praga-Południe (862.496 zł), Włochy (815.000 zł), Wesoła (624.000 zł), Żoliborz (51.000 zł), Wola (20.000 zł), Ursus (13.000 zł); przeniesienie kwoty 2.446.623 zł z planu wydatków bieżących do planu wydatków majątkowych na wniosek m.in. dzielnicy Praga-Południe (1.580.000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8524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-2.446.623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Przeniesienie z planu wydatków bieżących do planu wydatków majątkowych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na wniosek m.in. dzielnicy Praga-Południe (1.580.000 zł)</a:t>
                      </a:r>
                      <a:endParaRPr lang="pl-PL" sz="1400" b="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11882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-2.463.694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endParaRPr lang="pl-PL" sz="1800" b="1" kern="1200" dirty="0" smtClean="0">
                        <a:solidFill>
                          <a:srgbClr val="C00000"/>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Pozostałe zmiany (per saldo) dotyczą dzielnic</a:t>
                      </a:r>
                      <a:r>
                        <a:rPr lang="pl-PL" sz="1400" b="0" kern="1200" dirty="0" smtClean="0">
                          <a:solidFill>
                            <a:schemeClr val="tx1"/>
                          </a:solidFill>
                          <a:effectLst/>
                          <a:latin typeface="+mn-lt"/>
                          <a:ea typeface="+mn-ea"/>
                          <a:cs typeface="+mn-cs"/>
                        </a:rPr>
                        <a:t>: Bemowo (+59.650 zł), Śródmieście (+54.029 zł), Włochy (+50.300 zł), Targówek (+29.940 zł), Praga-Południe (+9.500 zł), Mokotów (−713.613 zł), Wawer (−679.439 zł), Bielany (−653.000 zł), Wesoła (−580.594 zł), Ursynów (−40.467 zł).</a:t>
                      </a:r>
                      <a:endParaRPr lang="pl-PL" sz="1400" b="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425493295"/>
                  </a:ext>
                </a:extLst>
              </a:tr>
            </a:tbl>
          </a:graphicData>
        </a:graphic>
      </p:graphicFrame>
    </p:spTree>
    <p:extLst>
      <p:ext uri="{BB962C8B-B14F-4D97-AF65-F5344CB8AC3E}">
        <p14:creationId xmlns:p14="http://schemas.microsoft.com/office/powerpoint/2010/main" val="3584040121"/>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a:t>
            </a:r>
            <a:r>
              <a:rPr lang="pl-PL" altLang="pl-PL" sz="2400" dirty="0" smtClean="0">
                <a:latin typeface="+mj-lt"/>
              </a:rPr>
              <a:t>2023 </a:t>
            </a:r>
            <a:r>
              <a:rPr lang="pl-PL" altLang="pl-PL" sz="2400"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3370220114"/>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smtClean="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-152,6</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-94,8</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3.864</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-151,2</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-78,9</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1.905</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-213,0</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-16,0</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1.235</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smtClean="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+211,6</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+0,1</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724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2835664167"/>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94,8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a:solidFill>
                  <a:srgbClr val="C00000"/>
                </a:solidFill>
                <a:latin typeface="+mj-lt"/>
              </a:rPr>
              <a:t>-</a:t>
            </a:r>
            <a:r>
              <a:rPr lang="pl-PL" altLang="pl-PL" sz="2400" b="1" dirty="0" smtClean="0">
                <a:solidFill>
                  <a:srgbClr val="C00000"/>
                </a:solidFill>
                <a:latin typeface="+mj-lt"/>
              </a:rPr>
              <a:t>78,8 </a:t>
            </a:r>
            <a:r>
              <a:rPr lang="pl-PL" altLang="pl-PL" sz="24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3517662645"/>
              </p:ext>
            </p:extLst>
          </p:nvPr>
        </p:nvGraphicFramePr>
        <p:xfrm>
          <a:off x="244800" y="1152001"/>
          <a:ext cx="11700000" cy="5088526"/>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0">
                  <a:extLst>
                    <a:ext uri="{9D8B030D-6E8A-4147-A177-3AD203B41FA5}">
                      <a16:colId xmlns:a16="http://schemas.microsoft.com/office/drawing/2014/main" val="20001"/>
                    </a:ext>
                  </a:extLst>
                </a:gridCol>
              </a:tblGrid>
              <a:tr h="345059">
                <a:tc>
                  <a:txBody>
                    <a:bodyPr/>
                    <a:lstStyle/>
                    <a:p>
                      <a:pPr algn="r"/>
                      <a:r>
                        <a:rPr lang="pl-PL" sz="2000" b="1" kern="1200" baseline="0" dirty="0" smtClean="0">
                          <a:solidFill>
                            <a:srgbClr val="C00000"/>
                          </a:solidFill>
                          <a:latin typeface="+mj-lt"/>
                          <a:ea typeface="+mn-ea"/>
                          <a:cs typeface="+mn-cs"/>
                        </a:rPr>
                        <a:t>-78.853.287 zł</a:t>
                      </a:r>
                    </a:p>
                  </a:txBody>
                  <a:tcPr marL="91426" marR="91426" marT="45719" marB="45719" anchor="ctr">
                    <a:lnT w="12700" cap="flat" cmpd="sng" algn="ctr">
                      <a:noFill/>
                      <a:prstDash val="sysDot"/>
                      <a:round/>
                      <a:headEnd type="none" w="med" len="med"/>
                      <a:tailEnd type="none" w="med" len="med"/>
                    </a:lnT>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Wydatki majątkowe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10001"/>
                  </a:ext>
                </a:extLst>
              </a:tr>
              <a:tr h="2431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Przeniesienia planu wydatków z 2023 r. na lata następne w związku ze zmianą harmonogramu realizacji następujących zadań:</a:t>
                      </a:r>
                      <a:endPar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371129">
                <a:tc>
                  <a:txBody>
                    <a:bodyPr/>
                    <a:lstStyle/>
                    <a:p>
                      <a:pPr algn="r"/>
                      <a:r>
                        <a:rPr lang="pl-PL" sz="1800" b="1" kern="1200" dirty="0" smtClean="0">
                          <a:solidFill>
                            <a:srgbClr val="C00000"/>
                          </a:solidFill>
                          <a:latin typeface="+mj-lt"/>
                          <a:ea typeface="+mn-ea"/>
                          <a:cs typeface="+mn-cs"/>
                        </a:rPr>
                        <a:t>-32.334.009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Rozbudowa II linii metra </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482807">
                <a:tc>
                  <a:txBody>
                    <a:bodyPr/>
                    <a:lstStyle/>
                    <a:p>
                      <a:pPr algn="r"/>
                      <a:r>
                        <a:rPr lang="pl-PL" sz="1800" b="1" kern="1200" dirty="0" smtClean="0">
                          <a:solidFill>
                            <a:srgbClr val="C00000"/>
                          </a:solidFill>
                          <a:latin typeface="+mj-lt"/>
                          <a:ea typeface="+mn-ea"/>
                          <a:cs typeface="+mn-cs"/>
                        </a:rPr>
                        <a:t>-27.810.740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„Budowa kolektora tłocznego dla celów odprowadzania wód opadowych i roztopowych z południowych Dzielnic m.st. Warszawy” </a:t>
                      </a:r>
                      <a:r>
                        <a:rPr lang="pl-PL" sz="1400" b="0" kern="1200" dirty="0" smtClean="0">
                          <a:solidFill>
                            <a:schemeClr val="tx1"/>
                          </a:solidFill>
                          <a:effectLst/>
                          <a:latin typeface="+mn-lt"/>
                          <a:ea typeface="+mn-ea"/>
                          <a:cs typeface="+mn-cs"/>
                        </a:rPr>
                        <a:t>(przeniesienie na 2025 r.)</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r h="318516">
                <a:tc>
                  <a:txBody>
                    <a:bodyPr/>
                    <a:lstStyle/>
                    <a:p>
                      <a:pPr algn="r"/>
                      <a:r>
                        <a:rPr lang="pl-PL" sz="1800" b="1" kern="1200" dirty="0" smtClean="0">
                          <a:solidFill>
                            <a:srgbClr val="C00000"/>
                          </a:solidFill>
                          <a:latin typeface="+mj-lt"/>
                          <a:ea typeface="+mn-ea"/>
                          <a:cs typeface="+mn-cs"/>
                        </a:rPr>
                        <a:t>-1.341.556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„Modernizacja fasady szklanej w Muzeum Historii Żydów Polskich” </a:t>
                      </a:r>
                      <a:r>
                        <a:rPr lang="pl-PL" sz="1400" b="0" kern="1200" dirty="0" smtClean="0">
                          <a:solidFill>
                            <a:schemeClr val="tx1"/>
                          </a:solidFill>
                          <a:effectLst/>
                          <a:latin typeface="+mn-lt"/>
                          <a:ea typeface="+mn-ea"/>
                          <a:cs typeface="+mn-cs"/>
                        </a:rPr>
                        <a:t>(przeniesienie na 2024 r.)</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85399355"/>
                  </a:ext>
                </a:extLst>
              </a:tr>
              <a:tr h="906392">
                <a:tc>
                  <a:txBody>
                    <a:bodyPr/>
                    <a:lstStyle/>
                    <a:p>
                      <a:pPr algn="r"/>
                      <a:r>
                        <a:rPr lang="pl-PL" sz="1800" b="1" kern="1200" dirty="0" smtClean="0">
                          <a:solidFill>
                            <a:srgbClr val="C00000"/>
                          </a:solidFill>
                          <a:latin typeface="+mj-lt"/>
                          <a:ea typeface="+mn-ea"/>
                          <a:cs typeface="+mn-cs"/>
                        </a:rPr>
                        <a:t>-1.191.353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„Zintegrowane Inwestycje Terytorialne - Wirtualny Warszawski Obszar Funkcjonalny”</a:t>
                      </a:r>
                      <a:r>
                        <a:rPr lang="pl-PL" sz="1400" b="0" kern="1200" dirty="0" smtClean="0">
                          <a:solidFill>
                            <a:schemeClr val="tx1"/>
                          </a:solidFill>
                          <a:effectLst/>
                          <a:latin typeface="+mn-lt"/>
                          <a:ea typeface="+mn-ea"/>
                          <a:cs typeface="+mn-cs"/>
                        </a:rPr>
                        <a:t>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na 2024 r. i na 2025 r. do zadania pn. „Wydatki związane z realizacją i rozliczeniem projektów finansowanych z udziałem środków Unii Europejskiej i innych źródeł zagranicznych niepodlegających zwrotowi”)</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5420510"/>
                  </a:ext>
                </a:extLst>
              </a:tr>
              <a:tr h="2431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Inne zmniejszenia planu wydatków majątkowych w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6177784"/>
                  </a:ext>
                </a:extLst>
              </a:tr>
              <a:tr h="694600">
                <a:tc>
                  <a:txBody>
                    <a:bodyPr/>
                    <a:lstStyle/>
                    <a:p>
                      <a:pPr algn="r"/>
                      <a:r>
                        <a:rPr lang="pl-PL" sz="1800" b="1" kern="1200" dirty="0" smtClean="0">
                          <a:solidFill>
                            <a:srgbClr val="C00000"/>
                          </a:solidFill>
                          <a:latin typeface="+mj-lt"/>
                          <a:ea typeface="+mn-ea"/>
                          <a:cs typeface="+mn-cs"/>
                        </a:rPr>
                        <a:t>-2.836.565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 tytułu zwrotu podatku od towarów i usług (VAT) </a:t>
                      </a:r>
                      <a:r>
                        <a:rPr lang="pl-PL" sz="1400" b="0" kern="1200" dirty="0" smtClean="0">
                          <a:solidFill>
                            <a:schemeClr val="tx1"/>
                          </a:solidFill>
                          <a:effectLst/>
                          <a:latin typeface="+mn-lt"/>
                          <a:ea typeface="+mn-ea"/>
                          <a:cs typeface="+mn-cs"/>
                        </a:rPr>
                        <a:t>w związku z realizacją zadania pn. „Projekt i budowa II linii metra, w tym: dokończenie budowy odcinka zachodniego od szlaku za stacją "Powstańców Śląskich" do stacji "Połczyńska" wraz ze Stacją </a:t>
                      </a:r>
                      <a:r>
                        <a:rPr lang="pl-PL" sz="1400" b="0" kern="1200" dirty="0" err="1" smtClean="0">
                          <a:solidFill>
                            <a:schemeClr val="tx1"/>
                          </a:solidFill>
                          <a:effectLst/>
                          <a:latin typeface="+mn-lt"/>
                          <a:ea typeface="+mn-ea"/>
                          <a:cs typeface="+mn-cs"/>
                        </a:rPr>
                        <a:t>Techniczno</a:t>
                      </a:r>
                      <a:r>
                        <a:rPr lang="pl-PL" sz="1400" b="0" kern="1200" dirty="0" smtClean="0">
                          <a:solidFill>
                            <a:schemeClr val="tx1"/>
                          </a:solidFill>
                          <a:effectLst/>
                          <a:latin typeface="+mn-lt"/>
                          <a:ea typeface="+mn-ea"/>
                          <a:cs typeface="+mn-cs"/>
                        </a:rPr>
                        <a:t> - Postojową "Mory"”</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70833728"/>
                  </a:ext>
                </a:extLst>
              </a:tr>
              <a:tr h="482807">
                <a:tc>
                  <a:txBody>
                    <a:bodyPr/>
                    <a:lstStyle/>
                    <a:p>
                      <a:pPr algn="r"/>
                      <a:r>
                        <a:rPr lang="pl-PL" sz="1800" b="1" kern="1200" dirty="0" smtClean="0">
                          <a:solidFill>
                            <a:srgbClr val="C00000"/>
                          </a:solidFill>
                          <a:latin typeface="+mj-lt"/>
                          <a:ea typeface="+mn-ea"/>
                          <a:cs typeface="+mn-cs"/>
                        </a:rPr>
                        <a:t>-2.147.802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„Budowa i wdrożenie zintegrowanego systemu wsparcia usług opiekuńczych opartego na narzędziach TIK na Terenie Warszawskiego Obszaru Funkcjonalnego - system e-opieka”</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4983606"/>
                  </a:ext>
                </a:extLst>
              </a:tr>
              <a:tr h="318516">
                <a:tc>
                  <a:txBody>
                    <a:bodyPr/>
                    <a:lstStyle/>
                    <a:p>
                      <a:pPr algn="r"/>
                      <a:r>
                        <a:rPr lang="pl-PL" sz="1800" b="1" kern="1200" dirty="0" smtClean="0">
                          <a:solidFill>
                            <a:srgbClr val="C00000"/>
                          </a:solidFill>
                          <a:latin typeface="+mj-lt"/>
                          <a:ea typeface="+mn-ea"/>
                          <a:cs typeface="+mn-cs"/>
                        </a:rPr>
                        <a:t>-2.074.424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„Zintegrowane Inwestycje Terytorialne - Wirtualny Warszawski Obszar Funkcjonalny” </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7319260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398749947"/>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sp>
        <p:nvSpPr>
          <p:cNvPr id="3" name="Tytuł 2"/>
          <p:cNvSpPr>
            <a:spLocks noGrp="1"/>
          </p:cNvSpPr>
          <p:nvPr>
            <p:ph type="title"/>
          </p:nvPr>
        </p:nvSpPr>
        <p:spPr>
          <a:xfrm>
            <a:off x="432000" y="216000"/>
            <a:ext cx="1053147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94,8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C00000"/>
                </a:solidFill>
                <a:latin typeface="+mj-lt"/>
              </a:rPr>
              <a:t>-16,0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937903626"/>
              </p:ext>
            </p:extLst>
          </p:nvPr>
        </p:nvGraphicFramePr>
        <p:xfrm>
          <a:off x="246706" y="1490622"/>
          <a:ext cx="11700000" cy="39623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smtClean="0">
                          <a:solidFill>
                            <a:srgbClr val="C00000"/>
                          </a:solidFill>
                          <a:effectLst/>
                          <a:latin typeface="+mn-lt"/>
                          <a:ea typeface="+mn-ea"/>
                          <a:cs typeface="+mn-cs"/>
                        </a:rPr>
                        <a:t>-16.041.261 zł</a:t>
                      </a:r>
                      <a:endParaRPr lang="pl-PL" sz="1800" b="1" dirty="0" smtClean="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132330264"/>
              </p:ext>
            </p:extLst>
          </p:nvPr>
        </p:nvGraphicFramePr>
        <p:xfrm>
          <a:off x="246706" y="1850622"/>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3.995.924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1.301.836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977.077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n-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7.728.981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1.119.809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034770103"/>
              </p:ext>
            </p:extLst>
          </p:nvPr>
        </p:nvGraphicFramePr>
        <p:xfrm>
          <a:off x="6096706" y="1850622"/>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n-lt"/>
                          <a:ea typeface="+mn-ea"/>
                          <a:cs typeface="+mn-cs"/>
                        </a:rPr>
                        <a:t>-</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95.440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500.000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352.306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a:t>
                      </a:r>
                      <a:r>
                        <a:rPr kumimoji="0" lang="pl-PL" sz="1600" b="1" i="0" u="none" strike="noStrike" kern="1200" cap="none" spc="0" normalizeH="0" baseline="0" dirty="0" smtClean="0">
                          <a:ln>
                            <a:noFill/>
                          </a:ln>
                          <a:solidFill>
                            <a:srgbClr val="385723"/>
                          </a:solidFill>
                          <a:effectLst/>
                          <a:uLnTx/>
                          <a:uFillTx/>
                          <a:latin typeface="+mn-lt"/>
                          <a:ea typeface="+mn-ea"/>
                          <a:cs typeface="+mn-cs"/>
                        </a:rPr>
                        <a:t>1.207.052 zł</a:t>
                      </a:r>
                      <a:endParaRPr kumimoji="0" lang="pl-PL" sz="1600" b="1" i="0" u="none" strike="noStrike" kern="1200" cap="none" spc="0" normalizeH="0" baseline="0" noProof="0" dirty="0" smtClean="0">
                        <a:ln>
                          <a:noFill/>
                        </a:ln>
                        <a:solidFill>
                          <a:srgbClr val="385723"/>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n-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n-lt"/>
                          <a:ea typeface="+mn-ea"/>
                          <a:cs typeface="+mn-cs"/>
                        </a:rPr>
                        <a:t>-</a:t>
                      </a:r>
                      <a:r>
                        <a:rPr kumimoji="0" lang="pl-PL" sz="1600" b="1" i="0" u="none" strike="noStrike" kern="1200" cap="none" spc="0" normalizeH="0" baseline="0" dirty="0" smtClean="0">
                          <a:ln>
                            <a:noFill/>
                          </a:ln>
                          <a:solidFill>
                            <a:srgbClr val="C00000"/>
                          </a:solidFill>
                          <a:effectLst/>
                          <a:uLnTx/>
                          <a:uFillTx/>
                          <a:latin typeface="+mn-lt"/>
                          <a:ea typeface="+mn-ea"/>
                          <a:cs typeface="+mn-cs"/>
                        </a:rPr>
                        <a:t>1.176.940 zł</a:t>
                      </a:r>
                      <a:endParaRPr kumimoji="0" lang="pl-PL" sz="1600" b="1" i="0" u="none" strike="noStrike" kern="1200" cap="none" spc="0" normalizeH="0" baseline="0" noProof="0" dirty="0" smtClean="0">
                        <a:ln>
                          <a:noFill/>
                        </a:ln>
                        <a:solidFill>
                          <a:srgbClr val="C00000"/>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245658559"/>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sp>
        <p:nvSpPr>
          <p:cNvPr id="3" name="Tytuł 2"/>
          <p:cNvSpPr>
            <a:spLocks noGrp="1"/>
          </p:cNvSpPr>
          <p:nvPr>
            <p:ph type="title"/>
          </p:nvPr>
        </p:nvSpPr>
        <p:spPr>
          <a:xfrm>
            <a:off x="423035" y="622608"/>
            <a:ext cx="10531474" cy="742304"/>
          </a:xfrm>
        </p:spPr>
        <p:txBody>
          <a:bodyPr/>
          <a:lstStyle/>
          <a:p>
            <a:pPr>
              <a:lnSpc>
                <a:spcPct val="100000"/>
              </a:lnSpc>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94,8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113408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smtClean="0">
                <a:latin typeface="+mj-lt"/>
              </a:rPr>
              <a:t>POZOSTAŁE WYDATKI MAJĄTKOWE:  </a:t>
            </a:r>
            <a:r>
              <a:rPr lang="pl-PL" altLang="pl-PL" sz="2400" b="1" dirty="0" smtClean="0">
                <a:solidFill>
                  <a:srgbClr val="385723"/>
                </a:solidFill>
                <a:latin typeface="+mj-lt"/>
              </a:rPr>
              <a:t>+100 </a:t>
            </a:r>
            <a:r>
              <a:rPr lang="pl-PL" altLang="pl-PL" sz="2000" b="1" dirty="0">
                <a:solidFill>
                  <a:srgbClr val="385723"/>
                </a:solidFill>
                <a:latin typeface="+mj-lt"/>
              </a:rPr>
              <a:t>tys.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3" name="Tabela 12"/>
          <p:cNvGraphicFramePr>
            <a:graphicFrameLocks noGrp="1"/>
          </p:cNvGraphicFramePr>
          <p:nvPr>
            <p:extLst>
              <p:ext uri="{D42A27DB-BD31-4B8C-83A1-F6EECF244321}">
                <p14:modId xmlns:p14="http://schemas.microsoft.com/office/powerpoint/2010/main" val="2451488420"/>
              </p:ext>
            </p:extLst>
          </p:nvPr>
        </p:nvGraphicFramePr>
        <p:xfrm>
          <a:off x="246000" y="2107216"/>
          <a:ext cx="11700000" cy="1469701"/>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0">
                  <a:extLst>
                    <a:ext uri="{9D8B030D-6E8A-4147-A177-3AD203B41FA5}">
                      <a16:colId xmlns:a16="http://schemas.microsoft.com/office/drawing/2014/main" val="20001"/>
                    </a:ext>
                  </a:extLst>
                </a:gridCol>
              </a:tblGrid>
              <a:tr h="1469701">
                <a:tc>
                  <a:txBody>
                    <a:bodyPr/>
                    <a:lstStyle/>
                    <a:p>
                      <a:pPr algn="r"/>
                      <a:r>
                        <a:rPr lang="pl-PL" sz="2400" b="1" kern="1200" dirty="0" smtClean="0">
                          <a:solidFill>
                            <a:srgbClr val="385723"/>
                          </a:solidFill>
                          <a:latin typeface="+mj-lt"/>
                          <a:ea typeface="+mn-ea"/>
                          <a:cs typeface="+mn-cs"/>
                        </a:rPr>
                        <a:t>+100.000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600" b="1" kern="1200" dirty="0" smtClean="0">
                          <a:solidFill>
                            <a:schemeClr val="tx1"/>
                          </a:solidFill>
                          <a:effectLst/>
                          <a:latin typeface="+mn-lt"/>
                          <a:ea typeface="+mn-ea"/>
                          <a:cs typeface="+mn-cs"/>
                        </a:rPr>
                        <a:t>Wpłaty na fundusz celowy dla Komendy Miejskiej Państwowej Straży Pożarnej </a:t>
                      </a:r>
                      <a:br>
                        <a:rPr lang="pl-PL" sz="1600" b="1" kern="1200" dirty="0" smtClean="0">
                          <a:solidFill>
                            <a:schemeClr val="tx1"/>
                          </a:solidFill>
                          <a:effectLst/>
                          <a:latin typeface="+mn-lt"/>
                          <a:ea typeface="+mn-ea"/>
                          <a:cs typeface="+mn-cs"/>
                        </a:rPr>
                      </a:br>
                      <a:r>
                        <a:rPr lang="pl-PL" sz="1600" b="0" kern="1200" dirty="0" smtClean="0">
                          <a:solidFill>
                            <a:schemeClr val="tx1"/>
                          </a:solidFill>
                          <a:effectLst/>
                          <a:latin typeface="+mn-lt"/>
                          <a:ea typeface="+mn-ea"/>
                          <a:cs typeface="+mn-cs"/>
                        </a:rPr>
                        <a:t>z przeznaczeniem na zakupy inwestycyjne dla Straży Pożarnej m.st. Warszawy </a:t>
                      </a:r>
                      <a:br>
                        <a:rPr lang="pl-PL" sz="1600" b="0" kern="1200" dirty="0" smtClean="0">
                          <a:solidFill>
                            <a:schemeClr val="tx1"/>
                          </a:solidFill>
                          <a:effectLst/>
                          <a:latin typeface="+mn-lt"/>
                          <a:ea typeface="+mn-ea"/>
                          <a:cs typeface="+mn-cs"/>
                        </a:rPr>
                      </a:br>
                      <a:r>
                        <a:rPr lang="pl-PL" sz="1600" b="0" kern="1200" dirty="0" smtClean="0">
                          <a:solidFill>
                            <a:schemeClr val="tx1"/>
                          </a:solidFill>
                          <a:effectLst/>
                          <a:latin typeface="+mn-lt"/>
                          <a:ea typeface="+mn-ea"/>
                          <a:cs typeface="+mn-cs"/>
                        </a:rPr>
                        <a:t>(przeniesienie środków z planu wydatków bieżących).</a:t>
                      </a:r>
                      <a:endParaRPr lang="pl-PL" sz="16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Tree>
    <p:extLst>
      <p:ext uri="{BB962C8B-B14F-4D97-AF65-F5344CB8AC3E}">
        <p14:creationId xmlns:p14="http://schemas.microsoft.com/office/powerpoint/2010/main" val="2665692276"/>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a:t>
            </a:r>
            <a:br>
              <a:rPr lang="pl-PL" dirty="0" smtClean="0"/>
            </a:br>
            <a:r>
              <a:rPr lang="pl-PL" dirty="0" smtClean="0"/>
              <a:t>Wieloletniej Prognozy Finansowej</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35</a:t>
            </a:fld>
            <a:endParaRPr lang="pl-PL" dirty="0"/>
          </a:p>
        </p:txBody>
      </p:sp>
    </p:spTree>
    <p:extLst>
      <p:ext uri="{BB962C8B-B14F-4D97-AF65-F5344CB8AC3E}">
        <p14:creationId xmlns:p14="http://schemas.microsoft.com/office/powerpoint/2010/main" val="3328289621"/>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0400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2144204543"/>
              </p:ext>
            </p:extLst>
          </p:nvPr>
        </p:nvGraphicFramePr>
        <p:xfrm>
          <a:off x="246001" y="1678157"/>
          <a:ext cx="11699999" cy="3361111"/>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2033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+35,7</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+38,8</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+19,1</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+94,5</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smtClean="0">
                          <a:latin typeface="+mj-lt"/>
                          <a:cs typeface="Calibri" panose="020F0502020204030204" pitchFamily="34" charset="0"/>
                        </a:rPr>
                        <a:t>Autopop-rawka</a:t>
                      </a:r>
                      <a:r>
                        <a:rPr lang="pl-PL" sz="2000" b="0" dirty="0" smtClean="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rgbClr val="385723"/>
                          </a:solidFill>
                          <a:latin typeface="+mj-lt"/>
                          <a:cs typeface="Calibri" panose="020F0502020204030204" pitchFamily="34" charset="0"/>
                        </a:rPr>
                        <a:t>+45,6</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+36,9</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-3,4</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1" kern="1200" dirty="0" smtClean="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+79,0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88931719"/>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21.293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20.351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21.023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21.181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21.722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22.286</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26.510</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251.659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658137859"/>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Tytuł 2"/>
          <p:cNvSpPr>
            <a:spLocks noGrp="1"/>
          </p:cNvSpPr>
          <p:nvPr>
            <p:ph type="title"/>
          </p:nvPr>
        </p:nvSpPr>
        <p:spPr>
          <a:xfrm>
            <a:off x="303223" y="504000"/>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2816366215"/>
              </p:ext>
            </p:extLst>
          </p:nvPr>
        </p:nvGraphicFramePr>
        <p:xfrm>
          <a:off x="246001" y="1678157"/>
          <a:ext cx="11699999" cy="3361111"/>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2033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C00000"/>
                          </a:solidFill>
                          <a:latin typeface="+mj-lt"/>
                          <a:cs typeface="Calibri" panose="020F0502020204030204" pitchFamily="34" charset="0"/>
                        </a:rPr>
                        <a:t>-60,8</a:t>
                      </a:r>
                      <a:endParaRPr lang="pl-PL" sz="20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+19,0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+0,02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-40,5</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rgbClr val="C00000"/>
                          </a:solidFill>
                          <a:latin typeface="+mj-lt"/>
                          <a:cs typeface="Calibri" panose="020F0502020204030204" pitchFamily="34" charset="0"/>
                        </a:rPr>
                        <a:t>-7,3</a:t>
                      </a:r>
                      <a:endParaRPr lang="pl-PL" sz="2000" b="1"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+0,08</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+9,7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+9,7</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1" kern="1200" dirty="0" smtClean="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+18,5</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7873737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21.469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20.524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19.111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19.791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19.793</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20.735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23.512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233.639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52790000"/>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0400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3844090226"/>
              </p:ext>
            </p:extLst>
          </p:nvPr>
        </p:nvGraphicFramePr>
        <p:xfrm>
          <a:off x="1661292" y="1643419"/>
          <a:ext cx="8869417" cy="3361111"/>
        </p:xfrm>
        <a:graphic>
          <a:graphicData uri="http://schemas.openxmlformats.org/drawingml/2006/table">
            <a:tbl>
              <a:tblPr firstRow="1" bandRow="1">
                <a:tableStyleId>{2D5ABB26-0587-4C30-8999-92F81FD0307C}</a:tableStyleId>
              </a:tblPr>
              <a:tblGrid>
                <a:gridCol w="1309417">
                  <a:extLst>
                    <a:ext uri="{9D8B030D-6E8A-4147-A177-3AD203B41FA5}">
                      <a16:colId xmlns:a16="http://schemas.microsoft.com/office/drawing/2014/main" val="3288171132"/>
                    </a:ext>
                  </a:extLst>
                </a:gridCol>
                <a:gridCol w="1260000">
                  <a:extLst>
                    <a:ext uri="{9D8B030D-6E8A-4147-A177-3AD203B41FA5}">
                      <a16:colId xmlns:a16="http://schemas.microsoft.com/office/drawing/2014/main" val="20001"/>
                    </a:ext>
                  </a:extLst>
                </a:gridCol>
                <a:gridCol w="1260000">
                  <a:extLst>
                    <a:ext uri="{9D8B030D-6E8A-4147-A177-3AD203B41FA5}">
                      <a16:colId xmlns:a16="http://schemas.microsoft.com/office/drawing/2014/main" val="3393036705"/>
                    </a:ext>
                  </a:extLst>
                </a:gridCol>
                <a:gridCol w="1260000">
                  <a:extLst>
                    <a:ext uri="{9D8B030D-6E8A-4147-A177-3AD203B41FA5}">
                      <a16:colId xmlns:a16="http://schemas.microsoft.com/office/drawing/2014/main" val="785722401"/>
                    </a:ext>
                  </a:extLst>
                </a:gridCol>
                <a:gridCol w="1260000">
                  <a:extLst>
                    <a:ext uri="{9D8B030D-6E8A-4147-A177-3AD203B41FA5}">
                      <a16:colId xmlns:a16="http://schemas.microsoft.com/office/drawing/2014/main" val="1778449290"/>
                    </a:ext>
                  </a:extLst>
                </a:gridCol>
                <a:gridCol w="1260000">
                  <a:extLst>
                    <a:ext uri="{9D8B030D-6E8A-4147-A177-3AD203B41FA5}">
                      <a16:colId xmlns:a16="http://schemas.microsoft.com/office/drawing/2014/main" val="3828342496"/>
                    </a:ext>
                  </a:extLst>
                </a:gridCol>
                <a:gridCol w="1260000">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-152,6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-38,3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+173,8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a:t>
                      </a:r>
                      <a:r>
                        <a:rPr lang="pl-PL" sz="2200" b="1" kern="1200" dirty="0" smtClean="0">
                          <a:solidFill>
                            <a:srgbClr val="C00000"/>
                          </a:solidFill>
                          <a:latin typeface="+mj-lt"/>
                          <a:ea typeface="+mn-ea"/>
                          <a:cs typeface="Calibri" panose="020F0502020204030204" pitchFamily="34" charset="0"/>
                        </a:rPr>
                        <a:t>1,5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-94,8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-63,0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+51,9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+141,7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+33,3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99796961"/>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3.864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3.307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2.858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2.297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1.931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14.257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864168729"/>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766125419"/>
              </p:ext>
            </p:extLst>
          </p:nvPr>
        </p:nvGraphicFramePr>
        <p:xfrm>
          <a:off x="696000" y="1079999"/>
          <a:ext cx="10804047" cy="3533285"/>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smtClean="0">
                          <a:solidFill>
                            <a:schemeClr val="tx1"/>
                          </a:solidFill>
                        </a:rPr>
                        <a:t>21</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62473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i rozbudowa Przedszkola z Oddziałami Integracyjnymi nr 65 </a:t>
                      </a:r>
                      <a:r>
                        <a:rPr lang="pl-PL" sz="1300" kern="1200" dirty="0" err="1" smtClean="0">
                          <a:solidFill>
                            <a:schemeClr val="tx1"/>
                          </a:solidFill>
                          <a:effectLst/>
                          <a:latin typeface="+mn-lt"/>
                          <a:ea typeface="+mn-ea"/>
                          <a:cs typeface="+mn-cs"/>
                        </a:rPr>
                        <a:t>Tarchominek</a:t>
                      </a:r>
                      <a:r>
                        <a:rPr lang="pl-PL" sz="1300" kern="1200" dirty="0" smtClean="0">
                          <a:solidFill>
                            <a:schemeClr val="tx1"/>
                          </a:solidFill>
                          <a:effectLst/>
                          <a:latin typeface="+mn-lt"/>
                          <a:ea typeface="+mn-ea"/>
                          <a:cs typeface="+mn-cs"/>
                        </a:rPr>
                        <a:t> przy ul. </a:t>
                      </a:r>
                      <a:r>
                        <a:rPr lang="pl-PL" sz="1300" kern="1200" dirty="0" err="1" smtClean="0">
                          <a:solidFill>
                            <a:schemeClr val="tx1"/>
                          </a:solidFill>
                          <a:effectLst/>
                          <a:latin typeface="+mn-lt"/>
                          <a:ea typeface="+mn-ea"/>
                          <a:cs typeface="+mn-cs"/>
                        </a:rPr>
                        <a:t>Pancera</a:t>
                      </a:r>
                      <a:r>
                        <a:rPr lang="pl-PL" sz="1300" kern="1200" dirty="0" smtClean="0">
                          <a:solidFill>
                            <a:schemeClr val="tx1"/>
                          </a:solidFill>
                          <a:effectLst/>
                          <a:latin typeface="+mn-lt"/>
                          <a:ea typeface="+mn-ea"/>
                          <a:cs typeface="+mn-cs"/>
                        </a:rPr>
                        <a:t> 3 (Białołęka).</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14,3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2473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+1,3</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zespołu szkolno-przedszkolnego na terenie osiedla Chrzanów (Bemowo).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96,4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2473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+1,1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ul. J. Kazimierza.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36,2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24730">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+0,4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Rozwój sieci tras rowerowych.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2,4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2321673431"/>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smtClean="0"/>
              <a:t>35,7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536216833"/>
              </p:ext>
            </p:extLst>
          </p:nvPr>
        </p:nvGraphicFramePr>
        <p:xfrm>
          <a:off x="235460" y="1036800"/>
          <a:ext cx="11700000" cy="4445827"/>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432000">
                <a:tc>
                  <a:txBody>
                    <a:bodyPr/>
                    <a:lstStyle/>
                    <a:p>
                      <a:pPr algn="r"/>
                      <a:r>
                        <a:rPr lang="pl-PL" sz="2000" b="1" baseline="0" dirty="0" smtClean="0">
                          <a:solidFill>
                            <a:srgbClr val="C00000"/>
                          </a:solidFill>
                          <a:latin typeface="+mj-lt"/>
                          <a:cs typeface="Calibri" panose="020F0502020204030204" pitchFamily="34" charset="0"/>
                        </a:rPr>
                        <a:t>-4.058.970 </a:t>
                      </a:r>
                      <a:r>
                        <a:rPr lang="pl-PL" sz="2000" b="1" baseline="0" dirty="0">
                          <a:solidFill>
                            <a:srgbClr val="C00000"/>
                          </a:solidFill>
                          <a:latin typeface="+mj-lt"/>
                          <a:cs typeface="Calibri" panose="020F0502020204030204" pitchFamily="34" charset="0"/>
                        </a:rPr>
                        <a:t>zł</a:t>
                      </a:r>
                      <a:endParaRPr lang="pl-PL" sz="20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 główne pozycje:</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0">
                <a:tc>
                  <a:txBody>
                    <a:bodyPr/>
                    <a:lstStyle/>
                    <a:p>
                      <a:pPr algn="r"/>
                      <a:r>
                        <a:rPr lang="pl-PL" sz="1800" b="1" dirty="0" smtClean="0">
                          <a:solidFill>
                            <a:srgbClr val="C00000"/>
                          </a:solidFill>
                          <a:latin typeface="+mj-lt"/>
                          <a:cs typeface="Calibri" panose="020F0502020204030204" pitchFamily="34" charset="0"/>
                        </a:rPr>
                        <a:t>-49.943.390 </a:t>
                      </a:r>
                      <a:r>
                        <a:rPr lang="pl-PL" sz="1800" b="1" baseline="0" dirty="0" smtClean="0">
                          <a:solidFill>
                            <a:srgbClr val="C00000"/>
                          </a:solidFill>
                          <a:latin typeface="+mj-lt"/>
                          <a:cs typeface="Calibri" panose="020F0502020204030204" pitchFamily="34" charset="0"/>
                        </a:rPr>
                        <a:t>zł</a:t>
                      </a:r>
                      <a:endParaRPr lang="pl-PL" sz="11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Zarząd Transportu Miejskiego </a:t>
                      </a:r>
                      <a:r>
                        <a:rPr lang="pl-PL" sz="1400" b="0" dirty="0" smtClean="0">
                          <a:effectLst/>
                          <a:latin typeface="+mj-lt"/>
                          <a:ea typeface="Times New Roman" panose="02020603050405020304" pitchFamily="18" charset="0"/>
                        </a:rPr>
                        <a:t>z tytułu zwrotu podatku od towarów i usług VAT z jednoczesnym zmniejszeniem planu wydatków bieżących Zarządu Transportu Miejskiego.</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C00000"/>
                          </a:solidFill>
                          <a:latin typeface="+mj-lt"/>
                          <a:ea typeface="+mn-ea"/>
                          <a:cs typeface="Calibri" panose="020F0502020204030204" pitchFamily="34" charset="0"/>
                        </a:rPr>
                        <a:t>-16.082.898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Fundusz Przeciwdziałania COVID-19 </a:t>
                      </a:r>
                      <a:r>
                        <a:rPr lang="pl-PL" sz="1400" b="0" dirty="0" smtClean="0">
                          <a:effectLst/>
                          <a:latin typeface="+mj-lt"/>
                          <a:ea typeface="Times New Roman" panose="02020603050405020304" pitchFamily="18" charset="0"/>
                        </a:rPr>
                        <a:t>z </a:t>
                      </a:r>
                      <a:r>
                        <a:rPr lang="pl-PL" sz="1400" b="0" dirty="0" err="1" smtClean="0">
                          <a:effectLst/>
                          <a:latin typeface="+mj-lt"/>
                          <a:ea typeface="Times New Roman" panose="02020603050405020304" pitchFamily="18" charset="0"/>
                        </a:rPr>
                        <a:t>przezniem</a:t>
                      </a:r>
                      <a:r>
                        <a:rPr lang="pl-PL" sz="1400" b="0" dirty="0" smtClean="0">
                          <a:effectLst/>
                          <a:latin typeface="+mj-lt"/>
                          <a:ea typeface="Times New Roman" panose="02020603050405020304" pitchFamily="18" charset="0"/>
                        </a:rPr>
                        <a:t> głównie na wypłaty dodatku elektrycznego dla gospodarstw domowych oraz jego obsługę (15.786.055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-13.300.000 </a:t>
                      </a:r>
                      <a:r>
                        <a:rPr lang="pl-PL" sz="1800" b="1" kern="1200" dirty="0">
                          <a:solidFill>
                            <a:srgbClr val="C00000"/>
                          </a:solidFill>
                          <a:latin typeface="+mj-lt"/>
                          <a:ea typeface="+mn-ea"/>
                          <a:cs typeface="Calibri" panose="020F0502020204030204" pitchFamily="34" charset="0"/>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Środki finansowe pochodzące z budżetu Województwa Mazowieckiego</a:t>
                      </a:r>
                      <a:r>
                        <a:rPr lang="pl-PL" sz="1400" b="0" dirty="0" smtClean="0">
                          <a:effectLst/>
                          <a:latin typeface="+mj-lt"/>
                          <a:ea typeface="Times New Roman" panose="02020603050405020304" pitchFamily="18" charset="0"/>
                        </a:rPr>
                        <a:t>, głównie w związku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z przesunięciem środków na 2024 r. na dofinansowanie realizacji zadań w ramach Instrumentu Wsparcia Zadań Ważnych dla Równomiernego Rozwoju Województwa Mazowieckiego m.in.: „Otwarta Kołowa 18 - uporządkowanie terenu, przebudowa boisk, zakup hali pneumatycznej i wyposażenie na terenie sportowo-kulturalnym przy ul. Kołowej” (4.000.000 zł), „Rozbudowa Domu Kultury "Zacisze" przy ul. Blokowej 1” (2.600.000 zł), „Budowa parku aktywności rodzinnej” (2.000.000 zł), „Termomodernizacja budynku przy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ul. Żelaznej 64” (1.000.000 zł), „Informatyzacja i bezpieczeństwo cyfrowe w Warszawskim Centrum Opieki Medycznej "Kopernik"” (700.000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-11.337.386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Sprzedaż paliwa stałego dla gospodarstw domowych </a:t>
                      </a:r>
                      <a:r>
                        <a:rPr lang="pl-PL" sz="1400" b="0" dirty="0" smtClean="0">
                          <a:effectLst/>
                          <a:latin typeface="+mj-lt"/>
                          <a:ea typeface="Times New Roman" panose="02020603050405020304" pitchFamily="18" charset="0"/>
                        </a:rPr>
                        <a:t>(sprzedaż węgla jako towaru) w związku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z zakończeniem realizacji zadania polegającego na zakupie preferencyjnym paliwa stałego dla gospodarstw domowych.</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918980875"/>
                  </a:ext>
                </a:extLst>
              </a:tr>
            </a:tbl>
          </a:graphicData>
        </a:graphic>
      </p:graphicFrame>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-4,1 </a:t>
            </a:r>
            <a:r>
              <a:rPr lang="pl-PL" altLang="pl-PL" sz="2000" b="1" dirty="0">
                <a:solidFill>
                  <a:srgbClr val="C00000"/>
                </a:solidFill>
                <a:latin typeface="+mj-lt"/>
              </a:rPr>
              <a:t>mln zł</a:t>
            </a:r>
          </a:p>
        </p:txBody>
      </p:sp>
    </p:spTree>
    <p:extLst>
      <p:ext uri="{BB962C8B-B14F-4D97-AF65-F5344CB8AC3E}">
        <p14:creationId xmlns:p14="http://schemas.microsoft.com/office/powerpoint/2010/main" val="2754210181"/>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299478177"/>
              </p:ext>
            </p:extLst>
          </p:nvPr>
        </p:nvGraphicFramePr>
        <p:xfrm>
          <a:off x="696000" y="1079999"/>
          <a:ext cx="10804047" cy="3590614"/>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smtClean="0">
                          <a:solidFill>
                            <a:schemeClr val="tx1"/>
                          </a:solidFill>
                        </a:rPr>
                        <a:t>15</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-67,8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kontynuacja budowy odcinka zachodniego od szlaku za stacją "Księcia Janusza" do stacji "Powstańców Śląskich„.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17,9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-61,1</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dokończenie budowy odcinka wschodniego - północnego II linii metra (do stacji "Bródno").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39,5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-3,5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edukacji.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35,9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-3,3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Zintegrowane Inwestycje Terytorialne  -  Wirtualny Warszawski Obszar Funkcjonalny.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9,0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4124622281"/>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146261235"/>
              </p:ext>
            </p:extLst>
          </p:nvPr>
        </p:nvGraphicFramePr>
        <p:xfrm>
          <a:off x="696000" y="1080000"/>
          <a:ext cx="10804047" cy="3781834"/>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569222">
                <a:tc>
                  <a:txBody>
                    <a:bodyPr/>
                    <a:lstStyle/>
                    <a:p>
                      <a:pPr algn="r"/>
                      <a:r>
                        <a:rPr lang="pl-PL" sz="1800" b="1" dirty="0" smtClean="0">
                          <a:solidFill>
                            <a:schemeClr val="tx1"/>
                          </a:solidFill>
                        </a:rPr>
                        <a:t>49</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zmian harmonogramów </a:t>
                      </a:r>
                      <a:r>
                        <a:rPr lang="pl-PL" sz="1800" b="0" kern="1200" baseline="0" dirty="0" smtClean="0">
                          <a:solidFill>
                            <a:schemeClr val="tx1"/>
                          </a:solidFill>
                          <a:latin typeface="+mn-lt"/>
                          <a:ea typeface="+mn-ea"/>
                          <a:cs typeface="+mn-cs"/>
                        </a:rPr>
                        <a:t>finansowania i realizacji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55764">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71421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±4,8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odcinek wschodni - północny: od szlaku za stacją "Dworzec Wileński" do stacji "Targówek 2" – przeniesienie z 2023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24,1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4212">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±3,5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odcinek zachodni: od szlaku za stacją "Rondo Daszyńskiego" do stacji "Księcia Janusza" – przeniesienie z 2023 r. na 2024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80,5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1421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±1,6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Amfiteatru  (</a:t>
                      </a:r>
                      <a:r>
                        <a:rPr lang="pl-PL" sz="1300" kern="1200" dirty="0" err="1" smtClean="0">
                          <a:solidFill>
                            <a:schemeClr val="tx1"/>
                          </a:solidFill>
                          <a:effectLst/>
                          <a:latin typeface="+mn-lt"/>
                          <a:ea typeface="+mn-ea"/>
                          <a:cs typeface="+mn-cs"/>
                        </a:rPr>
                        <a:t>Bemowskie</a:t>
                      </a:r>
                      <a:r>
                        <a:rPr lang="pl-PL" sz="1300" kern="1200" dirty="0" smtClean="0">
                          <a:solidFill>
                            <a:schemeClr val="tx1"/>
                          </a:solidFill>
                          <a:effectLst/>
                          <a:latin typeface="+mn-lt"/>
                          <a:ea typeface="+mn-ea"/>
                          <a:cs typeface="+mn-cs"/>
                        </a:rPr>
                        <a:t> Centrum Kultury) – przeniesienie z 2023 r. na 2024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1421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±1,8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ul. Czerniowieckiej na odcinku od ul. Bukowińskiej do ul. Puławskiej oraz przebudowa ul. Czerniowieckiej na odcinku od ul. Bukowińskiej do ul. Ikara (Mokotów) – przeniesienie z 2023-2024 na 2025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4,1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420111"/>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216728194"/>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724950898"/>
              </p:ext>
            </p:extLst>
          </p:nvPr>
        </p:nvGraphicFramePr>
        <p:xfrm>
          <a:off x="669106" y="1246078"/>
          <a:ext cx="10516568" cy="1954936"/>
        </p:xfrm>
        <a:graphic>
          <a:graphicData uri="http://schemas.openxmlformats.org/drawingml/2006/table">
            <a:tbl>
              <a:tblPr firstRow="1" bandRow="1">
                <a:tableStyleId>{2D5ABB26-0587-4C30-8999-92F81FD0307C}</a:tableStyleId>
              </a:tblPr>
              <a:tblGrid>
                <a:gridCol w="801353">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8059215">
                  <a:extLst>
                    <a:ext uri="{9D8B030D-6E8A-4147-A177-3AD203B41FA5}">
                      <a16:colId xmlns:a16="http://schemas.microsoft.com/office/drawing/2014/main" val="3460433117"/>
                    </a:ext>
                  </a:extLst>
                </a:gridCol>
              </a:tblGrid>
              <a:tr h="823130">
                <a:tc>
                  <a:txBody>
                    <a:bodyPr/>
                    <a:lstStyle/>
                    <a:p>
                      <a:pPr algn="r"/>
                      <a:r>
                        <a:rPr lang="pl-PL" sz="1800" b="1" dirty="0" smtClean="0">
                          <a:solidFill>
                            <a:schemeClr val="tx1"/>
                          </a:solidFill>
                        </a:rPr>
                        <a:t>4</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nowe</a:t>
                      </a:r>
                      <a:r>
                        <a:rPr lang="pl-PL" sz="1800" b="0" kern="1200" baseline="0" dirty="0" smtClean="0">
                          <a:solidFill>
                            <a:schemeClr val="tx1"/>
                          </a:solidFill>
                          <a:latin typeface="+mn-lt"/>
                          <a:ea typeface="+mn-ea"/>
                          <a:cs typeface="+mn-cs"/>
                        </a:rPr>
                        <a:t> przedsięwzięcia majątkowe</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514458">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617348">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lvl="1" indent="0" algn="r"/>
                      <a:r>
                        <a:rPr lang="pl-PL" sz="1600" b="1" baseline="0" dirty="0" smtClean="0">
                          <a:solidFill>
                            <a:schemeClr val="tx1"/>
                          </a:solidFill>
                        </a:rPr>
                        <a:t>3,5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nowego boiska wielofunkcyjnego wraz z zadaszeniem o stałej konstrukcji przy Szkole Podstawowej Specjalnej nr 331 przy ul. Jana Brożka 26 w Warszawie.</a:t>
                      </a:r>
                    </a:p>
                  </a:txBody>
                  <a:tcPr marL="91426" marR="91426" marT="45719" marB="45719" anchor="ctr">
                    <a:lnB w="12700" cap="flat" cmpd="sng" algn="ctr">
                      <a:noFill/>
                      <a:prstDash val="solid"/>
                      <a:round/>
                      <a:headEnd type="none" w="med" len="med"/>
                      <a:tailEnd type="none" w="med" len="med"/>
                    </a:lnB>
                  </a:tcPr>
                </a:tc>
                <a:extLst>
                  <a:ext uri="{0D108BD9-81ED-4DB2-BD59-A6C34878D82A}">
                    <a16:rowId xmlns:a16="http://schemas.microsoft.com/office/drawing/2014/main" val="707898659"/>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1531953683"/>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03118" y="1162050"/>
            <a:ext cx="10515600" cy="3829050"/>
          </a:xfrm>
          <a:prstGeom prst="rect">
            <a:avLst/>
          </a:prstGeom>
        </p:spPr>
        <p:txBody>
          <a:bodyPr/>
          <a:lstStyle/>
          <a:p>
            <a:r>
              <a:rPr lang="pl-PL" b="1" dirty="0" smtClean="0"/>
              <a:t>Podsumowanie</a:t>
            </a:r>
            <a:br>
              <a:rPr lang="pl-PL" b="1" dirty="0" smtClean="0"/>
            </a:br>
            <a:r>
              <a:rPr lang="pl-PL" dirty="0" smtClean="0"/>
              <a:t>projekt z autopoprawkami A </a:t>
            </a:r>
            <a:r>
              <a:rPr lang="pl-PL" dirty="0"/>
              <a:t/>
            </a:r>
            <a:br>
              <a:rPr lang="pl-PL" dirty="0"/>
            </a:br>
            <a:endParaRPr lang="pl-PL" dirty="0"/>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43</a:t>
            </a:fld>
            <a:endParaRPr lang="pl-PL" dirty="0"/>
          </a:p>
        </p:txBody>
      </p:sp>
    </p:spTree>
    <p:extLst>
      <p:ext uri="{BB962C8B-B14F-4D97-AF65-F5344CB8AC3E}">
        <p14:creationId xmlns:p14="http://schemas.microsoft.com/office/powerpoint/2010/main" val="4102254832"/>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195365201"/>
              </p:ext>
            </p:extLst>
          </p:nvPr>
        </p:nvGraphicFramePr>
        <p:xfrm>
          <a:off x="634460" y="1570582"/>
          <a:ext cx="10445916" cy="3361111"/>
        </p:xfrm>
        <a:graphic>
          <a:graphicData uri="http://schemas.openxmlformats.org/drawingml/2006/table">
            <a:tbl>
              <a:tblPr firstRow="1" bandRow="1">
                <a:tableStyleId>{2D5ABB26-0587-4C30-8999-92F81FD0307C}</a:tableStyleId>
              </a:tblPr>
              <a:tblGrid>
                <a:gridCol w="1607664">
                  <a:extLst>
                    <a:ext uri="{9D8B030D-6E8A-4147-A177-3AD203B41FA5}">
                      <a16:colId xmlns:a16="http://schemas.microsoft.com/office/drawing/2014/main" val="3288171132"/>
                    </a:ext>
                  </a:extLst>
                </a:gridCol>
                <a:gridCol w="1473042">
                  <a:extLst>
                    <a:ext uri="{9D8B030D-6E8A-4147-A177-3AD203B41FA5}">
                      <a16:colId xmlns:a16="http://schemas.microsoft.com/office/drawing/2014/main" val="20001"/>
                    </a:ext>
                  </a:extLst>
                </a:gridCol>
                <a:gridCol w="1473042">
                  <a:extLst>
                    <a:ext uri="{9D8B030D-6E8A-4147-A177-3AD203B41FA5}">
                      <a16:colId xmlns:a16="http://schemas.microsoft.com/office/drawing/2014/main" val="3393036705"/>
                    </a:ext>
                  </a:extLst>
                </a:gridCol>
                <a:gridCol w="1473042">
                  <a:extLst>
                    <a:ext uri="{9D8B030D-6E8A-4147-A177-3AD203B41FA5}">
                      <a16:colId xmlns:a16="http://schemas.microsoft.com/office/drawing/2014/main" val="785722401"/>
                    </a:ext>
                  </a:extLst>
                </a:gridCol>
                <a:gridCol w="1473042">
                  <a:extLst>
                    <a:ext uri="{9D8B030D-6E8A-4147-A177-3AD203B41FA5}">
                      <a16:colId xmlns:a16="http://schemas.microsoft.com/office/drawing/2014/main" val="1778449290"/>
                    </a:ext>
                  </a:extLst>
                </a:gridCol>
                <a:gridCol w="1473042">
                  <a:extLst>
                    <a:ext uri="{9D8B030D-6E8A-4147-A177-3AD203B41FA5}">
                      <a16:colId xmlns:a16="http://schemas.microsoft.com/office/drawing/2014/main" val="2059041665"/>
                    </a:ext>
                  </a:extLst>
                </a:gridCol>
                <a:gridCol w="1473042">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dirty="0">
                          <a:latin typeface="+mj-lt"/>
                          <a:cs typeface="Calibri" panose="020F0502020204030204" pitchFamily="34" charset="0"/>
                        </a:rPr>
                        <a:t>Projekt</a:t>
                      </a:r>
                      <a:r>
                        <a:rPr lang="pl-PL" sz="1800" b="0" baseline="0" dirty="0">
                          <a:latin typeface="+mj-lt"/>
                          <a:cs typeface="Calibri" panose="020F0502020204030204" pitchFamily="34" charset="0"/>
                        </a:rPr>
                        <a:t> zmiany</a:t>
                      </a:r>
                      <a:endParaRPr lang="pl-PL" sz="18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+249,2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-155,9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-76,0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n-lt"/>
                          <a:ea typeface="+mn-ea"/>
                          <a:cs typeface="Calibri" panose="020F0502020204030204" pitchFamily="34" charset="0"/>
                        </a:rPr>
                        <a:t>+76,8</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smtClean="0">
                          <a:solidFill>
                            <a:schemeClr val="tx1"/>
                          </a:solidFill>
                          <a:latin typeface="+mn-lt"/>
                          <a:ea typeface="+mn-ea"/>
                          <a:cs typeface="Calibri" panose="020F0502020204030204" pitchFamily="34" charset="0"/>
                        </a:rPr>
                        <a:t>Autopop-rawki</a:t>
                      </a:r>
                      <a:r>
                        <a:rPr lang="pl-PL" sz="18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+147,7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+93,5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-55,4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-151,3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n-lt"/>
                          <a:ea typeface="+mn-ea"/>
                          <a:cs typeface="Calibri" panose="020F0502020204030204" pitchFamily="34" charset="0"/>
                        </a:rPr>
                        <a:t>+27,2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66666085"/>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-4.041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-3.480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-946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-906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-9.376</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t>Zmiany w prognozie wyniku budżetu</a:t>
            </a:r>
            <a:endParaRPr lang="pl-PL" altLang="pl-PL" sz="2400" b="1" dirty="0">
              <a:latin typeface="+mj-lt"/>
            </a:endParaRPr>
          </a:p>
        </p:txBody>
      </p:sp>
    </p:spTree>
    <p:extLst>
      <p:ext uri="{BB962C8B-B14F-4D97-AF65-F5344CB8AC3E}">
        <p14:creationId xmlns:p14="http://schemas.microsoft.com/office/powerpoint/2010/main" val="1471588731"/>
      </p:ext>
    </p:extLst>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3239026438"/>
              </p:ext>
            </p:extLst>
          </p:nvPr>
        </p:nvGraphicFramePr>
        <p:xfrm>
          <a:off x="591025" y="1602805"/>
          <a:ext cx="10799998" cy="3145806"/>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-158,4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-58,5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+142,4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a:t>
                      </a:r>
                      <a:r>
                        <a:rPr lang="pl-PL" sz="2200" b="1" kern="1200" dirty="0" smtClean="0">
                          <a:solidFill>
                            <a:srgbClr val="C00000"/>
                          </a:solidFill>
                          <a:latin typeface="+mj-lt"/>
                          <a:ea typeface="+mn-ea"/>
                          <a:cs typeface="Calibri" panose="020F0502020204030204" pitchFamily="34" charset="0"/>
                        </a:rPr>
                        <a:t>1,5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Autopop-rawki</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C00000"/>
                          </a:solidFill>
                          <a:latin typeface="+mj-lt"/>
                          <a:ea typeface="+mn-ea"/>
                          <a:cs typeface="Calibri" panose="020F0502020204030204" pitchFamily="34" charset="0"/>
                        </a:rPr>
                        <a:t>-120,4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-93,5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+55,4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+151,3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80766474"/>
                  </a:ext>
                </a:extLst>
              </a:tr>
              <a:tr h="665219">
                <a:tc>
                  <a:txBody>
                    <a:bodyPr/>
                    <a:lstStyle/>
                    <a:p>
                      <a:pPr algn="l"/>
                      <a:r>
                        <a:rPr lang="pl-PL" sz="2000" b="0" dirty="0" smtClean="0">
                          <a:latin typeface="+mj-lt"/>
                          <a:cs typeface="Calibri" panose="020F0502020204030204" pitchFamily="34" charset="0"/>
                        </a:rPr>
                        <a:t>Po </a:t>
                      </a:r>
                      <a:r>
                        <a:rPr lang="pl-PL" sz="2000" b="0" dirty="0">
                          <a:latin typeface="+mj-lt"/>
                          <a:cs typeface="Calibri" panose="020F0502020204030204" pitchFamily="34" charset="0"/>
                        </a:rPr>
                        <a:t>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613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3.593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1.399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1.316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438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7.361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11" name="Tytuł 2"/>
          <p:cNvSpPr txBox="1">
            <a:spLocks/>
          </p:cNvSpPr>
          <p:nvPr/>
        </p:nvSpPr>
        <p:spPr>
          <a:xfrm>
            <a:off x="577237" y="4925184"/>
            <a:ext cx="11024848" cy="455710"/>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600"/>
              </a:spcBef>
              <a:spcAft>
                <a:spcPts val="600"/>
              </a:spcAft>
            </a:pPr>
            <a:r>
              <a:rPr lang="pl-PL" altLang="pl-PL" sz="1400" dirty="0" smtClean="0">
                <a:latin typeface="+mj-lt"/>
              </a:rPr>
              <a:t>W związku ze zmianami w programie kredytowym istnieje konieczność odpowiedniego skorygowania uchwał </a:t>
            </a:r>
            <a:br>
              <a:rPr lang="pl-PL" altLang="pl-PL" sz="1400" dirty="0" smtClean="0">
                <a:latin typeface="+mj-lt"/>
              </a:rPr>
            </a:br>
            <a:r>
              <a:rPr lang="pl-PL" altLang="pl-PL" sz="1400" dirty="0" smtClean="0">
                <a:latin typeface="+mj-lt"/>
              </a:rPr>
              <a:t>Rady m.st. Warszawy w sprawie zaciągnięcia długoterminowego kredytu w Europejskim Banku Inwestycyjnym.  </a:t>
            </a:r>
            <a:endParaRPr lang="pl-PL" altLang="pl-PL" sz="1400" b="1" dirty="0">
              <a:latin typeface="+mj-lt"/>
            </a:endParaRPr>
          </a:p>
        </p:txBody>
      </p:sp>
    </p:spTree>
    <p:extLst>
      <p:ext uri="{BB962C8B-B14F-4D97-AF65-F5344CB8AC3E}">
        <p14:creationId xmlns:p14="http://schemas.microsoft.com/office/powerpoint/2010/main" val="740235865"/>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Autopoprawki B</a:t>
            </a:r>
            <a:r>
              <a:rPr lang="pl-PL" dirty="0" smtClean="0"/>
              <a:t/>
            </a:r>
            <a:br>
              <a:rPr lang="pl-PL" dirty="0" smtClean="0"/>
            </a:br>
            <a:r>
              <a:rPr lang="pl-PL" dirty="0" smtClean="0"/>
              <a:t>do projektu zmiany budżetu i WPF</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46</a:t>
            </a:fld>
            <a:endParaRPr lang="pl-PL" dirty="0"/>
          </a:p>
        </p:txBody>
      </p:sp>
    </p:spTree>
    <p:extLst>
      <p:ext uri="{BB962C8B-B14F-4D97-AF65-F5344CB8AC3E}">
        <p14:creationId xmlns:p14="http://schemas.microsoft.com/office/powerpoint/2010/main" val="1359589616"/>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649667" y="201588"/>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B</a:t>
            </a:r>
            <a:endParaRPr lang="pl-PL" altLang="pl-PL" sz="1600" b="1" dirty="0">
              <a:solidFill>
                <a:schemeClr val="tx1">
                  <a:lumMod val="50000"/>
                  <a:lumOff val="50000"/>
                </a:schemeClr>
              </a:solidFill>
              <a:latin typeface="+mj-lt"/>
            </a:endParaRPr>
          </a:p>
        </p:txBody>
      </p:sp>
      <p:sp>
        <p:nvSpPr>
          <p:cNvPr id="5" name="pole tekstowe 4"/>
          <p:cNvSpPr txBox="1"/>
          <p:nvPr/>
        </p:nvSpPr>
        <p:spPr>
          <a:xfrm>
            <a:off x="627528" y="1013012"/>
            <a:ext cx="11122815" cy="4091185"/>
          </a:xfrm>
          <a:prstGeom prst="rect">
            <a:avLst/>
          </a:prstGeom>
          <a:noFill/>
        </p:spPr>
        <p:txBody>
          <a:bodyPr wrap="square" rtlCol="0">
            <a:spAutoFit/>
          </a:bodyPr>
          <a:lstStyle/>
          <a:p>
            <a:pPr>
              <a:lnSpc>
                <a:spcPct val="112000"/>
              </a:lnSpc>
              <a:spcBef>
                <a:spcPts val="600"/>
              </a:spcBef>
              <a:spcAft>
                <a:spcPts val="600"/>
              </a:spcAft>
            </a:pPr>
            <a:r>
              <a:rPr lang="pl-PL" dirty="0"/>
              <a:t>W związku z brakiem uchwały Rady Dzielnicy Ochota m.st. Warszawy proponuje się wycofanie zmian ujętych w projekcie uchwały Rady Miasta Stołecznego Warszawy w sprawie zmian </a:t>
            </a:r>
            <a:r>
              <a:rPr lang="pl-PL" dirty="0" smtClean="0"/>
              <a:t/>
            </a:r>
            <a:br>
              <a:rPr lang="pl-PL" dirty="0" smtClean="0"/>
            </a:br>
            <a:r>
              <a:rPr lang="pl-PL" dirty="0" smtClean="0"/>
              <a:t>w </a:t>
            </a:r>
            <a:r>
              <a:rPr lang="pl-PL" dirty="0"/>
              <a:t>budżecie miasta stołecznego Warszawy na 2023 rok objętej numerem </a:t>
            </a:r>
            <a:r>
              <a:rPr lang="pl-PL" dirty="0" smtClean="0"/>
              <a:t/>
            </a:r>
            <a:br>
              <a:rPr lang="pl-PL" dirty="0" smtClean="0"/>
            </a:br>
            <a:r>
              <a:rPr lang="pl-PL" b="1" dirty="0" smtClean="0"/>
              <a:t>druku </a:t>
            </a:r>
            <a:r>
              <a:rPr lang="pl-PL" b="1" dirty="0"/>
              <a:t>3303 z 23 listopada 2023 r., w części dot. załącznika dzielnicy Ochota</a:t>
            </a:r>
            <a:r>
              <a:rPr lang="pl-PL" dirty="0"/>
              <a:t>, w zakresie zmian:</a:t>
            </a:r>
            <a:endParaRPr lang="pl-PL" b="1" dirty="0"/>
          </a:p>
          <a:p>
            <a:pPr marL="285750" lvl="0" indent="-196850">
              <a:lnSpc>
                <a:spcPct val="112000"/>
              </a:lnSpc>
              <a:spcBef>
                <a:spcPts val="600"/>
              </a:spcBef>
              <a:spcAft>
                <a:spcPts val="600"/>
              </a:spcAft>
              <a:buFont typeface="Wingdings" panose="05000000000000000000" pitchFamily="2" charset="2"/>
              <a:buChar char="§"/>
            </a:pPr>
            <a:r>
              <a:rPr lang="pl-PL" dirty="0"/>
              <a:t>planu dochodów – środków przeznaczonych do dyspozycji dzielnicy na realizację inwestycji i zadań własnych, zgodnie z załącznikami nr 1 i 2 do autopoprawki B;</a:t>
            </a:r>
          </a:p>
          <a:p>
            <a:pPr marL="285750" lvl="0" indent="-196850">
              <a:lnSpc>
                <a:spcPct val="112000"/>
              </a:lnSpc>
              <a:spcBef>
                <a:spcPts val="600"/>
              </a:spcBef>
              <a:spcAft>
                <a:spcPts val="600"/>
              </a:spcAft>
              <a:buFont typeface="Wingdings" panose="05000000000000000000" pitchFamily="2" charset="2"/>
              <a:buChar char="§"/>
            </a:pPr>
            <a:r>
              <a:rPr lang="pl-PL" dirty="0"/>
              <a:t>planu wydatków, zgodnie z załącznikiem nr 3 do autopoprawki B;</a:t>
            </a:r>
          </a:p>
          <a:p>
            <a:pPr marL="285750" lvl="0" indent="-196850">
              <a:lnSpc>
                <a:spcPct val="112000"/>
              </a:lnSpc>
              <a:spcBef>
                <a:spcPts val="600"/>
              </a:spcBef>
              <a:spcAft>
                <a:spcPts val="600"/>
              </a:spcAft>
              <a:buFont typeface="Wingdings" panose="05000000000000000000" pitchFamily="2" charset="2"/>
              <a:buChar char="§"/>
            </a:pPr>
            <a:r>
              <a:rPr lang="pl-PL" dirty="0"/>
              <a:t>planu wydatków majątkowych, zgodnie z załącznikiem nr 4 do autopoprawki B;</a:t>
            </a:r>
          </a:p>
          <a:p>
            <a:pPr marL="285750" indent="-196850">
              <a:lnSpc>
                <a:spcPct val="112000"/>
              </a:lnSpc>
              <a:spcBef>
                <a:spcPts val="600"/>
              </a:spcBef>
              <a:spcAft>
                <a:spcPts val="600"/>
              </a:spcAft>
              <a:buFont typeface="Wingdings" panose="05000000000000000000" pitchFamily="2" charset="2"/>
              <a:buChar char="§"/>
            </a:pPr>
            <a:r>
              <a:rPr lang="pl-PL" dirty="0"/>
              <a:t>planu dochodów gromadzonych na wydzielonych rachunkach jednostek budżetowych prowadzących działalność określoną w ustawie Prawo oświatowe i wydatków nimi finansowanych, zgodnie z załącznikiem nr 5 do autopoprawki B.</a:t>
            </a:r>
          </a:p>
        </p:txBody>
      </p:sp>
      <p:sp>
        <p:nvSpPr>
          <p:cNvPr id="9" name="pole tekstowe 13"/>
          <p:cNvSpPr txBox="1">
            <a:spLocks noChangeArrowheads="1"/>
          </p:cNvSpPr>
          <p:nvPr/>
        </p:nvSpPr>
        <p:spPr bwMode="auto">
          <a:xfrm>
            <a:off x="1649667" y="54014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800" b="1" dirty="0" smtClean="0">
                <a:latin typeface="+mj-lt"/>
              </a:rPr>
              <a:t>Projekt zmiany budżetu</a:t>
            </a:r>
            <a:endParaRPr lang="pl-PL" altLang="pl-PL" sz="1800" b="1" dirty="0">
              <a:latin typeface="+mj-lt"/>
            </a:endParaRPr>
          </a:p>
        </p:txBody>
      </p:sp>
    </p:spTree>
    <p:extLst>
      <p:ext uri="{BB962C8B-B14F-4D97-AF65-F5344CB8AC3E}">
        <p14:creationId xmlns:p14="http://schemas.microsoft.com/office/powerpoint/2010/main" val="468208885"/>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649667" y="201588"/>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B</a:t>
            </a:r>
            <a:endParaRPr lang="pl-PL" altLang="pl-PL" sz="1600" b="1" dirty="0">
              <a:solidFill>
                <a:schemeClr val="tx1">
                  <a:lumMod val="50000"/>
                  <a:lumOff val="50000"/>
                </a:schemeClr>
              </a:solidFill>
              <a:latin typeface="+mj-lt"/>
            </a:endParaRPr>
          </a:p>
        </p:txBody>
      </p:sp>
      <p:sp>
        <p:nvSpPr>
          <p:cNvPr id="5" name="pole tekstowe 4"/>
          <p:cNvSpPr txBox="1"/>
          <p:nvPr/>
        </p:nvSpPr>
        <p:spPr>
          <a:xfrm>
            <a:off x="627528" y="1013012"/>
            <a:ext cx="11122815" cy="4557723"/>
          </a:xfrm>
          <a:prstGeom prst="rect">
            <a:avLst/>
          </a:prstGeom>
          <a:noFill/>
        </p:spPr>
        <p:txBody>
          <a:bodyPr wrap="square" rtlCol="0">
            <a:spAutoFit/>
          </a:bodyPr>
          <a:lstStyle/>
          <a:p>
            <a:pPr>
              <a:lnSpc>
                <a:spcPct val="112000"/>
              </a:lnSpc>
              <a:spcBef>
                <a:spcPts val="600"/>
              </a:spcBef>
              <a:spcAft>
                <a:spcPts val="600"/>
              </a:spcAft>
            </a:pPr>
            <a:r>
              <a:rPr lang="pl-PL" dirty="0"/>
              <a:t>W związku z brakiem uchwały Rady Dzielnicy Ochota m.st. Warszawy w sprawie zmian w budżecie miasta stołecznego Warszawy na 2023 rok w części dot. </a:t>
            </a:r>
            <a:r>
              <a:rPr lang="pl-PL" b="1" dirty="0"/>
              <a:t>załącznika Dzielnicy Ochota proponuje się wycofanie zmian ujętych w  projekcie uchwały Rady Miasta Stołecznego Warszawy </a:t>
            </a:r>
            <a:br>
              <a:rPr lang="pl-PL" b="1" dirty="0"/>
            </a:br>
            <a:r>
              <a:rPr lang="pl-PL" b="1" dirty="0"/>
              <a:t>w sprawie zmian w Wieloletniej Prognozie Finansowej Miasta Stołecznego Warszawy na lata </a:t>
            </a:r>
            <a:br>
              <a:rPr lang="pl-PL" b="1" dirty="0"/>
            </a:br>
            <a:r>
              <a:rPr lang="pl-PL" b="1" dirty="0"/>
              <a:t>2023-2050 </a:t>
            </a:r>
            <a:r>
              <a:rPr lang="pl-PL" dirty="0"/>
              <a:t>objętej drukiem nr 3302 w zakresie wykazu: </a:t>
            </a:r>
          </a:p>
          <a:p>
            <a:pPr marL="285750" lvl="0" indent="-196850">
              <a:lnSpc>
                <a:spcPct val="112000"/>
              </a:lnSpc>
              <a:spcBef>
                <a:spcPts val="600"/>
              </a:spcBef>
              <a:spcAft>
                <a:spcPts val="600"/>
              </a:spcAft>
              <a:buFont typeface="Wingdings" panose="05000000000000000000" pitchFamily="2" charset="2"/>
              <a:buChar char="§"/>
            </a:pPr>
            <a:r>
              <a:rPr lang="pl-PL" dirty="0"/>
              <a:t>wieloletnich przedsięwzięć bieżących na wydatki na programy, projekty lub zadania związane </a:t>
            </a:r>
            <a:r>
              <a:rPr lang="pl-PL" dirty="0" smtClean="0"/>
              <a:t/>
            </a:r>
            <a:br>
              <a:rPr lang="pl-PL" dirty="0" smtClean="0"/>
            </a:br>
            <a:r>
              <a:rPr lang="pl-PL" dirty="0" smtClean="0"/>
              <a:t>z </a:t>
            </a:r>
            <a:r>
              <a:rPr lang="pl-PL" dirty="0"/>
              <a:t>programami realizowanymi z udziałem środków, o których mowa w art. 5 ust. 1 pkt 2 i 3 ustawy z dnia 27 sierpnia 2009 r. o finansach publicznych (Dz. U. z 2023 r. poz. 1270, </a:t>
            </a:r>
            <a:br>
              <a:rPr lang="pl-PL" dirty="0"/>
            </a:br>
            <a:r>
              <a:rPr lang="pl-PL" dirty="0"/>
              <a:t>z późn. zm.), zgodnie z załącznikiem nr 1 do  autopoprawki B;</a:t>
            </a:r>
          </a:p>
          <a:p>
            <a:pPr marL="285750" lvl="0" indent="-196850">
              <a:lnSpc>
                <a:spcPct val="112000"/>
              </a:lnSpc>
              <a:spcBef>
                <a:spcPts val="600"/>
              </a:spcBef>
              <a:spcAft>
                <a:spcPts val="600"/>
              </a:spcAft>
              <a:buFont typeface="Wingdings" panose="05000000000000000000" pitchFamily="2" charset="2"/>
              <a:buChar char="§"/>
            </a:pPr>
            <a:r>
              <a:rPr lang="pl-PL" dirty="0"/>
              <a:t> wieloletnich przedsięwzięć bieżących na wydatki na programu, projekty lub zadania pozostałe, zgodnie z załącznikiem nr 2 do autopoprawki B;</a:t>
            </a:r>
          </a:p>
          <a:p>
            <a:pPr marL="285750" lvl="0" indent="-196850">
              <a:lnSpc>
                <a:spcPct val="112000"/>
              </a:lnSpc>
              <a:spcBef>
                <a:spcPts val="600"/>
              </a:spcBef>
              <a:spcAft>
                <a:spcPts val="600"/>
              </a:spcAft>
              <a:buFont typeface="Wingdings" panose="05000000000000000000" pitchFamily="2" charset="2"/>
              <a:buChar char="§"/>
            </a:pPr>
            <a:r>
              <a:rPr lang="pl-PL" dirty="0"/>
              <a:t>wieloletnich przedsięwzięć majątkowych na wydatki na programy, projekty lub zadania pozostałe, zgodnie z załącznikiem nr 3 do autopoprawki B.</a:t>
            </a:r>
          </a:p>
        </p:txBody>
      </p:sp>
      <p:sp>
        <p:nvSpPr>
          <p:cNvPr id="9" name="pole tekstowe 13"/>
          <p:cNvSpPr txBox="1">
            <a:spLocks noChangeArrowheads="1"/>
          </p:cNvSpPr>
          <p:nvPr/>
        </p:nvSpPr>
        <p:spPr bwMode="auto">
          <a:xfrm>
            <a:off x="1649667" y="54014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800" b="1" dirty="0" smtClean="0">
                <a:latin typeface="+mj-lt"/>
              </a:rPr>
              <a:t>Projekt zmiany Wieloletniej Prognozy Finansowej</a:t>
            </a:r>
            <a:endParaRPr lang="pl-PL" altLang="pl-PL" sz="1800" b="1" dirty="0">
              <a:latin typeface="+mj-lt"/>
            </a:endParaRPr>
          </a:p>
        </p:txBody>
      </p:sp>
    </p:spTree>
    <p:extLst>
      <p:ext uri="{BB962C8B-B14F-4D97-AF65-F5344CB8AC3E}">
        <p14:creationId xmlns:p14="http://schemas.microsoft.com/office/powerpoint/2010/main" val="1921461104"/>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Autopoprawki C</a:t>
            </a:r>
            <a:r>
              <a:rPr lang="pl-PL" dirty="0" smtClean="0"/>
              <a:t/>
            </a:r>
            <a:br>
              <a:rPr lang="pl-PL" dirty="0" smtClean="0"/>
            </a:br>
            <a:r>
              <a:rPr lang="pl-PL" dirty="0" smtClean="0"/>
              <a:t>do projektu zmiany budżetu i WPF</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49</a:t>
            </a:fld>
            <a:endParaRPr lang="pl-PL" dirty="0"/>
          </a:p>
        </p:txBody>
      </p:sp>
    </p:spTree>
    <p:extLst>
      <p:ext uri="{BB962C8B-B14F-4D97-AF65-F5344CB8AC3E}">
        <p14:creationId xmlns:p14="http://schemas.microsoft.com/office/powerpoint/2010/main" val="7346960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smtClean="0"/>
              <a:t>35,7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078946426"/>
              </p:ext>
            </p:extLst>
          </p:nvPr>
        </p:nvGraphicFramePr>
        <p:xfrm>
          <a:off x="235460" y="1036800"/>
          <a:ext cx="11700000" cy="5389433"/>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432000">
                <a:tc>
                  <a:txBody>
                    <a:bodyPr/>
                    <a:lstStyle/>
                    <a:p>
                      <a:pPr algn="r"/>
                      <a:r>
                        <a:rPr lang="pl-PL" sz="2000" b="1" baseline="0" dirty="0" smtClean="0">
                          <a:solidFill>
                            <a:srgbClr val="C00000"/>
                          </a:solidFill>
                          <a:latin typeface="+mj-lt"/>
                          <a:cs typeface="Calibri" panose="020F0502020204030204" pitchFamily="34" charset="0"/>
                        </a:rPr>
                        <a:t>-4.058.970 </a:t>
                      </a:r>
                      <a:r>
                        <a:rPr lang="pl-PL" sz="2000" b="1" baseline="0" dirty="0">
                          <a:solidFill>
                            <a:srgbClr val="C00000"/>
                          </a:solidFill>
                          <a:latin typeface="+mj-lt"/>
                          <a:cs typeface="Calibri" panose="020F0502020204030204" pitchFamily="34" charset="0"/>
                        </a:rPr>
                        <a:t>zł</a:t>
                      </a:r>
                      <a:endParaRPr lang="pl-PL" sz="20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 główne pozycje (ciąg dalszy):</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0">
                <a:tc>
                  <a:txBody>
                    <a:bodyPr/>
                    <a:lstStyle/>
                    <a:p>
                      <a:pPr algn="r"/>
                      <a:r>
                        <a:rPr lang="pl-PL" sz="1800" b="1" dirty="0" smtClean="0">
                          <a:solidFill>
                            <a:srgbClr val="385723"/>
                          </a:solidFill>
                          <a:latin typeface="+mj-lt"/>
                          <a:cs typeface="Calibri" panose="020F0502020204030204" pitchFamily="34" charset="0"/>
                        </a:rPr>
                        <a:t>+36.635.295 </a:t>
                      </a:r>
                      <a:r>
                        <a:rPr lang="pl-PL" sz="1800" b="1" baseline="0" dirty="0" smtClean="0">
                          <a:solidFill>
                            <a:srgbClr val="385723"/>
                          </a:solidFill>
                          <a:latin typeface="+mj-lt"/>
                          <a:cs typeface="Calibri" panose="020F0502020204030204" pitchFamily="34" charset="0"/>
                        </a:rPr>
                        <a:t>zł</a:t>
                      </a:r>
                      <a:endParaRPr lang="pl-PL" sz="11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Podział rezerwy subwencji ogólnej </a:t>
                      </a:r>
                      <a:r>
                        <a:rPr lang="pl-PL" sz="1400" b="0" dirty="0" smtClean="0">
                          <a:effectLst/>
                          <a:latin typeface="+mj-lt"/>
                          <a:ea typeface="Times New Roman" panose="02020603050405020304" pitchFamily="18" charset="0"/>
                        </a:rPr>
                        <a:t>z przeznaczeniem na uzupełnienie subwencji ogólnej.</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385723"/>
                          </a:solidFill>
                          <a:latin typeface="+mj-lt"/>
                          <a:ea typeface="+mn-ea"/>
                          <a:cs typeface="Calibri" panose="020F0502020204030204" pitchFamily="34" charset="0"/>
                        </a:rPr>
                        <a:t>+27.966.413 zł</a:t>
                      </a:r>
                    </a:p>
                    <a:p>
                      <a:pPr algn="r"/>
                      <a:r>
                        <a:rPr lang="pl-PL" sz="1400" b="1" kern="1200" dirty="0" smtClean="0">
                          <a:solidFill>
                            <a:srgbClr val="385723"/>
                          </a:solidFill>
                          <a:latin typeface="+mj-lt"/>
                          <a:ea typeface="+mn-ea"/>
                          <a:cs typeface="Calibri" panose="020F0502020204030204" pitchFamily="34" charset="0"/>
                        </a:rPr>
                        <a:t>(per saldo)</a:t>
                      </a:r>
                      <a:endParaRPr lang="pl-PL" sz="14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Środki UE</a:t>
                      </a:r>
                      <a:r>
                        <a:rPr lang="pl-PL" sz="1400" b="0" dirty="0" smtClean="0">
                          <a:effectLst/>
                          <a:latin typeface="+mj-lt"/>
                          <a:ea typeface="Times New Roman" panose="02020603050405020304" pitchFamily="18" charset="0"/>
                        </a:rPr>
                        <a:t>, głównie w związku z realizacją zadań inwestycyjnych pn. „Budowa i wdrożenie zintegrowanego systemu wsparcia usług opiekuńczych opartego na narzędziach TIK na terenie Warszawskiego Obszaru Funkcjonalnego” (13.149.119 zł), „Rozwój sieci tras rowerowych Warszawy w ramach ZIT WOF - etap II” (7.382.806 zł), „Modernizacja ciągu ulic Marsa - Żołnierska odc. węzeł Marsa granica miasta - etap III” (6.740.542 zł – przeniesienie z 2024 r.).</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+17.408.372 </a:t>
                      </a:r>
                      <a:r>
                        <a:rPr lang="pl-PL" sz="1800" b="1" kern="1200" dirty="0">
                          <a:solidFill>
                            <a:srgbClr val="385723"/>
                          </a:solidFill>
                          <a:latin typeface="+mj-lt"/>
                          <a:ea typeface="+mn-ea"/>
                          <a:cs typeface="Calibri" panose="020F0502020204030204" pitchFamily="34" charset="0"/>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Fundusz Dopłat </a:t>
                      </a:r>
                      <a:r>
                        <a:rPr lang="pl-PL" sz="1400" b="0" dirty="0" smtClean="0">
                          <a:effectLst/>
                          <a:latin typeface="+mj-lt"/>
                          <a:ea typeface="Times New Roman" panose="02020603050405020304" pitchFamily="18" charset="0"/>
                        </a:rPr>
                        <a:t>z przeznaczeniem na realizację inwestycji w ramach Programu budownictwa społecznego i modernizacji budynków.</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+2.039.047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Zarząd Dróg Miejskich</a:t>
                      </a:r>
                      <a:r>
                        <a:rPr lang="pl-PL" sz="1400" b="0" dirty="0" smtClean="0">
                          <a:effectLst/>
                          <a:latin typeface="+mj-lt"/>
                          <a:ea typeface="Times New Roman" panose="02020603050405020304" pitchFamily="18" charset="0"/>
                        </a:rPr>
                        <a:t>, głównie z tytułu wpłat od inwestorów inwestycji </a:t>
                      </a:r>
                      <a:r>
                        <a:rPr lang="pl-PL" sz="1400" b="0" dirty="0" err="1" smtClean="0">
                          <a:effectLst/>
                          <a:latin typeface="+mj-lt"/>
                          <a:ea typeface="Times New Roman" panose="02020603050405020304" pitchFamily="18" charset="0"/>
                        </a:rPr>
                        <a:t>niedrogowych</a:t>
                      </a:r>
                      <a:r>
                        <a:rPr lang="pl-PL" sz="1400" b="0" dirty="0" smtClean="0">
                          <a:effectLst/>
                          <a:latin typeface="+mj-lt"/>
                          <a:ea typeface="Times New Roman" panose="02020603050405020304" pitchFamily="18" charset="0"/>
                        </a:rPr>
                        <a:t> na: przebudowę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ul. Grzybowskiej wraz ze skrzyżowaniem z ul. Żelazną, uzupełnienie sieci tras rowerowych na </a:t>
                      </a:r>
                      <a:r>
                        <a:rPr lang="pl-PL" sz="1400" b="0" dirty="0" err="1" smtClean="0">
                          <a:effectLst/>
                          <a:latin typeface="+mj-lt"/>
                          <a:ea typeface="Times New Roman" panose="02020603050405020304" pitchFamily="18" charset="0"/>
                        </a:rPr>
                        <a:t>Chomiczówce</a:t>
                      </a:r>
                      <a:r>
                        <a:rPr lang="pl-PL" sz="1400" b="0" dirty="0" smtClean="0">
                          <a:effectLst/>
                          <a:latin typeface="+mj-lt"/>
                          <a:ea typeface="Times New Roman" panose="02020603050405020304" pitchFamily="18" charset="0"/>
                        </a:rPr>
                        <a:t>, budowę i przebudowę dróg zbiorczych na terenie osiedla Chrzanów (1.861.572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+1.212.178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Dotacje celowe z budżetu państwa </a:t>
                      </a:r>
                      <a:r>
                        <a:rPr lang="pl-PL" sz="1400" b="0" dirty="0" smtClean="0">
                          <a:effectLst/>
                          <a:latin typeface="+mj-lt"/>
                          <a:ea typeface="Times New Roman" panose="02020603050405020304" pitchFamily="18" charset="0"/>
                        </a:rPr>
                        <a:t>głównie na realizację zadań własnych z przeznaczeniem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na dofinansowanie bieżącej działalności domów pomocy społecznej (1.119.778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5256304"/>
                  </a:ext>
                </a:extLst>
              </a:tr>
              <a:tr h="0">
                <a:tc>
                  <a:txBody>
                    <a:bodyPr/>
                    <a:lstStyle/>
                    <a:p>
                      <a:pPr algn="r"/>
                      <a:r>
                        <a:rPr lang="pl-PL" sz="1800" b="1" kern="1200" dirty="0" smtClean="0">
                          <a:solidFill>
                            <a:srgbClr val="385723"/>
                          </a:solidFill>
                          <a:latin typeface="+mj-lt"/>
                          <a:ea typeface="+mn-ea"/>
                          <a:cs typeface="Calibri" panose="020F0502020204030204" pitchFamily="34" charset="0"/>
                        </a:rPr>
                        <a:t>+598.930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Część oświatowej subwencji ogólnej </a:t>
                      </a:r>
                      <a:r>
                        <a:rPr lang="pl-PL" sz="1400" b="0" dirty="0" smtClean="0">
                          <a:effectLst/>
                          <a:latin typeface="+mj-lt"/>
                          <a:ea typeface="Times New Roman" panose="02020603050405020304" pitchFamily="18" charset="0"/>
                        </a:rPr>
                        <a:t>z przeznaczeniem na dofinansowanie doposażenia publicznych szkół i placówek oświatowych, prowadzonych lub dotowanych przez jednostki samorządu terytorialnego, w zakresie nowych pomieszczeń do nauki pozyskanych w wyniku adaptacji oraz w zakresie pomieszczeń do nauki w nowo wybudowanych budynkach i dofinansowanie doposażenia pomieszczeń dla szkół rozpoczynających kształcenie w nowych zawodach.</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71795795"/>
                  </a:ext>
                </a:extLst>
              </a:tr>
            </a:tbl>
          </a:graphicData>
        </a:graphic>
      </p:graphicFrame>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-4,1</a:t>
            </a:r>
            <a:r>
              <a:rPr lang="pl-PL" altLang="pl-PL" sz="2400" b="1" dirty="0" smtClean="0">
                <a:solidFill>
                  <a:srgbClr val="385723"/>
                </a:solidFill>
                <a:latin typeface="+mj-lt"/>
              </a:rPr>
              <a:t> </a:t>
            </a:r>
            <a:r>
              <a:rPr lang="pl-PL" altLang="pl-PL" sz="2000" b="1" dirty="0">
                <a:solidFill>
                  <a:srgbClr val="C00000"/>
                </a:solidFill>
                <a:latin typeface="+mj-lt"/>
              </a:rPr>
              <a:t>mln zł</a:t>
            </a:r>
          </a:p>
        </p:txBody>
      </p:sp>
    </p:spTree>
    <p:extLst>
      <p:ext uri="{BB962C8B-B14F-4D97-AF65-F5344CB8AC3E}">
        <p14:creationId xmlns:p14="http://schemas.microsoft.com/office/powerpoint/2010/main" val="1698472695"/>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667596" y="110091"/>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t>
            </a:r>
            <a:r>
              <a:rPr lang="pl-PL" altLang="pl-PL" sz="1600" b="1" dirty="0">
                <a:solidFill>
                  <a:schemeClr val="tx1">
                    <a:lumMod val="50000"/>
                    <a:lumOff val="50000"/>
                  </a:schemeClr>
                </a:solidFill>
                <a:latin typeface="+mj-lt"/>
              </a:rPr>
              <a:t>C</a:t>
            </a:r>
          </a:p>
        </p:txBody>
      </p:sp>
      <p:sp>
        <p:nvSpPr>
          <p:cNvPr id="5" name="pole tekstowe 4"/>
          <p:cNvSpPr txBox="1"/>
          <p:nvPr/>
        </p:nvSpPr>
        <p:spPr>
          <a:xfrm>
            <a:off x="412522" y="817977"/>
            <a:ext cx="11522938" cy="5093702"/>
          </a:xfrm>
          <a:prstGeom prst="rect">
            <a:avLst/>
          </a:prstGeom>
          <a:noFill/>
        </p:spPr>
        <p:txBody>
          <a:bodyPr wrap="square" rtlCol="0">
            <a:spAutoFit/>
          </a:bodyPr>
          <a:lstStyle/>
          <a:p>
            <a:pPr>
              <a:spcBef>
                <a:spcPts val="300"/>
              </a:spcBef>
              <a:spcAft>
                <a:spcPts val="300"/>
              </a:spcAft>
            </a:pPr>
            <a:r>
              <a:rPr lang="pl-PL" sz="1400" dirty="0"/>
              <a:t>W projekcie uchwały Rady Miasta Stołecznego Warszawy w sprawie zmian w budżecie miasta stołecznego Warszawy na 2023 rok, objętej numerem druku 3303 z 23 listopada 2023 r., proponuje się wprowadzenie następujących zmian w związku z wnioskami dotyczącymi zmian w budżecie m.st. Warszawy, złożonymi przez dysponentów środków budżetowych po przedłożeniu Radzie Miasta ww. projektu uchwały:</a:t>
            </a:r>
            <a:endParaRPr lang="pl-PL" sz="1400" b="1" dirty="0"/>
          </a:p>
          <a:p>
            <a:pPr marL="342900" lvl="0" indent="-254000">
              <a:spcBef>
                <a:spcPts val="300"/>
              </a:spcBef>
              <a:spcAft>
                <a:spcPts val="300"/>
              </a:spcAft>
              <a:buFont typeface="+mj-lt"/>
              <a:buAutoNum type="arabicPeriod"/>
            </a:pPr>
            <a:r>
              <a:rPr lang="pl-PL" sz="1400" b="1" dirty="0"/>
              <a:t>Zmiany w planie wydatków bieżących</a:t>
            </a:r>
            <a:r>
              <a:rPr lang="pl-PL" sz="1400" dirty="0"/>
              <a:t> </a:t>
            </a:r>
            <a:r>
              <a:rPr lang="pl-PL" sz="1400" b="1" dirty="0"/>
              <a:t>w części </a:t>
            </a:r>
            <a:r>
              <a:rPr lang="pl-PL" sz="1400" b="1" dirty="0" err="1"/>
              <a:t>ogólnomiejskiej</a:t>
            </a:r>
            <a:r>
              <a:rPr lang="pl-PL" sz="1400" b="1" dirty="0"/>
              <a:t> </a:t>
            </a:r>
            <a:r>
              <a:rPr lang="pl-PL" sz="1400" dirty="0"/>
              <a:t>polegają na zmianie przeznaczenia rezerwy celowej na wydatki związane z finansowaniem pomocy obywatelom Ukrainy – kwotę 266.298 zł przeznacza się na wydatki bieżące Centrum Alzheimera na zakup materiałów i wyposażenia do pracowni terapeutycznych oraz odnowienie licencji na programy finansowo-księgowe (dział 852 – Pomoc społeczna, rozdział 85202 – Domy pomocy społecznej (162.119 zł), rozdział 85203 – Ośrodki wsparcia (43.291 zł), rozdział 85295 – Pozostała działalność (60.888 zł)).</a:t>
            </a:r>
          </a:p>
          <a:p>
            <a:pPr marL="342900" lvl="0" indent="-254000">
              <a:spcBef>
                <a:spcPts val="300"/>
              </a:spcBef>
              <a:spcAft>
                <a:spcPts val="300"/>
              </a:spcAft>
              <a:buFont typeface="+mj-lt"/>
              <a:buAutoNum type="arabicPeriod"/>
            </a:pPr>
            <a:r>
              <a:rPr lang="x-none" sz="1400" b="1" dirty="0"/>
              <a:t>Zmiany w planie wydatków majątkowych</a:t>
            </a:r>
            <a:r>
              <a:rPr lang="x-none" sz="1400" dirty="0"/>
              <a:t> polegają na </a:t>
            </a:r>
            <a:r>
              <a:rPr lang="x-none" sz="1400" b="1" dirty="0"/>
              <a:t>z</a:t>
            </a:r>
            <a:r>
              <a:rPr lang="pl-PL" sz="1400" b="1" dirty="0" err="1"/>
              <a:t>mniejszeniu</a:t>
            </a:r>
            <a:r>
              <a:rPr lang="pl-PL" sz="1400" b="1" dirty="0"/>
              <a:t> </a:t>
            </a:r>
            <a:r>
              <a:rPr lang="x-none" sz="1400" b="1" dirty="0"/>
              <a:t>wydatków majątkowych w</a:t>
            </a:r>
            <a:r>
              <a:rPr lang="pl-PL" sz="1400" b="1" dirty="0"/>
              <a:t> </a:t>
            </a:r>
            <a:r>
              <a:rPr lang="x-none" sz="1400" b="1" dirty="0"/>
              <a:t>części </a:t>
            </a:r>
            <a:r>
              <a:rPr lang="pl-PL" sz="1400" b="1" dirty="0" err="1"/>
              <a:t>ogólnomiejskiej</a:t>
            </a:r>
            <a:r>
              <a:rPr lang="pl-PL" sz="1400" b="1" dirty="0"/>
              <a:t> </a:t>
            </a:r>
            <a:r>
              <a:rPr lang="x-none" sz="1400" b="1" dirty="0"/>
              <a:t>o</a:t>
            </a:r>
            <a:r>
              <a:rPr lang="pl-PL" sz="1400" b="1" dirty="0"/>
              <a:t> 114.390 </a:t>
            </a:r>
            <a:r>
              <a:rPr lang="x-none" sz="1400" b="1" dirty="0"/>
              <a:t>zł</a:t>
            </a:r>
            <a:r>
              <a:rPr lang="x-none" sz="1400" dirty="0"/>
              <a:t> </a:t>
            </a:r>
            <a:r>
              <a:rPr lang="pl-PL" sz="1400" dirty="0"/>
              <a:t>w związku z</a:t>
            </a:r>
            <a:r>
              <a:rPr lang="x-none" sz="1400" dirty="0"/>
              <a:t> realizacj</a:t>
            </a:r>
            <a:r>
              <a:rPr lang="pl-PL" sz="1400" dirty="0"/>
              <a:t>ą </a:t>
            </a:r>
            <a:r>
              <a:rPr lang="x-none" sz="1400" dirty="0"/>
              <a:t>zadania pn.: „Zakupy inwestycyjne dla Urzędu m.st. Warszawy”</a:t>
            </a:r>
            <a:r>
              <a:rPr lang="pl-PL" sz="1400" dirty="0"/>
              <a:t> – przeniesienie na 2024 r. (dział 750 – Administracja publiczna, rozdział 75023 – Urzędy gmin (miast i miast na prawach powiatu))</a:t>
            </a:r>
            <a:r>
              <a:rPr lang="x-none" sz="1400" dirty="0"/>
              <a:t>.</a:t>
            </a:r>
            <a:endParaRPr lang="pl-PL" sz="1400" dirty="0"/>
          </a:p>
          <a:p>
            <a:pPr marL="342900" lvl="0" indent="-254000">
              <a:spcBef>
                <a:spcPts val="300"/>
              </a:spcBef>
              <a:spcAft>
                <a:spcPts val="300"/>
              </a:spcAft>
              <a:buFont typeface="+mj-lt"/>
              <a:buAutoNum type="arabicPeriod"/>
            </a:pPr>
            <a:r>
              <a:rPr lang="pl-PL" sz="1400" b="1" dirty="0"/>
              <a:t>Zmiany w załącznikach do projektu </a:t>
            </a:r>
            <a:r>
              <a:rPr lang="pl-PL" sz="1400" b="1" dirty="0" smtClean="0"/>
              <a:t>uchwały</a:t>
            </a:r>
            <a:br>
              <a:rPr lang="pl-PL" sz="1400" b="1" dirty="0" smtClean="0"/>
            </a:br>
            <a:r>
              <a:rPr lang="pl-PL" sz="1400" dirty="0" smtClean="0"/>
              <a:t>Zmiany </a:t>
            </a:r>
            <a:r>
              <a:rPr lang="pl-PL" sz="1400" dirty="0"/>
              <a:t>proponowane w autopoprawce C spowodują odpowiednie zmiany w załącznikach do projektu uchwały.</a:t>
            </a:r>
          </a:p>
          <a:p>
            <a:pPr marL="342900" indent="-254000">
              <a:spcBef>
                <a:spcPts val="300"/>
              </a:spcBef>
              <a:spcAft>
                <a:spcPts val="300"/>
              </a:spcAft>
              <a:buFont typeface="+mj-lt"/>
              <a:buAutoNum type="arabicPeriod"/>
            </a:pPr>
            <a:r>
              <a:rPr lang="pl-PL" sz="1400" b="1" dirty="0" smtClean="0"/>
              <a:t>Podsumowanie </a:t>
            </a:r>
            <a:r>
              <a:rPr lang="pl-PL" sz="1400" b="1" dirty="0"/>
              <a:t>zmian </a:t>
            </a:r>
            <a:r>
              <a:rPr lang="pl-PL" sz="1400" b="1" dirty="0" smtClean="0"/>
              <a:t>budżetu w autopoprawce C:</a:t>
            </a:r>
            <a:endParaRPr lang="pl-PL" sz="1400" dirty="0"/>
          </a:p>
          <a:p>
            <a:pPr marL="538163" lvl="0" indent="-179388">
              <a:spcBef>
                <a:spcPts val="300"/>
              </a:spcBef>
              <a:spcAft>
                <a:spcPts val="300"/>
              </a:spcAft>
              <a:buFont typeface="Calibri" panose="020F0502020204030204" pitchFamily="34" charset="0"/>
              <a:buChar char="‒"/>
            </a:pPr>
            <a:r>
              <a:rPr lang="pl-PL" sz="1400" dirty="0" smtClean="0"/>
              <a:t>Plan </a:t>
            </a:r>
            <a:r>
              <a:rPr lang="pl-PL" sz="1400" dirty="0"/>
              <a:t>wydatków ogółem ulega zmniejszeniu o 114.390 zł.</a:t>
            </a:r>
          </a:p>
          <a:p>
            <a:pPr marL="538163" lvl="0" indent="-179388">
              <a:spcBef>
                <a:spcPts val="300"/>
              </a:spcBef>
              <a:spcAft>
                <a:spcPts val="300"/>
              </a:spcAft>
              <a:buFont typeface="Calibri" panose="020F0502020204030204" pitchFamily="34" charset="0"/>
              <a:buChar char="‒"/>
            </a:pPr>
            <a:r>
              <a:rPr lang="pl-PL" sz="1400" dirty="0"/>
              <a:t>Plan wydatków bieżących nie ulega zmianie.</a:t>
            </a:r>
          </a:p>
          <a:p>
            <a:pPr marL="538163" lvl="0" indent="-179388">
              <a:spcBef>
                <a:spcPts val="300"/>
              </a:spcBef>
              <a:spcAft>
                <a:spcPts val="300"/>
              </a:spcAft>
              <a:buFont typeface="Calibri" panose="020F0502020204030204" pitchFamily="34" charset="0"/>
              <a:buChar char="‒"/>
            </a:pPr>
            <a:r>
              <a:rPr lang="pl-PL" sz="1400" dirty="0"/>
              <a:t>Plan wydatków majątkowych ulega zmniejszeniu o 114.390 zł.</a:t>
            </a:r>
          </a:p>
          <a:p>
            <a:pPr marL="538163" lvl="0" indent="-179388">
              <a:spcBef>
                <a:spcPts val="300"/>
              </a:spcBef>
              <a:spcAft>
                <a:spcPts val="300"/>
              </a:spcAft>
              <a:buFont typeface="Calibri" panose="020F0502020204030204" pitchFamily="34" charset="0"/>
              <a:buChar char="‒"/>
            </a:pPr>
            <a:r>
              <a:rPr lang="pl-PL" sz="1400" dirty="0"/>
              <a:t>Deficyt budżetu ulega zmniejszeniu o 114.390 zł.</a:t>
            </a:r>
          </a:p>
          <a:p>
            <a:pPr marL="538163" lvl="0" indent="-179388">
              <a:spcBef>
                <a:spcPts val="300"/>
              </a:spcBef>
              <a:spcAft>
                <a:spcPts val="300"/>
              </a:spcAft>
              <a:buFont typeface="Calibri" panose="020F0502020204030204" pitchFamily="34" charset="0"/>
              <a:buChar char="‒"/>
            </a:pPr>
            <a:r>
              <a:rPr lang="pl-PL" sz="1400" dirty="0"/>
              <a:t>Przychody budżetu ulegają zmniejszeniu z tytułu przychodów z wolnych środków o 114.390 zł.</a:t>
            </a:r>
            <a:endParaRPr lang="pl-PL" sz="1400" dirty="0">
              <a:effectLst/>
            </a:endParaRPr>
          </a:p>
        </p:txBody>
      </p:sp>
      <p:sp>
        <p:nvSpPr>
          <p:cNvPr id="8" name="pole tekstowe 13"/>
          <p:cNvSpPr txBox="1">
            <a:spLocks noChangeArrowheads="1"/>
          </p:cNvSpPr>
          <p:nvPr/>
        </p:nvSpPr>
        <p:spPr bwMode="auto">
          <a:xfrm>
            <a:off x="1667596" y="448645"/>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800" b="1" dirty="0" smtClean="0">
                <a:latin typeface="+mj-lt"/>
              </a:rPr>
              <a:t>Projekt zmiany budżetu</a:t>
            </a:r>
            <a:endParaRPr lang="pl-PL" altLang="pl-PL" sz="1800" b="1" dirty="0">
              <a:latin typeface="+mj-lt"/>
            </a:endParaRPr>
          </a:p>
        </p:txBody>
      </p:sp>
    </p:spTree>
    <p:extLst>
      <p:ext uri="{BB962C8B-B14F-4D97-AF65-F5344CB8AC3E}">
        <p14:creationId xmlns:p14="http://schemas.microsoft.com/office/powerpoint/2010/main" val="2561562281"/>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667596" y="110091"/>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t>
            </a:r>
            <a:r>
              <a:rPr lang="pl-PL" altLang="pl-PL" sz="1600" b="1" dirty="0">
                <a:solidFill>
                  <a:schemeClr val="tx1">
                    <a:lumMod val="50000"/>
                    <a:lumOff val="50000"/>
                  </a:schemeClr>
                </a:solidFill>
                <a:latin typeface="+mj-lt"/>
              </a:rPr>
              <a:t>C</a:t>
            </a:r>
          </a:p>
        </p:txBody>
      </p:sp>
      <p:sp>
        <p:nvSpPr>
          <p:cNvPr id="5" name="pole tekstowe 4"/>
          <p:cNvSpPr txBox="1"/>
          <p:nvPr/>
        </p:nvSpPr>
        <p:spPr>
          <a:xfrm>
            <a:off x="412522" y="925917"/>
            <a:ext cx="11522938" cy="4816703"/>
          </a:xfrm>
          <a:prstGeom prst="rect">
            <a:avLst/>
          </a:prstGeom>
          <a:noFill/>
        </p:spPr>
        <p:txBody>
          <a:bodyPr wrap="square" rtlCol="0">
            <a:spAutoFit/>
          </a:bodyPr>
          <a:lstStyle/>
          <a:p>
            <a:pPr>
              <a:spcBef>
                <a:spcPts val="300"/>
              </a:spcBef>
              <a:spcAft>
                <a:spcPts val="300"/>
              </a:spcAft>
            </a:pPr>
            <a:r>
              <a:rPr lang="pl-PL" sz="1600" dirty="0"/>
              <a:t>W związku ze złożeniem przez dysponentów środków budżetowych uzupełniających wniosków po przedłożeniu Radzie Miasta projektu uchwały Rady Miasta Stołecznego Warszawy w sprawie zmian </a:t>
            </a:r>
            <a:r>
              <a:rPr lang="pl-PL" sz="1600" dirty="0" smtClean="0"/>
              <a:t>w </a:t>
            </a:r>
            <a:r>
              <a:rPr lang="pl-PL" sz="1600" dirty="0"/>
              <a:t>Wieloletniej Prognozie Finansowej miasta stołecznego Warszawy na lata 2023-2050 objętej numerem druku 3302 z 23 listopada 2023 r., proponuje się w:</a:t>
            </a:r>
          </a:p>
          <a:p>
            <a:pPr marL="342900" lvl="0" indent="-254000">
              <a:spcBef>
                <a:spcPts val="300"/>
              </a:spcBef>
              <a:spcAft>
                <a:spcPts val="300"/>
              </a:spcAft>
              <a:buFont typeface="+mj-lt"/>
              <a:buAutoNum type="arabicPeriod"/>
            </a:pPr>
            <a:r>
              <a:rPr lang="x-none" sz="1600" b="1" dirty="0"/>
              <a:t>załączniku nr 1 – Wieloletnia Prognoza Finansowa m.st. Warszawy na lata 202</a:t>
            </a:r>
            <a:r>
              <a:rPr lang="pl-PL" sz="1600" b="1" dirty="0"/>
              <a:t>3</a:t>
            </a:r>
            <a:r>
              <a:rPr lang="x-none" sz="1600" b="1" dirty="0"/>
              <a:t>-2050 </a:t>
            </a:r>
            <a:r>
              <a:rPr lang="pl-PL" sz="1600" b="1" dirty="0" smtClean="0"/>
              <a:t>w </a:t>
            </a:r>
            <a:r>
              <a:rPr lang="pl-PL" sz="1600" b="1" dirty="0"/>
              <a:t>zakresie wydatków majątkowych</a:t>
            </a:r>
            <a:r>
              <a:rPr lang="x-none" sz="1600" b="1" dirty="0"/>
              <a:t>: </a:t>
            </a:r>
            <a:endParaRPr lang="pl-PL" sz="1600" dirty="0"/>
          </a:p>
          <a:p>
            <a:pPr marL="717550" lvl="0" indent="-179388">
              <a:spcBef>
                <a:spcPts val="300"/>
              </a:spcBef>
              <a:spcAft>
                <a:spcPts val="300"/>
              </a:spcAft>
              <a:buFont typeface="Wingdings" panose="05000000000000000000" pitchFamily="2" charset="2"/>
              <a:buChar char="§"/>
            </a:pPr>
            <a:r>
              <a:rPr lang="x-none" sz="1600" dirty="0"/>
              <a:t>w 202</a:t>
            </a:r>
            <a:r>
              <a:rPr lang="pl-PL" sz="1600" dirty="0"/>
              <a:t>3</a:t>
            </a:r>
            <a:r>
              <a:rPr lang="x-none" sz="1600" dirty="0"/>
              <a:t> r. </a:t>
            </a:r>
            <a:r>
              <a:rPr lang="pl-PL" sz="1600" dirty="0"/>
              <a:t>zmniejszenie</a:t>
            </a:r>
            <a:r>
              <a:rPr lang="x-none" sz="1600" dirty="0"/>
              <a:t> o </a:t>
            </a:r>
            <a:r>
              <a:rPr lang="pl-PL" sz="1600" dirty="0"/>
              <a:t>114.390 </a:t>
            </a:r>
            <a:r>
              <a:rPr lang="x-none" sz="1600" dirty="0"/>
              <a:t>zł,</a:t>
            </a:r>
            <a:endParaRPr lang="pl-PL" sz="1600" dirty="0"/>
          </a:p>
          <a:p>
            <a:pPr marL="717550" lvl="0" indent="-179388">
              <a:spcBef>
                <a:spcPts val="300"/>
              </a:spcBef>
              <a:spcAft>
                <a:spcPts val="300"/>
              </a:spcAft>
              <a:buFont typeface="Wingdings" panose="05000000000000000000" pitchFamily="2" charset="2"/>
              <a:buChar char="§"/>
            </a:pPr>
            <a:r>
              <a:rPr lang="x-none" sz="1600" dirty="0"/>
              <a:t>w 202</a:t>
            </a:r>
            <a:r>
              <a:rPr lang="pl-PL" sz="1600" dirty="0"/>
              <a:t>4</a:t>
            </a:r>
            <a:r>
              <a:rPr lang="x-none" sz="1600" dirty="0"/>
              <a:t> r. </a:t>
            </a:r>
            <a:r>
              <a:rPr lang="pl-PL" sz="1600" dirty="0"/>
              <a:t>zwiększenie</a:t>
            </a:r>
            <a:r>
              <a:rPr lang="x-none" sz="1600" dirty="0"/>
              <a:t> o </a:t>
            </a:r>
            <a:r>
              <a:rPr lang="pl-PL" sz="1600" dirty="0"/>
              <a:t>114.390</a:t>
            </a:r>
            <a:r>
              <a:rPr lang="x-none" sz="1600" dirty="0"/>
              <a:t> zł. </a:t>
            </a:r>
            <a:endParaRPr lang="pl-PL" sz="1600" dirty="0"/>
          </a:p>
          <a:p>
            <a:pPr marL="358775">
              <a:spcBef>
                <a:spcPts val="300"/>
              </a:spcBef>
              <a:spcAft>
                <a:spcPts val="300"/>
              </a:spcAft>
            </a:pPr>
            <a:r>
              <a:rPr lang="pl-PL" sz="1600" dirty="0"/>
              <a:t>Wynik budżetu i źródła jego pokrycia ulegają zmianie w latach 2023-2024, w tym:</a:t>
            </a:r>
          </a:p>
          <a:p>
            <a:pPr marL="717550" lvl="0" indent="-179388">
              <a:spcBef>
                <a:spcPts val="300"/>
              </a:spcBef>
              <a:spcAft>
                <a:spcPts val="300"/>
              </a:spcAft>
              <a:buFont typeface="Wingdings" panose="05000000000000000000" pitchFamily="2" charset="2"/>
              <a:buChar char="§"/>
            </a:pPr>
            <a:r>
              <a:rPr lang="pl-PL" sz="1600" dirty="0"/>
              <a:t>w 2023 roku – zmniejsza się deficyt o 114.390 i zmniejsza się przychody z tytułu wolnych środków z lat ubiegłych o 114.390 zł,</a:t>
            </a:r>
          </a:p>
          <a:p>
            <a:pPr marL="717550" lvl="0" indent="-179388">
              <a:spcBef>
                <a:spcPts val="300"/>
              </a:spcBef>
              <a:spcAft>
                <a:spcPts val="300"/>
              </a:spcAft>
              <a:buFont typeface="Wingdings" panose="05000000000000000000" pitchFamily="2" charset="2"/>
              <a:buChar char="§"/>
            </a:pPr>
            <a:r>
              <a:rPr lang="pl-PL" sz="1600" dirty="0"/>
              <a:t>w 2024 roku – zwiększa się deficyt o 114.390 zł i zwiększa się przychody z tytułu wolnych środków z lat ubiegłych o 114.390 zł.</a:t>
            </a:r>
          </a:p>
          <a:p>
            <a:pPr marL="358775" indent="-269875">
              <a:spcBef>
                <a:spcPts val="300"/>
              </a:spcBef>
              <a:spcAft>
                <a:spcPts val="300"/>
              </a:spcAft>
              <a:buFont typeface="+mj-lt"/>
              <a:buAutoNum type="arabicPeriod" startAt="2"/>
            </a:pPr>
            <a:r>
              <a:rPr lang="pl-PL" sz="1600" b="1" dirty="0"/>
              <a:t>załączniku nr 2 – Wykaz wieloletnich przedsięwzięć m.st. Warszawy </a:t>
            </a:r>
            <a:r>
              <a:rPr lang="pl-PL" sz="1600" dirty="0"/>
              <a:t>w części dotyczącej wieloletnich przedsięwzięć majątkowych ogólnomiejskich wprowadzenie przedsięwzięcia </a:t>
            </a:r>
            <a:br>
              <a:rPr lang="pl-PL" sz="1600" dirty="0"/>
            </a:br>
            <a:r>
              <a:rPr lang="pl-PL" sz="1600" dirty="0"/>
              <a:t>pn. „Zakupy inwestycyjne dla Urzędu m.st. Warszawy”: z planowanymi wydatkami w 2023 r. kwota 348.108 zł, </a:t>
            </a:r>
            <a:r>
              <a:rPr lang="pl-PL" sz="1600" dirty="0" smtClean="0"/>
              <a:t/>
            </a:r>
            <a:br>
              <a:rPr lang="pl-PL" sz="1600" dirty="0" smtClean="0"/>
            </a:br>
            <a:r>
              <a:rPr lang="pl-PL" sz="1600" dirty="0" smtClean="0"/>
              <a:t>z </a:t>
            </a:r>
            <a:r>
              <a:rPr lang="pl-PL" sz="1600" dirty="0"/>
              <a:t>planowanymi wydatkami w 2024 r. kwota 114.390 </a:t>
            </a:r>
            <a:r>
              <a:rPr lang="pl-PL" sz="1600" dirty="0" smtClean="0"/>
              <a:t>zł.</a:t>
            </a:r>
            <a:endParaRPr lang="pl-PL" sz="1600" dirty="0">
              <a:effectLst/>
            </a:endParaRPr>
          </a:p>
        </p:txBody>
      </p:sp>
      <p:sp>
        <p:nvSpPr>
          <p:cNvPr id="9" name="pole tekstowe 13"/>
          <p:cNvSpPr txBox="1">
            <a:spLocks noChangeArrowheads="1"/>
          </p:cNvSpPr>
          <p:nvPr/>
        </p:nvSpPr>
        <p:spPr bwMode="auto">
          <a:xfrm>
            <a:off x="1667596" y="448645"/>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800" b="1" dirty="0" smtClean="0">
                <a:latin typeface="+mj-lt"/>
              </a:rPr>
              <a:t>Projekt zmiany Wieloletniej Prognozy Finansowej</a:t>
            </a:r>
            <a:endParaRPr lang="pl-PL" altLang="pl-PL" sz="1800" b="1" dirty="0">
              <a:latin typeface="+mj-lt"/>
            </a:endParaRPr>
          </a:p>
        </p:txBody>
      </p:sp>
    </p:spTree>
    <p:extLst>
      <p:ext uri="{BB962C8B-B14F-4D97-AF65-F5344CB8AC3E}">
        <p14:creationId xmlns:p14="http://schemas.microsoft.com/office/powerpoint/2010/main" val="1814017229"/>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D</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52</a:t>
            </a:fld>
            <a:endParaRPr lang="pl-PL" dirty="0"/>
          </a:p>
        </p:txBody>
      </p:sp>
    </p:spTree>
    <p:extLst>
      <p:ext uri="{BB962C8B-B14F-4D97-AF65-F5344CB8AC3E}">
        <p14:creationId xmlns:p14="http://schemas.microsoft.com/office/powerpoint/2010/main" val="2857353548"/>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53</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667596" y="110091"/>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t>
            </a:r>
            <a:r>
              <a:rPr lang="pl-PL" altLang="pl-PL" sz="1600" b="1" dirty="0">
                <a:solidFill>
                  <a:schemeClr val="tx1">
                    <a:lumMod val="50000"/>
                    <a:lumOff val="50000"/>
                  </a:schemeClr>
                </a:solidFill>
                <a:latin typeface="+mj-lt"/>
              </a:rPr>
              <a:t>D</a:t>
            </a:r>
          </a:p>
        </p:txBody>
      </p:sp>
      <p:sp>
        <p:nvSpPr>
          <p:cNvPr id="5" name="pole tekstowe 4"/>
          <p:cNvSpPr txBox="1"/>
          <p:nvPr/>
        </p:nvSpPr>
        <p:spPr>
          <a:xfrm>
            <a:off x="226954" y="932341"/>
            <a:ext cx="11522938" cy="4708981"/>
          </a:xfrm>
          <a:prstGeom prst="rect">
            <a:avLst/>
          </a:prstGeom>
          <a:noFill/>
        </p:spPr>
        <p:txBody>
          <a:bodyPr wrap="square" rtlCol="0">
            <a:spAutoFit/>
          </a:bodyPr>
          <a:lstStyle/>
          <a:p>
            <a:pPr>
              <a:spcBef>
                <a:spcPts val="300"/>
              </a:spcBef>
              <a:spcAft>
                <a:spcPts val="300"/>
              </a:spcAft>
            </a:pPr>
            <a:r>
              <a:rPr lang="pl-PL" sz="1200" dirty="0"/>
              <a:t>W projekcie uchwały Rady Miasta Stołecznego Warszawy w sprawie zmian w budżecie miasta stołecznego Warszawy na 2023 rok, </a:t>
            </a:r>
            <a:r>
              <a:rPr lang="pl-PL" sz="1200" dirty="0" smtClean="0"/>
              <a:t/>
            </a:r>
            <a:br>
              <a:rPr lang="pl-PL" sz="1200" dirty="0" smtClean="0"/>
            </a:br>
            <a:r>
              <a:rPr lang="pl-PL" sz="1200" dirty="0" smtClean="0"/>
              <a:t>objętej </a:t>
            </a:r>
            <a:r>
              <a:rPr lang="pl-PL" sz="1200" dirty="0"/>
              <a:t>numerem druku 3303 z 23 listopada 2023 r., proponuje się wprowadzenie następujących zmian:</a:t>
            </a:r>
            <a:endParaRPr lang="pl-PL" sz="1200" b="1" dirty="0"/>
          </a:p>
          <a:p>
            <a:pPr marL="179388" lvl="0" indent="-179388">
              <a:spcBef>
                <a:spcPts val="300"/>
              </a:spcBef>
              <a:spcAft>
                <a:spcPts val="300"/>
              </a:spcAft>
              <a:buFont typeface="+mj-lt"/>
              <a:buAutoNum type="arabicPeriod"/>
            </a:pPr>
            <a:r>
              <a:rPr lang="pl-PL" sz="1200" b="1" dirty="0"/>
              <a:t>Zmiany w planie dochodów </a:t>
            </a:r>
            <a:r>
              <a:rPr lang="pl-PL" sz="1200" dirty="0"/>
              <a:t>polegające na </a:t>
            </a:r>
            <a:r>
              <a:rPr lang="pl-PL" sz="1200" b="1" dirty="0"/>
              <a:t>zwiększeniu dochodów budżetu o 157.601 zł </a:t>
            </a:r>
            <a:r>
              <a:rPr lang="pl-PL" sz="1200" dirty="0"/>
              <a:t>z tytułu środków z Funduszu Przeciwdziałania COVID-19 przeznaczonych na wypłaty dodatku elektrycznego dla gospodarstw domowych (dział 853 – Pozostałe zadania w zakresie polityki społecznej, rozdział 85395 – Pozostała działalność).</a:t>
            </a:r>
          </a:p>
          <a:p>
            <a:pPr marL="179388" lvl="0" indent="-179388">
              <a:spcBef>
                <a:spcPts val="300"/>
              </a:spcBef>
              <a:spcAft>
                <a:spcPts val="300"/>
              </a:spcAft>
              <a:buFont typeface="+mj-lt"/>
              <a:buAutoNum type="arabicPeriod"/>
            </a:pPr>
            <a:r>
              <a:rPr lang="pl-PL" sz="1200" b="1" dirty="0"/>
              <a:t>Zmiany w planie wydatków bieżących w części </a:t>
            </a:r>
            <a:r>
              <a:rPr lang="pl-PL" sz="1200" b="1" dirty="0" err="1"/>
              <a:t>ogólnomiejskiej</a:t>
            </a:r>
            <a:r>
              <a:rPr lang="pl-PL" sz="1200" b="1" dirty="0"/>
              <a:t> </a:t>
            </a:r>
            <a:r>
              <a:rPr lang="pl-PL" sz="1200" dirty="0"/>
              <a:t>polegające na</a:t>
            </a:r>
            <a:r>
              <a:rPr lang="pl-PL" sz="1200" b="1" dirty="0"/>
              <a:t> zwiększeniu wydatków bieżących w Biurze Edukacji o 31.496 zł</a:t>
            </a:r>
            <a:r>
              <a:rPr lang="pl-PL" sz="1200" dirty="0"/>
              <a:t> </a:t>
            </a:r>
            <a:r>
              <a:rPr lang="pl-PL" sz="1200" dirty="0" smtClean="0"/>
              <a:t/>
            </a:r>
            <a:br>
              <a:rPr lang="pl-PL" sz="1200" dirty="0" smtClean="0"/>
            </a:br>
            <a:r>
              <a:rPr lang="pl-PL" sz="1200" dirty="0" smtClean="0"/>
              <a:t>z </a:t>
            </a:r>
            <a:r>
              <a:rPr lang="pl-PL" sz="1200" dirty="0"/>
              <a:t>przeznaczeniem na zakup wyposażenia i środków dydaktycznych (dział – 801 Oświata i wychowanie, rozdział 80115 – Technika (21.496 zł), </a:t>
            </a:r>
            <a:br>
              <a:rPr lang="pl-PL" sz="1200" dirty="0"/>
            </a:br>
            <a:r>
              <a:rPr lang="pl-PL" sz="1200" dirty="0"/>
              <a:t>rozdział – 80120 Licea ogólnokształcące (10.000 zł)).</a:t>
            </a:r>
          </a:p>
          <a:p>
            <a:pPr marL="179388" lvl="0" indent="-179388">
              <a:spcBef>
                <a:spcPts val="300"/>
              </a:spcBef>
              <a:spcAft>
                <a:spcPts val="300"/>
              </a:spcAft>
              <a:buFont typeface="+mj-lt"/>
              <a:buAutoNum type="arabicPeriod"/>
            </a:pPr>
            <a:r>
              <a:rPr lang="pl-PL" sz="1200" b="1" dirty="0"/>
              <a:t>Zmiany w planie dochodów gromadzonych na wydzielonych rachunkach jednostek budżetowych prowadzących działalność określoną </a:t>
            </a:r>
            <a:r>
              <a:rPr lang="pl-PL" sz="1200" b="1" dirty="0" smtClean="0"/>
              <a:t/>
            </a:r>
            <a:br>
              <a:rPr lang="pl-PL" sz="1200" b="1" dirty="0" smtClean="0"/>
            </a:br>
            <a:r>
              <a:rPr lang="pl-PL" sz="1200" b="1" dirty="0" smtClean="0"/>
              <a:t>w </a:t>
            </a:r>
            <a:r>
              <a:rPr lang="pl-PL" sz="1200" b="1" dirty="0"/>
              <a:t>ustawie Prawo oświatowe i wydatków nimi finansowanych w załączniku dzielnicy Ochota </a:t>
            </a:r>
            <a:r>
              <a:rPr lang="pl-PL" sz="1200" dirty="0"/>
              <a:t>otrzymują brzmienie zgodnie z załącznikiem </a:t>
            </a:r>
            <a:r>
              <a:rPr lang="pl-PL" sz="1200" dirty="0" smtClean="0"/>
              <a:t/>
            </a:r>
            <a:br>
              <a:rPr lang="pl-PL" sz="1200" dirty="0" smtClean="0"/>
            </a:br>
            <a:r>
              <a:rPr lang="pl-PL" sz="1200" dirty="0" smtClean="0"/>
              <a:t>do </a:t>
            </a:r>
            <a:r>
              <a:rPr lang="pl-PL" sz="1200" dirty="0"/>
              <a:t>autopoprawki D.</a:t>
            </a:r>
          </a:p>
          <a:p>
            <a:pPr marL="179388" lvl="0" indent="-179388">
              <a:spcBef>
                <a:spcPts val="300"/>
              </a:spcBef>
              <a:spcAft>
                <a:spcPts val="300"/>
              </a:spcAft>
              <a:buFont typeface="+mj-lt"/>
              <a:buAutoNum type="arabicPeriod"/>
            </a:pPr>
            <a:r>
              <a:rPr lang="pl-PL" sz="1200" b="1" dirty="0"/>
              <a:t>Zmiany w załącznikach do projektu uchwały</a:t>
            </a:r>
            <a:endParaRPr lang="pl-PL" sz="1200" dirty="0"/>
          </a:p>
          <a:p>
            <a:pPr marL="179388">
              <a:spcBef>
                <a:spcPts val="300"/>
              </a:spcBef>
              <a:spcAft>
                <a:spcPts val="300"/>
              </a:spcAft>
            </a:pPr>
            <a:r>
              <a:rPr lang="pl-PL" sz="1200" dirty="0"/>
              <a:t>Zmiany proponowane w autopoprawce D spowodują odpowiednie zmiany w załącznikach do projektu uchwały.</a:t>
            </a:r>
          </a:p>
          <a:p>
            <a:pPr marL="179388" lvl="0" indent="-179388">
              <a:spcBef>
                <a:spcPts val="300"/>
              </a:spcBef>
              <a:spcAft>
                <a:spcPts val="300"/>
              </a:spcAft>
              <a:buFont typeface="+mj-lt"/>
              <a:buAutoNum type="arabicPeriod" startAt="5"/>
            </a:pPr>
            <a:r>
              <a:rPr lang="pl-PL" sz="1200" b="1" dirty="0"/>
              <a:t>Podsumowanie zmian </a:t>
            </a:r>
            <a:r>
              <a:rPr lang="pl-PL" sz="1200" b="1" dirty="0" smtClean="0"/>
              <a:t>budżetu </a:t>
            </a:r>
            <a:r>
              <a:rPr lang="pl-PL" sz="1200" b="1" dirty="0"/>
              <a:t>ujętych w autopoprawce </a:t>
            </a:r>
            <a:r>
              <a:rPr lang="pl-PL" sz="1200" b="1" dirty="0" smtClean="0"/>
              <a:t>D</a:t>
            </a:r>
            <a:r>
              <a:rPr lang="pl-PL" sz="1200" dirty="0" smtClean="0"/>
              <a:t>:</a:t>
            </a:r>
            <a:endParaRPr lang="pl-PL" sz="1200" dirty="0"/>
          </a:p>
          <a:p>
            <a:pPr marL="358775" lvl="0">
              <a:spcBef>
                <a:spcPts val="300"/>
              </a:spcBef>
              <a:spcAft>
                <a:spcPts val="300"/>
              </a:spcAft>
            </a:pPr>
            <a:r>
              <a:rPr lang="pl-PL" sz="1200" dirty="0" smtClean="0"/>
              <a:t>Plan </a:t>
            </a:r>
            <a:r>
              <a:rPr lang="pl-PL" sz="1200" dirty="0"/>
              <a:t>dochodów ogółem ulega zwiększeniu o </a:t>
            </a:r>
            <a:r>
              <a:rPr lang="pl-PL" sz="1200" b="1" dirty="0"/>
              <a:t>157.601 zł</a:t>
            </a:r>
            <a:r>
              <a:rPr lang="pl-PL" sz="1200" dirty="0"/>
              <a:t>.</a:t>
            </a:r>
          </a:p>
          <a:p>
            <a:pPr marL="358775" lvl="0">
              <a:spcBef>
                <a:spcPts val="300"/>
              </a:spcBef>
              <a:spcAft>
                <a:spcPts val="300"/>
              </a:spcAft>
            </a:pPr>
            <a:r>
              <a:rPr lang="pl-PL" sz="1200" dirty="0"/>
              <a:t>Plan wydatków ogółem ulega zwiększeniu o </a:t>
            </a:r>
            <a:r>
              <a:rPr lang="pl-PL" sz="1200" b="1" dirty="0"/>
              <a:t>31.496 zł</a:t>
            </a:r>
            <a:r>
              <a:rPr lang="pl-PL" sz="1200" dirty="0"/>
              <a:t>.</a:t>
            </a:r>
          </a:p>
          <a:p>
            <a:pPr marL="358775" lvl="0">
              <a:spcBef>
                <a:spcPts val="300"/>
              </a:spcBef>
              <a:spcAft>
                <a:spcPts val="300"/>
              </a:spcAft>
            </a:pPr>
            <a:r>
              <a:rPr lang="pl-PL" sz="1200" dirty="0"/>
              <a:t>Plan wydatków bieżących ulega zwiększeniu o </a:t>
            </a:r>
            <a:r>
              <a:rPr lang="pl-PL" sz="1200" b="1" dirty="0"/>
              <a:t>31.496 zł</a:t>
            </a:r>
            <a:r>
              <a:rPr lang="pl-PL" sz="1200" dirty="0"/>
              <a:t>.</a:t>
            </a:r>
          </a:p>
          <a:p>
            <a:pPr marL="358775" lvl="0">
              <a:spcBef>
                <a:spcPts val="300"/>
              </a:spcBef>
              <a:spcAft>
                <a:spcPts val="300"/>
              </a:spcAft>
            </a:pPr>
            <a:r>
              <a:rPr lang="pl-PL" sz="1200" dirty="0"/>
              <a:t>Plan wydatków majątkowych nie ulega zmianie.</a:t>
            </a:r>
          </a:p>
          <a:p>
            <a:pPr marL="358775" lvl="0">
              <a:spcBef>
                <a:spcPts val="300"/>
              </a:spcBef>
              <a:spcAft>
                <a:spcPts val="300"/>
              </a:spcAft>
            </a:pPr>
            <a:r>
              <a:rPr lang="pl-PL" sz="1200" dirty="0"/>
              <a:t>Deficyt budżetu ulega zmniejszeniu o </a:t>
            </a:r>
            <a:r>
              <a:rPr lang="pl-PL" sz="1200" b="1" dirty="0"/>
              <a:t>126.105 zł</a:t>
            </a:r>
            <a:r>
              <a:rPr lang="pl-PL" sz="1200" dirty="0"/>
              <a:t>.</a:t>
            </a:r>
          </a:p>
          <a:p>
            <a:pPr marL="358775">
              <a:spcBef>
                <a:spcPts val="300"/>
              </a:spcBef>
              <a:spcAft>
                <a:spcPts val="300"/>
              </a:spcAft>
            </a:pPr>
            <a:r>
              <a:rPr lang="pl-PL" sz="1200" dirty="0"/>
              <a:t>Przychody budżetu ulegają zmniejszeniu o </a:t>
            </a:r>
            <a:r>
              <a:rPr lang="pl-PL" sz="1200" b="1" dirty="0"/>
              <a:t>126.105 zł</a:t>
            </a:r>
            <a:r>
              <a:rPr lang="pl-PL" sz="1200" dirty="0"/>
              <a:t>.</a:t>
            </a:r>
          </a:p>
        </p:txBody>
      </p:sp>
      <p:sp>
        <p:nvSpPr>
          <p:cNvPr id="8" name="pole tekstowe 13"/>
          <p:cNvSpPr txBox="1">
            <a:spLocks noChangeArrowheads="1"/>
          </p:cNvSpPr>
          <p:nvPr/>
        </p:nvSpPr>
        <p:spPr bwMode="auto">
          <a:xfrm>
            <a:off x="1667596" y="448645"/>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800" b="1" dirty="0" smtClean="0">
                <a:latin typeface="+mj-lt"/>
              </a:rPr>
              <a:t>Projekt zmiany budżetu</a:t>
            </a:r>
            <a:endParaRPr lang="pl-PL" altLang="pl-PL" sz="1800" b="1" dirty="0">
              <a:latin typeface="+mj-lt"/>
            </a:endParaRPr>
          </a:p>
        </p:txBody>
      </p:sp>
    </p:spTree>
    <p:extLst>
      <p:ext uri="{BB962C8B-B14F-4D97-AF65-F5344CB8AC3E}">
        <p14:creationId xmlns:p14="http://schemas.microsoft.com/office/powerpoint/2010/main" val="241201090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432000" y="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smtClean="0"/>
              <a:t>35,7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48535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+39,8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702840206"/>
              </p:ext>
            </p:extLst>
          </p:nvPr>
        </p:nvGraphicFramePr>
        <p:xfrm>
          <a:off x="235460" y="947019"/>
          <a:ext cx="11700000" cy="5752447"/>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522768">
                <a:tc>
                  <a:txBody>
                    <a:bodyPr/>
                    <a:lstStyle/>
                    <a:p>
                      <a:pPr algn="r"/>
                      <a:r>
                        <a:rPr lang="pl-PL" sz="2000" b="1" baseline="0" dirty="0" smtClean="0">
                          <a:solidFill>
                            <a:srgbClr val="385723"/>
                          </a:solidFill>
                        </a:rPr>
                        <a:t>+39.784.562</a:t>
                      </a:r>
                      <a:r>
                        <a:rPr lang="pl-PL" sz="1600" b="1" baseline="0" dirty="0" smtClean="0">
                          <a:solidFill>
                            <a:srgbClr val="385723"/>
                          </a:solidFill>
                        </a:rPr>
                        <a:t> </a:t>
                      </a:r>
                      <a:r>
                        <a:rPr lang="pl-PL" sz="2000" b="1" baseline="0" dirty="0" smtClean="0">
                          <a:solidFill>
                            <a:srgbClr val="385723"/>
                          </a:solidFill>
                        </a:rPr>
                        <a:t>zł</a:t>
                      </a:r>
                      <a:r>
                        <a:rPr lang="pl-PL" sz="1400" b="1" baseline="0" dirty="0" smtClean="0">
                          <a:solidFill>
                            <a:srgbClr val="385723"/>
                          </a:solidFill>
                        </a:rPr>
                        <a:t/>
                      </a:r>
                      <a:br>
                        <a:rPr lang="pl-PL" sz="1400" b="1" baseline="0" dirty="0" smtClean="0">
                          <a:solidFill>
                            <a:srgbClr val="385723"/>
                          </a:solidFill>
                        </a:rPr>
                      </a:br>
                      <a:r>
                        <a:rPr lang="pl-PL" sz="1400" b="1" baseline="0" dirty="0" smtClean="0">
                          <a:solidFill>
                            <a:srgbClr val="385723"/>
                          </a:solidFill>
                        </a:rPr>
                        <a:t>(per saldo)</a:t>
                      </a:r>
                      <a:endParaRPr lang="pl-PL" sz="20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a:solidFill>
                            <a:schemeClr val="tx1"/>
                          </a:solidFill>
                          <a:latin typeface="+mn-lt"/>
                          <a:ea typeface="+mn-ea"/>
                          <a:cs typeface="+mn-cs"/>
                        </a:rPr>
                        <a:t>Część </a:t>
                      </a:r>
                      <a:r>
                        <a:rPr lang="pl-PL" sz="1600" b="1" kern="1200" baseline="0" dirty="0" smtClean="0">
                          <a:solidFill>
                            <a:schemeClr val="tx1"/>
                          </a:solidFill>
                          <a:latin typeface="+mn-lt"/>
                          <a:ea typeface="+mn-ea"/>
                          <a:cs typeface="+mn-cs"/>
                        </a:rPr>
                        <a:t>dzielnicowa – główne pozycje:</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95541">
                <a:tc>
                  <a:txBody>
                    <a:bodyPr/>
                    <a:lstStyle/>
                    <a:p>
                      <a:pPr algn="r"/>
                      <a:r>
                        <a:rPr lang="pl-PL" sz="1800" b="1" dirty="0" smtClean="0">
                          <a:solidFill>
                            <a:srgbClr val="385723"/>
                          </a:solidFill>
                        </a:rPr>
                        <a:t>+10.060.000 </a:t>
                      </a:r>
                      <a:r>
                        <a:rPr lang="pl-PL" sz="1800" b="1" baseline="0" dirty="0" smtClean="0">
                          <a:solidFill>
                            <a:srgbClr val="385723"/>
                          </a:solidFill>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Wola</a:t>
                      </a:r>
                      <a:r>
                        <a:rPr lang="pl-PL" sz="1400" b="0" kern="1200" baseline="0" dirty="0" smtClean="0">
                          <a:solidFill>
                            <a:schemeClr val="tx1"/>
                          </a:solidFill>
                          <a:latin typeface="+mj-lt"/>
                          <a:ea typeface="+mn-ea"/>
                          <a:cs typeface="+mn-cs"/>
                        </a:rPr>
                        <a:t>, z tytułu sprzedaży części nieruchomości gruntowej położonej w rejonie Al. Solidarności</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i ul. Żelaznej (8.820.000 zł) oraz wpływów z opłat za zajęcie pasa drogowego (1.240.000 zł).</a:t>
                      </a:r>
                      <a:endParaRPr lang="pl-PL" sz="14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704104">
                <a:tc>
                  <a:txBody>
                    <a:bodyPr/>
                    <a:lstStyle/>
                    <a:p>
                      <a:pPr algn="r"/>
                      <a:r>
                        <a:rPr lang="pl-PL" sz="1800" b="1" kern="1200" dirty="0" smtClean="0">
                          <a:solidFill>
                            <a:srgbClr val="385723"/>
                          </a:solidFill>
                          <a:effectLst/>
                          <a:latin typeface="+mn-lt"/>
                          <a:ea typeface="+mn-ea"/>
                          <a:cs typeface="+mn-cs"/>
                        </a:rPr>
                        <a:t>+9.880.523</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400" b="1" kern="1200" baseline="0" dirty="0" smtClean="0">
                          <a:solidFill>
                            <a:schemeClr val="tx1"/>
                          </a:solidFill>
                          <a:latin typeface="+mj-lt"/>
                          <a:ea typeface="+mn-ea"/>
                          <a:cs typeface="+mn-cs"/>
                        </a:rPr>
                        <a:t>dz. Śródmieście </a:t>
                      </a:r>
                      <a:r>
                        <a:rPr lang="pl-PL" sz="1400" b="0" kern="1200" baseline="0" dirty="0" smtClean="0">
                          <a:solidFill>
                            <a:schemeClr val="tx1"/>
                          </a:solidFill>
                          <a:latin typeface="+mj-lt"/>
                          <a:ea typeface="+mn-ea"/>
                          <a:cs typeface="+mn-cs"/>
                        </a:rPr>
                        <a:t>w tym z tytułu: wpływów z rocznej opłaty </a:t>
                      </a:r>
                      <a:r>
                        <a:rPr lang="pl-PL" sz="1400" b="0" kern="1200" baseline="0" dirty="0" err="1" smtClean="0">
                          <a:solidFill>
                            <a:schemeClr val="tx1"/>
                          </a:solidFill>
                          <a:latin typeface="+mj-lt"/>
                          <a:ea typeface="+mn-ea"/>
                          <a:cs typeface="+mn-cs"/>
                        </a:rPr>
                        <a:t>przekształceniowej</a:t>
                      </a:r>
                      <a:r>
                        <a:rPr lang="pl-PL" sz="1400" b="0" kern="1200" baseline="0" dirty="0" smtClean="0">
                          <a:solidFill>
                            <a:schemeClr val="tx1"/>
                          </a:solidFill>
                          <a:latin typeface="+mj-lt"/>
                          <a:ea typeface="+mn-ea"/>
                          <a:cs typeface="+mn-cs"/>
                        </a:rPr>
                        <a:t> (3.106.271 zł), dochodów</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 najmu i dzierżawy mienia (2.957.752 zł), wpływów z różnych dochodów (2.375.161 zł), wpływów z opłat</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za użytkowanie wieczyste nieruchomości (1.316.112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4955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+9.410.260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400" b="1" kern="1200" baseline="0" dirty="0" smtClean="0">
                          <a:solidFill>
                            <a:schemeClr val="tx1"/>
                          </a:solidFill>
                          <a:latin typeface="+mj-lt"/>
                          <a:ea typeface="+mn-ea"/>
                          <a:cs typeface="+mn-cs"/>
                        </a:rPr>
                        <a:t>dz. Białołęka</a:t>
                      </a:r>
                      <a:r>
                        <a:rPr lang="pl-PL" sz="1400" b="0" kern="1200" baseline="0" dirty="0" smtClean="0">
                          <a:solidFill>
                            <a:schemeClr val="tx1"/>
                          </a:solidFill>
                          <a:latin typeface="+mj-lt"/>
                          <a:ea typeface="+mn-ea"/>
                          <a:cs typeface="+mn-cs"/>
                        </a:rPr>
                        <a:t>, w tym z tytułu: sprzedaży nieruchomości pod inwestycję polegającą na budowie Zajezdni Annopol (4.714.286 zł), wpływów z usług (2.404.954 zł), dochodów z najmu i dzierżawy mienia (1.137.020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674169580"/>
                  </a:ext>
                </a:extLst>
              </a:tr>
              <a:tr h="7041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+8.529.636 </a:t>
                      </a:r>
                      <a:r>
                        <a:rPr lang="pl-PL" sz="18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400" b="1" kern="1200" baseline="0" dirty="0" smtClean="0">
                          <a:solidFill>
                            <a:schemeClr val="tx1"/>
                          </a:solidFill>
                          <a:latin typeface="+mj-lt"/>
                          <a:ea typeface="+mn-ea"/>
                          <a:cs typeface="+mn-cs"/>
                        </a:rPr>
                        <a:t>dz. Ursynów </a:t>
                      </a:r>
                      <a:r>
                        <a:rPr lang="pl-PL" sz="1400" b="0" kern="1200" baseline="0" dirty="0" smtClean="0">
                          <a:solidFill>
                            <a:schemeClr val="tx1"/>
                          </a:solidFill>
                          <a:latin typeface="+mj-lt"/>
                          <a:ea typeface="+mn-ea"/>
                          <a:cs typeface="+mn-cs"/>
                        </a:rPr>
                        <a:t>m.in. z tytułu środków od inwestorów prywatnych na wypłatę odszkodowań za grunty zajęte pod inwestycje drogowe: ul. Flamenco i ul. Mazura (4.157.894 zł – przeniesienie z lat 2024-2025),</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ul. Lelka i Herbsta oraz budowa ul. 14.2.KDD (2.629.831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76099418"/>
                  </a:ext>
                </a:extLst>
              </a:tr>
              <a:tr h="31366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+2.000.000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400" b="1" kern="1200" baseline="0" dirty="0" smtClean="0">
                          <a:solidFill>
                            <a:schemeClr val="tx1"/>
                          </a:solidFill>
                          <a:latin typeface="+mj-lt"/>
                          <a:ea typeface="+mn-ea"/>
                          <a:cs typeface="+mn-cs"/>
                        </a:rPr>
                        <a:t>dz. Praga-Północ</a:t>
                      </a:r>
                      <a:r>
                        <a:rPr lang="pl-PL" sz="1400" b="0" kern="1200" baseline="0" dirty="0" smtClean="0">
                          <a:solidFill>
                            <a:schemeClr val="tx1"/>
                          </a:solidFill>
                          <a:latin typeface="+mj-lt"/>
                          <a:ea typeface="+mn-ea"/>
                          <a:cs typeface="+mn-cs"/>
                        </a:rPr>
                        <a:t>, z tytułu zwrotu odpłatności za media.</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90018703"/>
                  </a:ext>
                </a:extLst>
              </a:tr>
              <a:tr h="496630">
                <a:tc>
                  <a:txBody>
                    <a:bodyPr/>
                    <a:lstStyle/>
                    <a:p>
                      <a:pPr algn="r"/>
                      <a:r>
                        <a:rPr lang="pl-PL" sz="1800" b="1" dirty="0" smtClean="0">
                          <a:solidFill>
                            <a:srgbClr val="385723"/>
                          </a:solidFill>
                        </a:rPr>
                        <a:t>+1.150.246 </a:t>
                      </a:r>
                      <a:r>
                        <a:rPr lang="pl-PL" sz="1800" b="1" baseline="0" dirty="0" smtClean="0">
                          <a:solidFill>
                            <a:srgbClr val="385723"/>
                          </a:solidFill>
                        </a:rPr>
                        <a:t>zł</a:t>
                      </a:r>
                    </a:p>
                    <a:p>
                      <a:pPr algn="r"/>
                      <a:r>
                        <a:rPr lang="pl-PL" sz="1400" b="1" baseline="0" dirty="0" smtClean="0">
                          <a:solidFill>
                            <a:srgbClr val="385723"/>
                          </a:solidFill>
                        </a:rPr>
                        <a:t>(per saldo)</a:t>
                      </a:r>
                      <a:endParaRPr lang="pl-PL" sz="1400" b="1"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Ursus</a:t>
                      </a:r>
                      <a:r>
                        <a:rPr lang="pl-PL" sz="1400" b="0" kern="1200" baseline="0" dirty="0" smtClean="0">
                          <a:solidFill>
                            <a:schemeClr val="tx1"/>
                          </a:solidFill>
                          <a:latin typeface="+mj-lt"/>
                          <a:ea typeface="+mn-ea"/>
                          <a:cs typeface="+mn-cs"/>
                        </a:rPr>
                        <a:t>, głównie w związku z przeniesieniem na 2024 r. środków od inwestorów prywatnych na wypłatę odszkodowań za grunty zajęte pod inwestycje drogowe (ul. Henryka Brodatego i ul. Silnikowa).</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82985685"/>
                  </a:ext>
                </a:extLst>
              </a:tr>
              <a:tr h="704104">
                <a:tc>
                  <a:txBody>
                    <a:bodyPr/>
                    <a:lstStyle/>
                    <a:p>
                      <a:pPr algn="r"/>
                      <a:r>
                        <a:rPr lang="pl-PL" sz="1800" b="1" dirty="0" smtClean="0">
                          <a:solidFill>
                            <a:srgbClr val="385723"/>
                          </a:solidFill>
                        </a:rPr>
                        <a:t>+1.020.578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Mokotów</a:t>
                      </a:r>
                      <a:r>
                        <a:rPr lang="pl-PL" sz="1400" b="0" kern="1200" baseline="0" dirty="0" smtClean="0">
                          <a:solidFill>
                            <a:schemeClr val="tx1"/>
                          </a:solidFill>
                          <a:latin typeface="+mj-lt"/>
                          <a:ea typeface="+mn-ea"/>
                          <a:cs typeface="+mn-cs"/>
                        </a:rPr>
                        <a:t>, w związku z przeniesieniem na lata 2024-2025 środków od inwestorów prywatnych na wypłatę odszkodowań za grunty zajęte pod inwestycje drogowe m.in. ul. Modzelewskiego w kierunku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ul. </a:t>
                      </a:r>
                      <a:r>
                        <a:rPr lang="pl-PL" sz="1400" b="0" kern="1200" baseline="0" dirty="0" err="1" smtClean="0">
                          <a:solidFill>
                            <a:schemeClr val="tx1"/>
                          </a:solidFill>
                          <a:latin typeface="+mj-lt"/>
                          <a:ea typeface="+mn-ea"/>
                          <a:cs typeface="+mn-cs"/>
                        </a:rPr>
                        <a:t>Ksawierów</a:t>
                      </a:r>
                      <a:r>
                        <a:rPr lang="pl-PL" sz="1400" b="0" kern="1200" baseline="0" dirty="0" smtClean="0">
                          <a:solidFill>
                            <a:schemeClr val="tx1"/>
                          </a:solidFill>
                          <a:latin typeface="+mj-lt"/>
                          <a:ea typeface="+mn-ea"/>
                          <a:cs typeface="+mn-cs"/>
                        </a:rPr>
                        <a:t> (1.012.446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27916962"/>
                  </a:ext>
                </a:extLst>
              </a:tr>
              <a:tr h="496630">
                <a:tc>
                  <a:txBody>
                    <a:bodyPr/>
                    <a:lstStyle/>
                    <a:p>
                      <a:pPr algn="r"/>
                      <a:r>
                        <a:rPr lang="pl-PL" sz="1800" b="1" dirty="0" smtClean="0">
                          <a:solidFill>
                            <a:srgbClr val="385723"/>
                          </a:solidFill>
                        </a:rPr>
                        <a:t>+2.074.967 </a:t>
                      </a:r>
                      <a:r>
                        <a:rPr lang="pl-PL" sz="1800" b="1" baseline="0" dirty="0" smtClean="0">
                          <a:solidFill>
                            <a:srgbClr val="385723"/>
                          </a:solidFill>
                        </a:rPr>
                        <a:t>zł</a:t>
                      </a:r>
                      <a:br>
                        <a:rPr lang="pl-PL" sz="1800" b="1" baseline="0" dirty="0" smtClean="0">
                          <a:solidFill>
                            <a:srgbClr val="385723"/>
                          </a:solidFill>
                        </a:rPr>
                      </a:br>
                      <a:r>
                        <a:rPr lang="pl-PL" sz="1400" b="1" baseline="0" dirty="0" smtClean="0">
                          <a:solidFill>
                            <a:srgbClr val="385723"/>
                          </a:solidFill>
                        </a:rPr>
                        <a:t>(per saldo)</a:t>
                      </a:r>
                      <a:endParaRPr lang="pl-PL" sz="1800" b="1" baseline="0" dirty="0" smtClean="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Pozostałe zmiany </a:t>
                      </a:r>
                      <a:r>
                        <a:rPr lang="pl-PL" sz="1400" b="0" kern="1200" baseline="0" dirty="0" smtClean="0">
                          <a:solidFill>
                            <a:schemeClr val="tx1"/>
                          </a:solidFill>
                          <a:latin typeface="+mj-lt"/>
                          <a:ea typeface="+mn-ea"/>
                          <a:cs typeface="+mn-cs"/>
                        </a:rPr>
                        <a:t>dotyczą dzielnic: Targówek (+796.166 zł), Włochy (+655.435 zł), Wesoła (+200.743 zł), Praga-Południe (+214.414 zł), Bielany (+168.209 zł), Żoliborz (+40.000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629288263"/>
                  </a:ext>
                </a:extLst>
              </a:tr>
            </a:tbl>
          </a:graphicData>
        </a:graphic>
      </p:graphicFrame>
    </p:spTree>
    <p:extLst>
      <p:ext uri="{BB962C8B-B14F-4D97-AF65-F5344CB8AC3E}">
        <p14:creationId xmlns:p14="http://schemas.microsoft.com/office/powerpoint/2010/main" val="2833607256"/>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3"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2023 r. o </a:t>
            </a:r>
            <a:r>
              <a:rPr lang="pl-PL" altLang="pl-PL" sz="2400" b="1" dirty="0" smtClean="0">
                <a:latin typeface="+mj-lt"/>
              </a:rPr>
              <a:t>60,8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C00000"/>
                </a:solidFill>
                <a:latin typeface="+mj-lt"/>
              </a:rPr>
              <a:t>-56,7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603361486"/>
              </p:ext>
            </p:extLst>
          </p:nvPr>
        </p:nvGraphicFramePr>
        <p:xfrm>
          <a:off x="235460" y="1036799"/>
          <a:ext cx="11700000" cy="4459125"/>
        </p:xfrm>
        <a:graphic>
          <a:graphicData uri="http://schemas.openxmlformats.org/drawingml/2006/table">
            <a:tbl>
              <a:tblPr firstRow="1" bandRow="1">
                <a:tableStyleId>{2D5ABB26-0587-4C30-8999-92F81FD0307C}</a:tableStyleId>
              </a:tblPr>
              <a:tblGrid>
                <a:gridCol w="2239865">
                  <a:extLst>
                    <a:ext uri="{9D8B030D-6E8A-4147-A177-3AD203B41FA5}">
                      <a16:colId xmlns:a16="http://schemas.microsoft.com/office/drawing/2014/main" val="20000"/>
                    </a:ext>
                  </a:extLst>
                </a:gridCol>
                <a:gridCol w="9460135">
                  <a:extLst>
                    <a:ext uri="{9D8B030D-6E8A-4147-A177-3AD203B41FA5}">
                      <a16:colId xmlns:a16="http://schemas.microsoft.com/office/drawing/2014/main" val="20001"/>
                    </a:ext>
                  </a:extLst>
                </a:gridCol>
              </a:tblGrid>
              <a:tr h="686849">
                <a:tc>
                  <a:txBody>
                    <a:bodyPr/>
                    <a:lstStyle/>
                    <a:p>
                      <a:pPr algn="r"/>
                      <a:r>
                        <a:rPr lang="pl-PL" sz="2000" b="1" baseline="0" dirty="0" smtClean="0">
                          <a:solidFill>
                            <a:srgbClr val="C00000"/>
                          </a:solidFill>
                          <a:latin typeface="+mj-lt"/>
                        </a:rPr>
                        <a:t>-56.694.392 zł</a:t>
                      </a:r>
                      <a:br>
                        <a:rPr lang="pl-PL" sz="2000" b="1" baseline="0" dirty="0" smtClean="0">
                          <a:solidFill>
                            <a:srgbClr val="C00000"/>
                          </a:solidFill>
                          <a:latin typeface="+mj-lt"/>
                        </a:rPr>
                      </a:br>
                      <a:r>
                        <a:rPr lang="pl-PL" sz="1400" b="1" baseline="0" dirty="0" smtClean="0">
                          <a:solidFill>
                            <a:srgbClr val="C00000"/>
                          </a:solidFill>
                          <a:latin typeface="+mj-lt"/>
                        </a:rPr>
                        <a:t>(per saldo)</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 główne pozycje:</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770680">
                <a:tc>
                  <a:txBody>
                    <a:bodyPr/>
                    <a:lstStyle/>
                    <a:p>
                      <a:pPr algn="r"/>
                      <a:r>
                        <a:rPr lang="pl-PL" sz="1800" b="1" kern="1200" dirty="0" smtClean="0">
                          <a:solidFill>
                            <a:srgbClr val="C00000"/>
                          </a:solidFill>
                          <a:latin typeface="+mj-lt"/>
                          <a:ea typeface="+mn-ea"/>
                          <a:cs typeface="+mn-cs"/>
                        </a:rPr>
                        <a:t>-48.107.515 </a:t>
                      </a:r>
                      <a:r>
                        <a:rPr lang="pl-PL" sz="1800" b="1" kern="1200" dirty="0">
                          <a:solidFill>
                            <a:srgbClr val="C00000"/>
                          </a:solidFill>
                          <a:latin typeface="+mj-lt"/>
                          <a:ea typeface="+mn-ea"/>
                          <a:cs typeface="+mn-cs"/>
                        </a:rPr>
                        <a:t>zł</a:t>
                      </a:r>
                      <a:br>
                        <a:rPr lang="pl-PL" sz="1800" b="1" kern="1200" dirty="0">
                          <a:solidFill>
                            <a:srgbClr val="C00000"/>
                          </a:solidFill>
                          <a:latin typeface="+mj-lt"/>
                          <a:ea typeface="+mn-ea"/>
                          <a:cs typeface="+mn-cs"/>
                        </a:rPr>
                      </a:br>
                      <a:r>
                        <a:rPr lang="pl-PL" sz="1400" b="1" kern="1200" dirty="0">
                          <a:solidFill>
                            <a:srgbClr val="C00000"/>
                          </a:solidFill>
                          <a:latin typeface="+mj-lt"/>
                          <a:ea typeface="+mn-ea"/>
                          <a:cs typeface="+mn-cs"/>
                        </a:rPr>
                        <a:t>(per saldo)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Zarząd Transportu Miejskiego</a:t>
                      </a:r>
                      <a:r>
                        <a:rPr lang="pl-PL" sz="1400" b="0" kern="1200" baseline="0" dirty="0" smtClean="0">
                          <a:solidFill>
                            <a:schemeClr val="tx1"/>
                          </a:solidFill>
                          <a:latin typeface="+mj-lt"/>
                          <a:ea typeface="+mn-ea"/>
                          <a:cs typeface="+mn-cs"/>
                        </a:rPr>
                        <a:t>, w tym zmniejszenie w związku ze zwrotem podatku od towarów i usług VAT o 49.943.390 zł z jednoczesnym zmniejszeniem planu dochodów Zarządu Transportu Miejskiego.</a:t>
                      </a:r>
                      <a:endParaRPr lang="pl-PL" sz="14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301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n-lt"/>
                          <a:ea typeface="+mn-ea"/>
                          <a:cs typeface="+mn-cs"/>
                        </a:rPr>
                        <a:t>-13.125.136 zł</a:t>
                      </a:r>
                      <a:endParaRPr lang="pl-PL" sz="18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400" b="1" kern="1200" baseline="0" dirty="0" smtClean="0">
                          <a:solidFill>
                            <a:schemeClr val="tx1"/>
                          </a:solidFill>
                          <a:latin typeface="+mj-lt"/>
                          <a:ea typeface="+mn-ea"/>
                          <a:cs typeface="+mn-cs"/>
                        </a:rPr>
                        <a:t>Biuro Infrastruktury</a:t>
                      </a:r>
                      <a:r>
                        <a:rPr lang="pl-PL" sz="1400" b="0" kern="1200" baseline="0" dirty="0" smtClean="0">
                          <a:solidFill>
                            <a:schemeClr val="tx1"/>
                          </a:solidFill>
                          <a:latin typeface="+mj-lt"/>
                          <a:ea typeface="+mn-ea"/>
                          <a:cs typeface="+mn-cs"/>
                        </a:rPr>
                        <a:t>, głównie w związku z zakończeniem realizacji zadania polegającego na zakupie preferencyjnym paliwa stałego dla gospodarstw domowych (zakup węgla jako towaru – 11.337.386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7706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n-lt"/>
                          <a:ea typeface="+mn-ea"/>
                          <a:cs typeface="+mn-cs"/>
                        </a:rPr>
                        <a:t>-1.084.369 zł</a:t>
                      </a:r>
                      <a:br>
                        <a:rPr lang="pl-PL" sz="1800" b="1" kern="1200" dirty="0" smtClean="0">
                          <a:solidFill>
                            <a:srgbClr val="C00000"/>
                          </a:solidFill>
                          <a:latin typeface="+mn-lt"/>
                          <a:ea typeface="+mn-ea"/>
                          <a:cs typeface="+mn-cs"/>
                        </a:rPr>
                      </a:br>
                      <a:r>
                        <a:rPr lang="pl-PL" sz="1400" b="1" kern="1200" dirty="0" smtClean="0">
                          <a:solidFill>
                            <a:srgbClr val="C00000"/>
                          </a:solidFill>
                          <a:latin typeface="+mn-lt"/>
                          <a:ea typeface="+mn-ea"/>
                          <a:cs typeface="+mn-cs"/>
                        </a:rPr>
                        <a:t>(per saldo)</a:t>
                      </a:r>
                      <a:endParaRPr lang="pl-PL" sz="1800" b="1" kern="1200" dirty="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Realizacja projektów UE</a:t>
                      </a:r>
                      <a:r>
                        <a:rPr lang="pl-PL" sz="1400" b="0" kern="1200" baseline="0" dirty="0" smtClean="0">
                          <a:solidFill>
                            <a:schemeClr val="tx1"/>
                          </a:solidFill>
                          <a:latin typeface="+mj-lt"/>
                          <a:ea typeface="+mn-ea"/>
                          <a:cs typeface="+mn-cs"/>
                        </a:rPr>
                        <a:t>, głownie w związku z przesunięciem środków na lata następne.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27947482"/>
                  </a:ext>
                </a:extLst>
              </a:tr>
              <a:tr h="7706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+6.677.364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400" b="1" kern="1200" baseline="0" dirty="0" smtClean="0">
                          <a:solidFill>
                            <a:schemeClr val="tx1"/>
                          </a:solidFill>
                          <a:latin typeface="+mj-lt"/>
                          <a:ea typeface="+mn-ea"/>
                          <a:cs typeface="+mn-cs"/>
                        </a:rPr>
                        <a:t>Wydatki oświatowe</a:t>
                      </a:r>
                      <a:r>
                        <a:rPr lang="pl-PL" sz="1400" b="0" kern="1200" baseline="0" dirty="0" smtClean="0">
                          <a:solidFill>
                            <a:schemeClr val="tx1"/>
                          </a:solidFill>
                          <a:latin typeface="+mj-lt"/>
                          <a:ea typeface="+mn-ea"/>
                          <a:cs typeface="+mn-cs"/>
                        </a:rPr>
                        <a:t>, głównie na wynagrodzenia i pochodne oraz zakup usług.</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7301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+1.212.178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gn="l">
                        <a:lnSpc>
                          <a:spcPct val="114000"/>
                        </a:lnSpc>
                        <a:buFont typeface="Arial" panose="020B0604020202020204" pitchFamily="34" charset="0"/>
                        <a:buNone/>
                      </a:pPr>
                      <a:r>
                        <a:rPr lang="pl-PL" sz="1400" b="1" kern="1200" baseline="0" dirty="0" smtClean="0">
                          <a:solidFill>
                            <a:schemeClr val="tx1"/>
                          </a:solidFill>
                          <a:latin typeface="+mj-lt"/>
                          <a:ea typeface="+mn-ea"/>
                          <a:cs typeface="+mn-cs"/>
                        </a:rPr>
                        <a:t>Zadania dotowane z budżetu państwa</a:t>
                      </a:r>
                      <a:r>
                        <a:rPr lang="pl-PL" sz="1400" b="0" kern="1200" baseline="0" dirty="0" smtClean="0">
                          <a:solidFill>
                            <a:schemeClr val="tx1"/>
                          </a:solidFill>
                          <a:latin typeface="+mj-lt"/>
                          <a:ea typeface="+mn-ea"/>
                          <a:cs typeface="+mn-cs"/>
                        </a:rPr>
                        <a:t>, w tym na zadania własne z przeznaczeniem na dofinansowanie bieżącej działalności domów pomocy społecznej (1.119.778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13487220"/>
                  </a:ext>
                </a:extLst>
              </a:tr>
            </a:tbl>
          </a:graphicData>
        </a:graphic>
      </p:graphicFrame>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C00000"/>
                </a:solidFill>
                <a:latin typeface="+mj-lt"/>
              </a:rPr>
              <a:t>-4,1</a:t>
            </a:r>
            <a:r>
              <a:rPr lang="pl-PL" altLang="pl-PL" sz="2000" b="1" dirty="0" smtClean="0">
                <a:solidFill>
                  <a:srgbClr val="C00000"/>
                </a:solidFill>
                <a:latin typeface="+mj-lt"/>
              </a:rPr>
              <a:t>mln </a:t>
            </a:r>
            <a:r>
              <a:rPr lang="pl-PL" altLang="pl-PL" sz="2000" b="1" dirty="0">
                <a:solidFill>
                  <a:srgbClr val="C00000"/>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2035443732"/>
              </p:ext>
            </p:extLst>
          </p:nvPr>
        </p:nvGraphicFramePr>
        <p:xfrm>
          <a:off x="228474" y="1036800"/>
          <a:ext cx="11712706" cy="5455906"/>
        </p:xfrm>
        <a:graphic>
          <a:graphicData uri="http://schemas.openxmlformats.org/drawingml/2006/table">
            <a:tbl>
              <a:tblPr firstRow="1" bandRow="1">
                <a:tableStyleId>{2D5ABB26-0587-4C30-8999-92F81FD0307C}</a:tableStyleId>
              </a:tblPr>
              <a:tblGrid>
                <a:gridCol w="2232000">
                  <a:extLst>
                    <a:ext uri="{9D8B030D-6E8A-4147-A177-3AD203B41FA5}">
                      <a16:colId xmlns:a16="http://schemas.microsoft.com/office/drawing/2014/main" val="20000"/>
                    </a:ext>
                  </a:extLst>
                </a:gridCol>
                <a:gridCol w="9480706">
                  <a:extLst>
                    <a:ext uri="{9D8B030D-6E8A-4147-A177-3AD203B41FA5}">
                      <a16:colId xmlns:a16="http://schemas.microsoft.com/office/drawing/2014/main" val="20001"/>
                    </a:ext>
                  </a:extLst>
                </a:gridCol>
              </a:tblGrid>
              <a:tr h="576000">
                <a:tc>
                  <a:txBody>
                    <a:bodyPr/>
                    <a:lstStyle/>
                    <a:p>
                      <a:pPr algn="r"/>
                      <a:r>
                        <a:rPr lang="pl-PL" sz="2000" b="1" baseline="0" dirty="0" smtClean="0">
                          <a:solidFill>
                            <a:srgbClr val="C00000"/>
                          </a:solidFill>
                          <a:latin typeface="+mj-lt"/>
                        </a:rPr>
                        <a:t>-4.117.150</a:t>
                      </a:r>
                      <a:r>
                        <a:rPr lang="pl-PL" sz="1600" b="1" baseline="0" dirty="0" smtClean="0">
                          <a:solidFill>
                            <a:srgbClr val="C00000"/>
                          </a:solidFill>
                          <a:latin typeface="+mj-lt"/>
                        </a:rPr>
                        <a:t> </a:t>
                      </a:r>
                      <a:r>
                        <a:rPr lang="pl-PL" sz="2000" b="1" baseline="0" dirty="0" smtClean="0">
                          <a:solidFill>
                            <a:srgbClr val="C00000"/>
                          </a:solidFill>
                          <a:latin typeface="+mj-lt"/>
                        </a:rPr>
                        <a:t>zł</a:t>
                      </a:r>
                      <a:br>
                        <a:rPr lang="pl-PL" sz="2000" b="1" baseline="0" dirty="0" smtClean="0">
                          <a:solidFill>
                            <a:srgbClr val="C00000"/>
                          </a:solidFill>
                          <a:latin typeface="+mj-lt"/>
                        </a:rPr>
                      </a:br>
                      <a:r>
                        <a:rPr lang="pl-PL" sz="1400" b="1" baseline="0" dirty="0" smtClean="0">
                          <a:solidFill>
                            <a:srgbClr val="C00000"/>
                          </a:solidFill>
                          <a:latin typeface="+mj-lt"/>
                        </a:rPr>
                        <a:t>(per saldo)</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0">
                <a:tc>
                  <a:txBody>
                    <a:bodyPr/>
                    <a:lstStyle/>
                    <a:p>
                      <a:pPr marL="0" algn="r" defTabSz="914400" rtl="0" eaLnBrk="1" latinLnBrk="0" hangingPunct="1"/>
                      <a:r>
                        <a:rPr lang="pl-PL" sz="1800" b="1" kern="1200" dirty="0" smtClean="0">
                          <a:solidFill>
                            <a:srgbClr val="C00000"/>
                          </a:solidFill>
                          <a:latin typeface="+mj-lt"/>
                          <a:ea typeface="+mn-ea"/>
                          <a:cs typeface="+mn-cs"/>
                        </a:rPr>
                        <a:t>-15.786.055 </a:t>
                      </a:r>
                      <a:r>
                        <a:rPr lang="pl-PL" sz="1800" b="1" kern="1200" dirty="0">
                          <a:solidFill>
                            <a:srgbClr val="C00000"/>
                          </a:solidFill>
                          <a:latin typeface="+mj-lt"/>
                          <a:ea typeface="+mn-ea"/>
                          <a:cs typeface="+mn-cs"/>
                        </a:rPr>
                        <a:t>zł</a:t>
                      </a:r>
                      <a:br>
                        <a:rPr lang="pl-PL" sz="1800" b="1" kern="1200" dirty="0">
                          <a:solidFill>
                            <a:srgbClr val="C00000"/>
                          </a:solidFill>
                          <a:latin typeface="+mj-lt"/>
                          <a:ea typeface="+mn-ea"/>
                          <a:cs typeface="+mn-cs"/>
                        </a:rPr>
                      </a:br>
                      <a:r>
                        <a:rPr lang="pl-PL" sz="1400" b="1" kern="1200" dirty="0">
                          <a:solidFill>
                            <a:srgbClr val="C00000"/>
                          </a:solidFill>
                          <a:latin typeface="+mj-lt"/>
                          <a:ea typeface="+mn-ea"/>
                          <a:cs typeface="+mn-cs"/>
                        </a:rPr>
                        <a:t>(per saldo)</a:t>
                      </a:r>
                      <a:endParaRPr lang="pl-PL" sz="1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Fundusz Przeciwdziałania COVID-19, </a:t>
                      </a:r>
                      <a:r>
                        <a:rPr lang="pl-PL" sz="1400" b="0" kern="1200" baseline="0" dirty="0" smtClean="0">
                          <a:solidFill>
                            <a:schemeClr val="tx1"/>
                          </a:solidFill>
                          <a:latin typeface="+mj-lt"/>
                          <a:ea typeface="+mn-ea"/>
                          <a:cs typeface="+mn-cs"/>
                        </a:rPr>
                        <a:t>wypłaty dodatku elektrycznego dla gospodarstw domowych oraz jego obsługę w związku z mniejszą liczbą wniosków, w dzielnicach: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Praga-Północ (3.416.894 zł), Praga-Południe (2.815.036 zł), Wawer (1.864.086 zł), Targówek (1.228.876 zł), Białołęka (1.067.126 zł), Włochy (975.351 zł), Mokotów (909.791 zł), Rembertów (727.752 zł), Śródmieście (661.156 zł), Bielany (394.025 zł), Wola (384.898 zł), Ursynów (366.931 zł), Wilanów (283.765 zł), Ursus (266.890 zł), Bemowo (265.877 zł), Ochota (157.601 zł).</a:t>
                      </a:r>
                      <a:endParaRPr lang="pl-PL" sz="14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marL="0" algn="r" defTabSz="914400" rtl="0" eaLnBrk="1" latinLnBrk="0" hangingPunct="1"/>
                      <a:r>
                        <a:rPr lang="pl-PL" sz="1800" b="1" kern="1200" dirty="0" smtClean="0">
                          <a:solidFill>
                            <a:srgbClr val="385723"/>
                          </a:solidFill>
                          <a:latin typeface="+mj-lt"/>
                          <a:ea typeface="+mn-ea"/>
                          <a:cs typeface="+mn-cs"/>
                        </a:rPr>
                        <a:t>+4.305.389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Białołęka </a:t>
                      </a:r>
                      <a:r>
                        <a:rPr lang="pl-PL" sz="1400" b="0" kern="1200" baseline="0" dirty="0" smtClean="0">
                          <a:solidFill>
                            <a:schemeClr val="tx1"/>
                          </a:solidFill>
                          <a:latin typeface="+mj-lt"/>
                          <a:ea typeface="+mn-ea"/>
                          <a:cs typeface="+mn-cs"/>
                        </a:rPr>
                        <a:t>głównie z przeznaczeniem na wydatki oświatowo-edukacyjne.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algn="r" defTabSz="914400" rtl="0" eaLnBrk="1" latinLnBrk="0" hangingPunct="1"/>
                      <a:r>
                        <a:rPr lang="pl-PL" sz="1800" b="1" kern="1200" dirty="0" smtClean="0">
                          <a:solidFill>
                            <a:srgbClr val="385723"/>
                          </a:solidFill>
                          <a:latin typeface="+mj-lt"/>
                          <a:ea typeface="+mn-ea"/>
                          <a:cs typeface="+mn-cs"/>
                        </a:rPr>
                        <a:t>+2.701.356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a:t>
                      </a:r>
                      <a:r>
                        <a:rPr lang="pl-PL" sz="1400" b="1" kern="1200" baseline="0" dirty="0" smtClean="0">
                          <a:solidFill>
                            <a:schemeClr val="tx1"/>
                          </a:solidFill>
                          <a:latin typeface="+mn-lt"/>
                          <a:ea typeface="+mn-ea"/>
                          <a:cs typeface="+mn-cs"/>
                        </a:rPr>
                        <a:t>Śródmieście</a:t>
                      </a:r>
                      <a:r>
                        <a:rPr lang="pl-PL" sz="1400" b="0" kern="1200" baseline="0" dirty="0" smtClean="0">
                          <a:solidFill>
                            <a:schemeClr val="tx1"/>
                          </a:solidFill>
                          <a:latin typeface="+mj-lt"/>
                          <a:ea typeface="+mn-ea"/>
                          <a:cs typeface="+mn-cs"/>
                        </a:rPr>
                        <a:t>,</a:t>
                      </a:r>
                      <a:r>
                        <a:rPr lang="pl-PL" sz="1400" b="1" kern="1200" baseline="0" dirty="0" smtClean="0">
                          <a:solidFill>
                            <a:schemeClr val="tx1"/>
                          </a:solidFill>
                          <a:latin typeface="+mj-lt"/>
                          <a:ea typeface="+mn-ea"/>
                          <a:cs typeface="+mn-cs"/>
                        </a:rPr>
                        <a:t> </a:t>
                      </a:r>
                      <a:r>
                        <a:rPr lang="pl-PL" sz="1400" b="0" kern="1200" baseline="0" dirty="0" smtClean="0">
                          <a:solidFill>
                            <a:schemeClr val="tx1"/>
                          </a:solidFill>
                          <a:latin typeface="+mj-lt"/>
                          <a:ea typeface="+mn-ea"/>
                          <a:cs typeface="+mn-cs"/>
                        </a:rPr>
                        <a:t>głównie z przeznaczeniem na rozliczenia ze wspólnotami mieszkaniowymi.</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0">
                <a:tc>
                  <a:txBody>
                    <a:bodyPr/>
                    <a:lstStyle/>
                    <a:p>
                      <a:pPr marL="0" algn="r" defTabSz="914400" rtl="0" eaLnBrk="1" latinLnBrk="0" hangingPunct="1"/>
                      <a:r>
                        <a:rPr lang="pl-PL" sz="1800" b="1" kern="1200" dirty="0" smtClean="0">
                          <a:solidFill>
                            <a:srgbClr val="385723"/>
                          </a:solidFill>
                          <a:latin typeface="+mj-lt"/>
                          <a:ea typeface="+mn-ea"/>
                          <a:cs typeface="+mn-cs"/>
                        </a:rPr>
                        <a:t>+2.006.383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Praga-Północ</a:t>
                      </a:r>
                      <a:r>
                        <a:rPr lang="pl-PL" sz="1400" b="0" kern="1200" baseline="0" dirty="0" smtClean="0">
                          <a:solidFill>
                            <a:schemeClr val="tx1"/>
                          </a:solidFill>
                          <a:latin typeface="+mj-lt"/>
                          <a:ea typeface="+mn-ea"/>
                          <a:cs typeface="+mn-cs"/>
                        </a:rPr>
                        <a:t>, głównie z przeznaczeniem na utrzymanie mieszkaniowego zasobu komunalnego.</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70662183"/>
                  </a:ext>
                </a:extLst>
              </a:tr>
              <a:tr h="0">
                <a:tc>
                  <a:txBody>
                    <a:bodyPr/>
                    <a:lstStyle/>
                    <a:p>
                      <a:pPr marL="0" algn="r" defTabSz="914400" rtl="0" eaLnBrk="1" latinLnBrk="0" hangingPunct="1"/>
                      <a:r>
                        <a:rPr lang="pl-PL" sz="1800" b="1" kern="1200" dirty="0" smtClean="0">
                          <a:solidFill>
                            <a:srgbClr val="385723"/>
                          </a:solidFill>
                          <a:latin typeface="+mj-lt"/>
                          <a:ea typeface="+mn-ea"/>
                          <a:cs typeface="+mn-cs"/>
                        </a:rPr>
                        <a:t>+1.945.396 zł</a:t>
                      </a:r>
                    </a:p>
                    <a:p>
                      <a:pPr marL="0" algn="r" defTabSz="914400" rtl="0" eaLnBrk="1" latinLnBrk="0" hangingPunct="1"/>
                      <a:r>
                        <a:rPr lang="pl-PL" sz="1400" b="1" kern="1200" dirty="0" smtClean="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Wola</a:t>
                      </a:r>
                      <a:r>
                        <a:rPr lang="pl-PL" sz="1400" b="0" kern="1200" baseline="0" dirty="0" smtClean="0">
                          <a:solidFill>
                            <a:schemeClr val="tx1"/>
                          </a:solidFill>
                          <a:latin typeface="+mj-lt"/>
                          <a:ea typeface="+mn-ea"/>
                          <a:cs typeface="+mn-cs"/>
                        </a:rPr>
                        <a:t>, głównie z przeznaczeniem na wydatki oświatowo-edukacyjne.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4185441"/>
                  </a:ext>
                </a:extLst>
              </a:tr>
              <a:tr h="972000">
                <a:tc>
                  <a:txBody>
                    <a:bodyPr/>
                    <a:lstStyle/>
                    <a:p>
                      <a:pPr marL="0" algn="r" defTabSz="914400" rtl="0" eaLnBrk="1" latinLnBrk="0" hangingPunct="1"/>
                      <a:r>
                        <a:rPr lang="pl-PL" sz="1800" b="1" kern="1200" dirty="0" smtClean="0">
                          <a:solidFill>
                            <a:srgbClr val="385723"/>
                          </a:solidFill>
                          <a:latin typeface="+mj-lt"/>
                          <a:ea typeface="+mn-ea"/>
                          <a:cs typeface="+mn-cs"/>
                        </a:rPr>
                        <a:t>+710.381 zł</a:t>
                      </a:r>
                    </a:p>
                    <a:p>
                      <a:pPr marL="0" algn="r" defTabSz="914400" rtl="0" eaLnBrk="1" latinLnBrk="0" hangingPunct="1"/>
                      <a:r>
                        <a:rPr lang="pl-PL" sz="1400" b="1" kern="1200" dirty="0" smtClean="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Pozostałe zmiany</a:t>
                      </a:r>
                      <a:r>
                        <a:rPr lang="pl-PL" sz="1400" b="0" kern="1200" baseline="0" dirty="0" smtClean="0">
                          <a:solidFill>
                            <a:schemeClr val="tx1"/>
                          </a:solidFill>
                          <a:latin typeface="+mj-lt"/>
                          <a:ea typeface="+mn-ea"/>
                          <a:cs typeface="+mn-cs"/>
                        </a:rPr>
                        <a:t> dotyczą dzielnic: Włochy (–842.979 zł), Ochota(–289.434 zł), Wawer (–87.662 zł),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Ursus (–57.241 zł), Mokotów (–10.881 zł), Rembertów (–9.200 zł), Wesoła (–3.514 zł), Targówek (+722.441 zł), Ursynów (+460.926 zł), Praga-Południe (+414.681 zł), Bielany (+161.209 zł), Wilanów (+119.642 zł),</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Bemowo (+84.457 zł), Żoliborz (+47.936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82760117"/>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2023 r. o </a:t>
            </a:r>
            <a:r>
              <a:rPr lang="pl-PL" altLang="pl-PL" sz="2400" b="1" dirty="0" smtClean="0">
                <a:latin typeface="+mj-lt"/>
              </a:rPr>
              <a:t>60,8 </a:t>
            </a:r>
            <a:r>
              <a:rPr lang="pl-PL" altLang="pl-PL" sz="2400" b="1" dirty="0">
                <a:latin typeface="+mj-lt"/>
              </a:rPr>
              <a:t>mln zł</a:t>
            </a:r>
          </a:p>
        </p:txBody>
      </p:sp>
    </p:spTree>
    <p:extLst>
      <p:ext uri="{BB962C8B-B14F-4D97-AF65-F5344CB8AC3E}">
        <p14:creationId xmlns:p14="http://schemas.microsoft.com/office/powerpoint/2010/main" val="1456661785"/>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2023 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220966650"/>
              </p:ext>
            </p:extLst>
          </p:nvPr>
        </p:nvGraphicFramePr>
        <p:xfrm>
          <a:off x="2149596" y="1347610"/>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-152,6</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3.959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-151,2</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1.984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Calibri" panose="020F0502020204030204" pitchFamily="34" charset="0"/>
                        </a:rPr>
                        <a:t>-213,0</a:t>
                      </a:r>
                      <a:endParaRPr lang="pl-PL" sz="28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1.251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smtClean="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+211,6</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724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1975476246"/>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6064</TotalTime>
  <Words>7708</Words>
  <Application>Microsoft Office PowerPoint</Application>
  <PresentationFormat>Panoramiczny</PresentationFormat>
  <Paragraphs>990</Paragraphs>
  <Slides>53</Slides>
  <Notes>9</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53</vt:i4>
      </vt:variant>
    </vt:vector>
  </HeadingPairs>
  <TitlesOfParts>
    <vt:vector size="60"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14 grudnia 2023 r. </vt:lpstr>
      <vt:lpstr>Projekt zmiany budżetu na 2023 rok na sesję Rady m.st. Warszawy w dn. 14 grudnia 2023 r.</vt:lpstr>
      <vt:lpstr>Zmiana głównych parametrów budżetowych w 2023 r.</vt:lpstr>
      <vt:lpstr>Zwiększenie planu dochodów w 2023 r. o 35,7 mln zł</vt:lpstr>
      <vt:lpstr>Zwiększenie planu dochodów w 2023 r. o 35,7 mln zł</vt:lpstr>
      <vt:lpstr>Zwiększenie planu dochodów w 2023 r. o 35,7 mln zł</vt:lpstr>
      <vt:lpstr>Zmniejszenie planu wydatków bieżących w 2023 r. o 60,8 mln zł</vt:lpstr>
      <vt:lpstr>Zmniejszenie planu wydatków bieżących w 2023 r. o 60,8 mln zł</vt:lpstr>
      <vt:lpstr>Zmiana wydatków majątkowych w 2023 r.</vt:lpstr>
      <vt:lpstr>Zmniejszenie planu wydatków majątkowych w 2023 r. o 152,6 mln zł</vt:lpstr>
      <vt:lpstr>Zmniejszenie planu wydatków majątkowych w 2023 r. o 152,6 mln zł</vt:lpstr>
      <vt:lpstr>Zmniejszenie planu wydatków majątkowych w 2023 r. o 152,6 mln zł</vt:lpstr>
      <vt:lpstr>Zmniejszenie planu wydatków majątkowych w 2023 r. o 152,6 mln zł</vt:lpstr>
      <vt:lpstr>Zmniejszenie planu wydatków majątkowych w 2023 r. o 152,6 mln zł</vt:lpstr>
      <vt:lpstr>Zmniejszenie planu wydatków majątkowych w 2023 r. o 152,6 mln zł</vt:lpstr>
      <vt:lpstr>Zmniejszenie planu wydatków majątkowych w 2023 r. o 152,6 mln zł</vt:lpstr>
      <vt:lpstr>Projekt zmiany  Wieloletniej Prognozy Finansowej  na lata 2023–2050 na sesję Rady m.st. Warszawy w dn. 14 grudnia 2023 r.</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2023 r.</vt:lpstr>
      <vt:lpstr>Zwiększenie planu dochodów w 2023 r. o 45,6 mln zł</vt:lpstr>
      <vt:lpstr>Zmniejszenie planu wydatków bieżących w 2023 r. o 7,3 mln zł</vt:lpstr>
      <vt:lpstr>Zmniejszenie planu wydatków bieżących w 2023 r. o 7,3 mln zł</vt:lpstr>
      <vt:lpstr>Zmniejszenie planu wydatków bieżących w 2023 r. o 7,3 mln zł</vt:lpstr>
      <vt:lpstr>Zmiany wydatków majątkowych w 2023 r.</vt:lpstr>
      <vt:lpstr>Zmniejszenie planu wydatków majątkowych w 2023 r. o 94,8 mln zł</vt:lpstr>
      <vt:lpstr>Zmniejszenie planu wydatków majątkowych w 2023 r. o 94,8 mln zł</vt:lpstr>
      <vt:lpstr>Zmniejszenie planu wydatków majątkowych w 2023 r. o 94,8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Prezentacja programu PowerPoint</vt:lpstr>
      <vt:lpstr>Podsumowanie projekt z autopoprawkami A  </vt:lpstr>
      <vt:lpstr>Wieloletnia Prognoza Finansowa  Zmiany w prognozie wyniku budżetu</vt:lpstr>
      <vt:lpstr>Wieloletnia Prognoza Finansowa  Zmiany w programie kredytowym</vt:lpstr>
      <vt:lpstr>Autopoprawki B do projektu zmiany budżetu i WPF</vt:lpstr>
      <vt:lpstr>Prezentacja programu PowerPoint</vt:lpstr>
      <vt:lpstr>Prezentacja programu PowerPoint</vt:lpstr>
      <vt:lpstr>Autopoprawki C do projektu zmiany budżetu i WPF</vt:lpstr>
      <vt:lpstr>Prezentacja programu PowerPoint</vt:lpstr>
      <vt:lpstr>Prezentacja programu PowerPoint</vt:lpstr>
      <vt:lpstr>Autopoprawka D do projektu zmiany budżetu</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14.12.2023</dc:title>
  <dc:creator>Biuro Planowania Budżetowego</dc:creator>
  <cp:lastModifiedBy>Rogowiecki Dominik (PB)</cp:lastModifiedBy>
  <cp:revision>632</cp:revision>
  <cp:lastPrinted>2023-03-08T12:50:33Z</cp:lastPrinted>
  <dcterms:created xsi:type="dcterms:W3CDTF">2022-12-23T10:36:43Z</dcterms:created>
  <dcterms:modified xsi:type="dcterms:W3CDTF">2023-12-19T07:24:58Z</dcterms:modified>
</cp:coreProperties>
</file>