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402" r:id="rId2"/>
    <p:sldId id="338" r:id="rId3"/>
    <p:sldId id="340" r:id="rId4"/>
    <p:sldId id="341" r:id="rId5"/>
    <p:sldId id="343" r:id="rId6"/>
    <p:sldId id="345" r:id="rId7"/>
    <p:sldId id="423" r:id="rId8"/>
    <p:sldId id="351" r:id="rId9"/>
    <p:sldId id="352" r:id="rId10"/>
    <p:sldId id="357" r:id="rId11"/>
    <p:sldId id="428" r:id="rId12"/>
    <p:sldId id="359" r:id="rId13"/>
    <p:sldId id="366" r:id="rId14"/>
    <p:sldId id="413" r:id="rId15"/>
    <p:sldId id="418" r:id="rId16"/>
    <p:sldId id="419" r:id="rId17"/>
    <p:sldId id="420" r:id="rId18"/>
    <p:sldId id="477" r:id="rId19"/>
    <p:sldId id="498" r:id="rId20"/>
    <p:sldId id="500" r:id="rId21"/>
    <p:sldId id="501" r:id="rId22"/>
    <p:sldId id="502" r:id="rId23"/>
    <p:sldId id="503" r:id="rId24"/>
    <p:sldId id="486" r:id="rId25"/>
    <p:sldId id="491" r:id="rId26"/>
    <p:sldId id="492" r:id="rId27"/>
    <p:sldId id="493" r:id="rId28"/>
    <p:sldId id="494" r:id="rId29"/>
    <p:sldId id="495" r:id="rId30"/>
    <p:sldId id="398" r:id="rId31"/>
    <p:sldId id="430" r:id="rId32"/>
    <p:sldId id="401" r:id="rId3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85723"/>
    <a:srgbClr val="FEDDD5"/>
    <a:srgbClr val="FDBBAB"/>
    <a:srgbClr val="EFF8E9"/>
    <a:srgbClr val="EEF7E8"/>
    <a:srgbClr val="495A73"/>
    <a:srgbClr val="F2F2F2"/>
    <a:srgbClr val="006600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70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E98F-710C-451B-8FA2-3F3CF8121B50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8F6-4D00-4E6D-A406-3A443E38E9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9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03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03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89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462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94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8">
            <a:extLst>
              <a:ext uri="{FF2B5EF4-FFF2-40B4-BE49-F238E27FC236}">
                <a16:creationId xmlns:a16="http://schemas.microsoft.com/office/drawing/2014/main" id="{AE921C64-0565-41B9-8D4A-B4701B52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4727" y="4116721"/>
            <a:ext cx="8422546" cy="9581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latin typeface="Engram Warsaw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096606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819900" y="6613800"/>
            <a:ext cx="484079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8054969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>
          <a:xfrm>
            <a:off x="498476" y="1286872"/>
            <a:ext cx="6506332" cy="4525962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latin typeface="Engram Warsaw" pitchFamily="50" charset="-18"/>
              </a:defRPr>
            </a:lvl1pPr>
            <a:lvl2pPr>
              <a:lnSpc>
                <a:spcPct val="125000"/>
              </a:lnSpc>
              <a:defRPr sz="1500">
                <a:latin typeface="Engram Warsaw" pitchFamily="50" charset="-18"/>
              </a:defRPr>
            </a:lvl2pPr>
            <a:lvl3pPr>
              <a:lnSpc>
                <a:spcPct val="125000"/>
              </a:lnSpc>
              <a:defRPr sz="1500">
                <a:latin typeface="Engram Warsaw" pitchFamily="50" charset="-18"/>
              </a:defRPr>
            </a:lvl3pPr>
            <a:lvl4pPr>
              <a:lnSpc>
                <a:spcPct val="125000"/>
              </a:lnSpc>
              <a:defRPr sz="1500">
                <a:latin typeface="Engram Warsaw" pitchFamily="50" charset="-18"/>
              </a:defRPr>
            </a:lvl4pPr>
            <a:lvl5pPr>
              <a:lnSpc>
                <a:spcPct val="125000"/>
              </a:lnSpc>
              <a:defRPr sz="1500"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7" name="Symbol zastępczy wykresu 16"/>
          <p:cNvSpPr>
            <a:spLocks noGrp="1"/>
          </p:cNvSpPr>
          <p:nvPr>
            <p:ph type="chart" sz="quarter" idx="11"/>
          </p:nvPr>
        </p:nvSpPr>
        <p:spPr>
          <a:xfrm>
            <a:off x="7794625" y="1286872"/>
            <a:ext cx="3884613" cy="452596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467476" y="6613800"/>
            <a:ext cx="5193222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8932733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sz="quarter" idx="10"/>
          </p:nvPr>
        </p:nvSpPr>
        <p:spPr>
          <a:xfrm>
            <a:off x="498475" y="1266825"/>
            <a:ext cx="11180763" cy="45053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953250" y="6613800"/>
            <a:ext cx="470744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50981289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ion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48594" y="0"/>
            <a:ext cx="464340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686244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28640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oziom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291398" y="1293017"/>
            <a:ext cx="6894000" cy="440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4451031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7548594" y="6613800"/>
            <a:ext cx="4112103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037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1904302" y="4328719"/>
            <a:ext cx="8422546" cy="21979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Engram Warsaw Light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007691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60" r:id="rId5"/>
    <p:sldLayoutId id="2147483661" r:id="rId6"/>
    <p:sldLayoutId id="2147483654" r:id="rId7"/>
  </p:sldLayoutIdLst>
  <p:transition spd="slow">
    <p:cover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9845" y="2019301"/>
            <a:ext cx="11792310" cy="370522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sz="3200" dirty="0">
                <a:latin typeface="+mn-lt"/>
              </a:rPr>
              <a:t>Projekty zmiany budżetu 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i Wieloletniej Prognozy Finansowej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na sesję Rady m.st. Warszawy </a:t>
            </a:r>
            <a:br>
              <a:rPr lang="pl-PL" sz="3200" dirty="0">
                <a:latin typeface="+mn-lt"/>
              </a:rPr>
            </a:br>
            <a:r>
              <a:rPr lang="pl-PL" sz="3200" b="0" dirty="0">
                <a:latin typeface="+mn-lt"/>
              </a:rPr>
              <a:t>w dniu 5</a:t>
            </a:r>
            <a:r>
              <a:rPr lang="pl-PL" sz="3200" b="0" dirty="0" smtClean="0">
                <a:latin typeface="+mn-lt"/>
              </a:rPr>
              <a:t> października </a:t>
            </a:r>
            <a:r>
              <a:rPr lang="pl-PL" sz="3200" b="0" dirty="0">
                <a:latin typeface="+mn-lt"/>
              </a:rPr>
              <a:t>2023 r</a:t>
            </a:r>
            <a:r>
              <a:rPr lang="pl-PL" sz="3200" b="0" dirty="0" smtClean="0">
                <a:latin typeface="+mn-lt"/>
              </a:rPr>
              <a:t>.</a:t>
            </a:r>
            <a:br>
              <a:rPr lang="pl-PL" sz="3200" b="0" dirty="0" smtClean="0">
                <a:latin typeface="+mn-lt"/>
              </a:rPr>
            </a:br>
            <a:endParaRPr lang="pl-PL" sz="2400" b="0" dirty="0">
              <a:latin typeface="+mn-lt"/>
            </a:endParaRPr>
          </a:p>
        </p:txBody>
      </p:sp>
      <p:sp>
        <p:nvSpPr>
          <p:cNvPr id="5" name="Tytuł 1"/>
          <p:cNvSpPr>
            <a:spLocks noGrp="1"/>
          </p:cNvSpPr>
          <p:nvPr/>
        </p:nvSpPr>
        <p:spPr>
          <a:xfrm>
            <a:off x="3792855" y="6437207"/>
            <a:ext cx="4606290" cy="30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200" dirty="0">
                <a:latin typeface="Engram Warsaw" pitchFamily="50" charset="-18"/>
              </a:rPr>
              <a:t>5</a:t>
            </a:r>
            <a:r>
              <a:rPr lang="pl-PL" sz="1200" dirty="0" smtClean="0">
                <a:solidFill>
                  <a:schemeClr val="tx1"/>
                </a:solidFill>
                <a:latin typeface="Engram Warsaw" pitchFamily="50" charset="-18"/>
              </a:rPr>
              <a:t> października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2023 r</a:t>
            </a:r>
            <a:r>
              <a:rPr lang="pl-PL" sz="1200" dirty="0">
                <a:latin typeface="Engram Warsaw" pitchFamily="50" charset="-18"/>
              </a:rPr>
              <a:t>.     |    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Warszawa</a:t>
            </a:r>
          </a:p>
        </p:txBody>
      </p:sp>
    </p:spTree>
    <p:extLst>
      <p:ext uri="{BB962C8B-B14F-4D97-AF65-F5344CB8AC3E}">
        <p14:creationId xmlns:p14="http://schemas.microsoft.com/office/powerpoint/2010/main" val="1908105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1999" y="72000"/>
            <a:ext cx="10702165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351,4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DZIELNICOWA:  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-53,8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93177"/>
              </p:ext>
            </p:extLst>
          </p:nvPr>
        </p:nvGraphicFramePr>
        <p:xfrm>
          <a:off x="338920" y="1343546"/>
          <a:ext cx="11340000" cy="4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-53.786.643 </a:t>
                      </a:r>
                      <a:r>
                        <a:rPr lang="pl-PL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  <a:endParaRPr lang="pl-PL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48976"/>
              </p:ext>
            </p:extLst>
          </p:nvPr>
        </p:nvGraphicFramePr>
        <p:xfrm>
          <a:off x="338920" y="1759975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+10.410.926</a:t>
                      </a:r>
                      <a:endParaRPr kumimoji="0" lang="pl-PL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-13.802.067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+34.900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-6.762.854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-7.605.970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-10.414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-5.696.373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-439.358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-13.553.994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28963"/>
              </p:ext>
            </p:extLst>
          </p:nvPr>
        </p:nvGraphicFramePr>
        <p:xfrm>
          <a:off x="6008920" y="1759969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-118.680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-3.027.002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+767.608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-2.075.453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-5.137.969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-6.769.943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797981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058862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351,4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719435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POZOSTAŁA: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+30,0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50184"/>
              </p:ext>
            </p:extLst>
          </p:nvPr>
        </p:nvGraphicFramePr>
        <p:xfrm>
          <a:off x="234827" y="1384800"/>
          <a:ext cx="11700000" cy="349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+30.100.000 zł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pozostałej, </a:t>
                      </a: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tym:</a:t>
                      </a: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306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+30.100.000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Wsparcie szpitali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 tego:</a:t>
                      </a:r>
                    </a:p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5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Wolski Sp. z o.o.                                                                                                18.500.000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Czerniakowski Sp. z o.o. </a:t>
                      </a:r>
                      <a:r>
                        <a:rPr lang="pl-PL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Grochowski im. dr med. Rafała </a:t>
                      </a:r>
                      <a:r>
                        <a:rPr lang="pl-PL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Masztaka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Sp. z o.o.           2.600.000 zł 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Praski Sp. z o.o.                                                                                                    2.000.000 zł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jednoczesnym przeniesieniem z: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l-PL" sz="5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„Programu wdrożenia systemu do zarządzania energią wraz z poprawą efektywności energetycznej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w obiektach miejskich” z 2023 r., zadania pn. „Panele fotowoltaiczne na dachach budynków miejskich”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z 2024 r.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„Programu rozwoju infrastruktury miejskiej” z lat 2025-2027, „Programu modernizacji infrastruktury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miejskiej” z 2026 r.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284772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67749" y="1190625"/>
            <a:ext cx="11656502" cy="34575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b="1" dirty="0">
                <a:cs typeface="Arial" charset="0"/>
              </a:rPr>
              <a:t>Projekt zmiany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Wieloletniej Prognozy Finansowej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na lata 2023–2050</a:t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</a:t>
            </a:r>
            <a:r>
              <a:rPr lang="pl-PL" altLang="pl-PL" sz="3200" dirty="0" smtClean="0">
                <a:cs typeface="Arial" charset="0"/>
              </a:rPr>
              <a:t>5 października 2023 </a:t>
            </a:r>
            <a:r>
              <a:rPr lang="pl-PL" altLang="pl-PL" sz="3200" dirty="0">
                <a:cs typeface="Arial" charset="0"/>
              </a:rPr>
              <a:t>r.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045376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86202"/>
              </p:ext>
            </p:extLst>
          </p:nvPr>
        </p:nvGraphicFramePr>
        <p:xfrm>
          <a:off x="1661292" y="1643419"/>
          <a:ext cx="8869417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41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-351,4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+266,5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+88,7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+17,9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10,0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4.107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3.446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2.595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2.216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1.791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14.154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1237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30617"/>
              </p:ext>
            </p:extLst>
          </p:nvPr>
        </p:nvGraphicFramePr>
        <p:xfrm>
          <a:off x="696000" y="1080000"/>
          <a:ext cx="10800000" cy="380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zwiększeń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+10,0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budynków mieszkalnych przy ul. Meissnera 7, 9, 11, 13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(Praga-Południe).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14,2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+4,0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 12 autobusów niskoemisyjnych dla m. st. Warszawy.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51,3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+2,9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Doposażenie w windy komunalnych budynków mieszkalnych (Praga-Północ).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17,6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+2,0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siedziby Urzędu Dzielnicy przy ul. Młynarskiej 16 na potrzeby Urzędu Stanu Cywilnego (Wola).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+1,9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ul. Kondratowicza.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09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4511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448876"/>
              </p:ext>
            </p:extLst>
          </p:nvPr>
        </p:nvGraphicFramePr>
        <p:xfrm>
          <a:off x="696000" y="1080000"/>
          <a:ext cx="10800000" cy="380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zmniejszeń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-30,5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rozwoju infrastruktury miejskiej.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273,7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-5,4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modernizacji infrastruktury miejskiej.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119,7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52695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-4,0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Wydatki związane z realizacją i rozliczeniem projektów finansowanych z udziałem środków Unii Europejskiej i innych źródeł zagranicznych niepodlegających zwrotowi.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330,8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-3,2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wdrożenia systemu do zarządzania energią wraz z poprawą efektywności energetycznej w obiektach miejskich.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-2,9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budownictwa społecznego i modernizacji budynków.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97,4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1074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46176"/>
              </p:ext>
            </p:extLst>
          </p:nvPr>
        </p:nvGraphicFramePr>
        <p:xfrm>
          <a:off x="696000" y="1080000"/>
          <a:ext cx="10800000" cy="4565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178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harmonogramów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kwota zadania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±429,0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3.038 mln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21931911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±140,0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dokończenie budowy odcinka zachodniego od szklaku ze stacją "Powstańców Śląskich„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"Połczyńska" wraz ze stacją Techniczno-Postojową "Mory„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2024 r. na 2023 r.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2.635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±115,0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dokończenie budowy odcinka wschodniego-północnego II linii metra (do stacji "Bródno")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2024 r.</a:t>
                      </a:r>
                      <a:endParaRPr lang="pl-P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190,4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±80,0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kontynuacja budowy odcinka zachodniego od szlaku za stacją "Księcia Janusza„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stacji "Powstańców Śląskich„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2024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107,3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±75,0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odcinek zachodni: od szlaku za stacją "Rondo Daszyńskiego„ do stacji "Księcia Janusza„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2024 r.</a:t>
                      </a:r>
                      <a:endParaRPr lang="pl-P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80,5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±19,0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odcinek wschodni - północny: od szlaku za stacją "Dworzec Wileński„ do stacji "Targówek 2„</a:t>
                      </a:r>
                      <a:b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2024 r.</a:t>
                      </a:r>
                      <a:endParaRPr lang="pl-P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24,1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63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687818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77211"/>
              </p:ext>
            </p:extLst>
          </p:nvPr>
        </p:nvGraphicFramePr>
        <p:xfrm>
          <a:off x="696000" y="1080000"/>
          <a:ext cx="10716952" cy="2873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355352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10,0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żłobka nr 26 przy ul. Wapowskiego 1 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0,4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ul. Jutrzenki - rozliczenie z deweloperem (Włochy) 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0,4 </a:t>
                      </a: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Zakupy inwestycyjne dla Stołecznego Zarządu Rozbudowy Miasta 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0,2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drogi publicznej w rejonie ul. Jutrzenki, Łopuszańska, Pryzmaty - rozliczenie z deweloperem. 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190066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171700"/>
            <a:ext cx="11491546" cy="17738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 smtClean="0"/>
              <a:t>Autopoprawka 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9322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/>
              <a:t>Zwiększenie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planu </a:t>
            </a:r>
            <a:r>
              <a:rPr lang="pl-PL" altLang="pl-PL" sz="2400" b="1" dirty="0" smtClean="0"/>
              <a:t>dochodów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w </a:t>
            </a:r>
            <a:r>
              <a:rPr lang="pl-PL" altLang="pl-PL" sz="2400" dirty="0" smtClean="0"/>
              <a:t>2023 </a:t>
            </a:r>
            <a:r>
              <a:rPr lang="pl-PL" altLang="pl-PL" sz="2400" dirty="0"/>
              <a:t>r. o </a:t>
            </a:r>
            <a:r>
              <a:rPr lang="pl-PL" altLang="pl-PL" sz="2400" b="1" dirty="0" smtClean="0"/>
              <a:t>39,8 </a:t>
            </a:r>
            <a:r>
              <a:rPr lang="pl-PL" altLang="pl-PL" sz="2400" b="1" dirty="0"/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04351"/>
              </p:ext>
            </p:extLst>
          </p:nvPr>
        </p:nvGraphicFramePr>
        <p:xfrm>
          <a:off x="254964" y="1152000"/>
          <a:ext cx="11700000" cy="4289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994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+39.808.200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Dochody łącznie – główne pozycje: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1292534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</a:rPr>
                        <a:t>+23.498.913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b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4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Środki UE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w związku z przesunięciem środków pomiędzy latami na realizację zadań inwestycyjnych pn. „Budowa II linii metra, wraz z infrastrukturą towarzyszącą i zakupem taboru - etap II - odcinek 3+3” – zwiększenie o 133.665.576 zł (przeniesienie z 2024 r.), „Budowa II linii metra wraz zakupem taboru - etap III” – zmniejszenie o 110.516.856 zł (przeniesienie na 2024 r.).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998081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+13.358.334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kształcenie uczniów będących obywatelami Ukrainy zgodnie z art. 50 ustawy z dnia 12 marca 2022 r. o pomocy obywatelom Ukrainy w związku z konfliktem zbrojnym na terytorium tego państwa.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99808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+5.799.647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Stołeczny Zarząd Rozbudowy Miasta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tytułu zwrotu przez sąd depozytu złożonego w 2022 r. w związku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zatrzymaniem kwoty na poczet zobowiązania wobec podwykonawcy, dotyczącej zadania inwestycyjnego pn. „Budowa Szpitala Południowego”.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88908"/>
                  </a:ext>
                </a:extLst>
              </a:tr>
              <a:tr h="45888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+3.250.698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Opłaty za zezwolenie na sprzedaż napojów alkoholowych w obrocie hurtowym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571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143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03608" y="2619952"/>
            <a:ext cx="11584785" cy="13255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Projekt zmiany budżetu na 2023 rok</a:t>
            </a:r>
            <a:r>
              <a:rPr lang="pl-PL" altLang="pl-PL" b="1" dirty="0">
                <a:cs typeface="Arial" charset="0"/>
              </a:rPr>
              <a:t/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</a:t>
            </a:r>
            <a:r>
              <a:rPr lang="pl-PL" altLang="pl-PL" sz="3200" dirty="0" smtClean="0">
                <a:cs typeface="Arial" charset="0"/>
              </a:rPr>
              <a:t>5 października </a:t>
            </a:r>
            <a:r>
              <a:rPr lang="pl-PL" altLang="pl-PL" sz="3200" dirty="0">
                <a:cs typeface="Arial" charset="0"/>
              </a:rPr>
              <a:t>2023 r.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3317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Zwiększenie</a:t>
            </a:r>
            <a:r>
              <a:rPr lang="pl-PL" altLang="pl-PL" sz="2400" dirty="0">
                <a:latin typeface="+mj-lt"/>
              </a:rPr>
              <a:t> 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 smtClean="0">
                <a:latin typeface="+mj-lt"/>
              </a:rPr>
              <a:t>12,2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75173" y="684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+14,8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38132"/>
              </p:ext>
            </p:extLst>
          </p:nvPr>
        </p:nvGraphicFramePr>
        <p:xfrm>
          <a:off x="246000" y="1413515"/>
          <a:ext cx="11700000" cy="3283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584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+13.768.008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dzielnicowa, w tym: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208253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</a:rPr>
                        <a:t>+13.133.125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b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Fundusz Pomocy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kształcenie uczniów będących obywatelami Ukrainy zgodnie z art. 50 ustawy z dnia 12 marca 2022 r. o pomocy obywatelom Ukrainy w związku z konfliktem zbrojnym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terytorium tego państwa w dzielnicach: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Białołęka (1.690.170 zł), Mokotów (1.445.982 zł), Wola (1.409.874 zł), Ursynów (1.359.908 zł),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Śródmieście (1.130.692 zł), Praga-Południe (1.022.077 zł), Ursus (915.049 zł), Ochota (748.771 zł),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Targówek (708.501 zł), Bemowo (594.645 zł), Wesoła (474.296 zł), Wilanów (426.523 zł),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Wawer (412.629 zł), Włochy (349.442 zł), Bielany (185.882 zł), Rembertów (156.787 zł), Żoliborz (54.616 zł), Praga-Północ (47.281 zł).</a:t>
                      </a:r>
                      <a:endParaRPr lang="pl-PL" sz="1400" b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7208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+634.883 zł</a:t>
                      </a:r>
                      <a:b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 smtClean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Pozostałe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zmiany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dotyczą dzielnic: Wilanów (+900.732 zł), Bemowo (+228.443 zł), Mokotów (−199.000 zł), Praga-Południe (−172.792 zł), Ochota (−100.000 zł), Ursus (−22.500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493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876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82637" y="551531"/>
            <a:ext cx="10626726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Zmiany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59024"/>
              </p:ext>
            </p:extLst>
          </p:nvPr>
        </p:nvGraphicFramePr>
        <p:xfrm>
          <a:off x="1602748" y="1415717"/>
          <a:ext cx="9136970" cy="3737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906">
                  <a:extLst>
                    <a:ext uri="{9D8B030D-6E8A-4147-A177-3AD203B41FA5}">
                      <a16:colId xmlns:a16="http://schemas.microsoft.com/office/drawing/2014/main" val="3752792993"/>
                    </a:ext>
                  </a:extLst>
                </a:gridCol>
                <a:gridCol w="2055906">
                  <a:extLst>
                    <a:ext uri="{9D8B030D-6E8A-4147-A177-3AD203B41FA5}">
                      <a16:colId xmlns:a16="http://schemas.microsoft.com/office/drawing/2014/main" val="1702108344"/>
                    </a:ext>
                  </a:extLst>
                </a:gridCol>
                <a:gridCol w="2055906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Autopoprawka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-351,4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+7,9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4.115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-327,7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+38,6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2.135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-53,8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-30,6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1.468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+30,1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512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9941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</a:t>
            </a:r>
            <a:r>
              <a:rPr lang="pl-PL" altLang="pl-PL" sz="2400" b="1" dirty="0" smtClean="0">
                <a:latin typeface="+mj-lt"/>
              </a:rPr>
              <a:t>majątkowych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>
                <a:latin typeface="+mj-lt"/>
              </a:rPr>
              <a:t>7</a:t>
            </a:r>
            <a:r>
              <a:rPr lang="pl-PL" altLang="pl-PL" sz="2400" b="1" dirty="0" smtClean="0">
                <a:latin typeface="+mj-lt"/>
              </a:rPr>
              <a:t>,9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75173" y="684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OGÓLNOMIEJSKA: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+38,6 </a:t>
            </a:r>
            <a:r>
              <a:rPr lang="pl-PL" altLang="pl-PL" sz="24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244800" y="1152000"/>
          <a:ext cx="11700000" cy="5076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+38.572.068 zł</a:t>
                      </a:r>
                      <a:endParaRPr lang="pl-PL" sz="20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6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Przeniesienia planu wydatków z 2024 r.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851435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+86.580.000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Płatność z tytułu refundacji wydatków na zakup taboru na potrzeby projektu "Budowa II linii metra, wraz z infrastrukturą towarzyszącą i zakupem taboru - etap II"”</a:t>
                      </a:r>
                      <a:b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2024 r.)</a:t>
                      </a:r>
                      <a:endParaRPr lang="pl-PL" sz="14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023431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Przeniesienia planu wydatków z 2023 r. na lata następne w związku ze zmianą harmonogramu realizacji następujących zadań</a:t>
                      </a:r>
                      <a:endParaRPr kumimoji="0" lang="pl-P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49094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-30.800.000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„Płatność z tytułu refundacji wydatków na zakup taboru na potrzeby projektu "Budowa II linii metra wraz z zakupem taboru - etap III"”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r.);</a:t>
                      </a:r>
                      <a:endParaRPr lang="pl-PL" sz="14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2555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-7.391.994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„Realizacja wymagań interoperacyjności, mobilności systemów operacyjnych - część III”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2025 r.);</a:t>
                      </a:r>
                      <a:endParaRPr lang="pl-PL" sz="14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5057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-3.600.000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infrastruktury komunikacji miejskiej”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r.);</a:t>
                      </a:r>
                      <a:endParaRPr lang="pl-PL" sz="14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3993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-1.962.134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terenu przy ul. Wawelskiej 5 - etap II - prace przygotowawcze”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r., w tym do zadania pn. „Budowa kortów tenisowych na terenie ośrodka Solec”);</a:t>
                      </a:r>
                      <a:endParaRPr lang="pl-PL" sz="14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4205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-1.867.936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„Rozbudowa Katalogu Centralnego Bibliotek Publicznych i integracja z portalem e-usług”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r.);</a:t>
                      </a:r>
                      <a:endParaRPr lang="pl-PL" sz="14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77784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1527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1053147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</a:t>
            </a:r>
            <a:r>
              <a:rPr lang="pl-PL" altLang="pl-PL" sz="2400" b="1" dirty="0" smtClean="0">
                <a:latin typeface="+mj-lt"/>
              </a:rPr>
              <a:t>majątkowych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>
                <a:latin typeface="+mj-lt"/>
              </a:rPr>
              <a:t>7</a:t>
            </a:r>
            <a:r>
              <a:rPr lang="pl-PL" altLang="pl-PL" sz="2400" b="1" dirty="0" smtClean="0">
                <a:latin typeface="+mj-lt"/>
              </a:rPr>
              <a:t>,9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75173" y="684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DZIELNICOWA:  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-30,6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018412"/>
              </p:ext>
            </p:extLst>
          </p:nvPr>
        </p:nvGraphicFramePr>
        <p:xfrm>
          <a:off x="246706" y="1490622"/>
          <a:ext cx="11700000" cy="396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4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-30.630.805 zł</a:t>
                      </a:r>
                      <a:endParaRPr lang="pl-PL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8173"/>
              </p:ext>
            </p:extLst>
          </p:nvPr>
        </p:nvGraphicFramePr>
        <p:xfrm>
          <a:off x="246706" y="1850622"/>
          <a:ext cx="5850000" cy="374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-3.005.762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  <a:endParaRPr lang="pl-PL" sz="1400" b="1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-15.814.171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+399.966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-10.762.270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/>
          </p:nvPr>
        </p:nvGraphicFramePr>
        <p:xfrm>
          <a:off x="6096706" y="1850622"/>
          <a:ext cx="5850000" cy="374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-82.102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-225.176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+744.426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-3.685.716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+1.800.000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80958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 smtClean="0"/>
              <a:t>Autopoprawka 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projektu zmiany </a:t>
            </a:r>
            <a:br>
              <a:rPr lang="pl-PL" dirty="0" smtClean="0"/>
            </a:br>
            <a:r>
              <a:rPr lang="pl-PL" dirty="0" smtClean="0"/>
              <a:t>Wieloletniej Prognozy Finansowej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93363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504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</a:t>
            </a:r>
            <a:r>
              <a:rPr lang="pl-PL" altLang="pl-PL" sz="2400" dirty="0" smtClean="0">
                <a:latin typeface="+mj-lt"/>
              </a:rPr>
              <a:t>Finansowa </a:t>
            </a:r>
            <a:br>
              <a:rPr lang="pl-PL" altLang="pl-PL" sz="2400" dirty="0" smtClean="0">
                <a:latin typeface="+mj-lt"/>
              </a:rPr>
            </a:br>
            <a:r>
              <a:rPr lang="pl-PL" altLang="pl-PL" sz="2400" b="1" dirty="0" smtClean="0">
                <a:latin typeface="+mj-lt"/>
              </a:rPr>
              <a:t>Zmiany w prognozie wydatków majątkowych</a:t>
            </a:r>
            <a:endParaRPr lang="pl-PL" altLang="pl-PL" sz="2400" b="1" dirty="0">
              <a:latin typeface="+mj-lt"/>
            </a:endParaRP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82790"/>
              </p:ext>
            </p:extLst>
          </p:nvPr>
        </p:nvGraphicFramePr>
        <p:xfrm>
          <a:off x="1247772" y="1643419"/>
          <a:ext cx="9658352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5890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2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077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2077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2077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72077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37207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-351,4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+266,5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+88,7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+17,9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10,0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+7,9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-42,2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+35,3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+6,8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+7,8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95083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4.115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3.404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2.630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2.223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1.791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14.162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1912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00567"/>
              </p:ext>
            </p:extLst>
          </p:nvPr>
        </p:nvGraphicFramePr>
        <p:xfrm>
          <a:off x="696000" y="1079999"/>
          <a:ext cx="10804047" cy="3533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636532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zwiększeń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833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 kwoty</a:t>
                      </a:r>
                      <a:endParaRPr lang="pl-PL" sz="1400" dirty="0"/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+9,5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wkładów do spółek TBS w związku z realizacją budownictwa społecznego i programu rewitalizacji.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124,3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+2,1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Termomodernizacja budynku Szkoły Podstawowej nr 70 z Oddziałami Integracyjnymi przy ul. Bruna 11 (Mokotów).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+1,0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kortów tenisowych na terenie ośrodka Solec.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+0,8 mln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ul. Kondratowicza.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24,6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95721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355364"/>
              </p:ext>
            </p:extLst>
          </p:nvPr>
        </p:nvGraphicFramePr>
        <p:xfrm>
          <a:off x="696000" y="1079999"/>
          <a:ext cx="10804047" cy="389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776348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zmniejszeń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18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 kwoty</a:t>
                      </a:r>
                      <a:endParaRPr lang="pl-PL" sz="1400" dirty="0"/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-9,5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budynków komunalnych na terenie m.st. Warszawy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środków na część zakresu rzeczowego do przedsięwzięcia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wkładów do spółek TBS w związku z realizacją budownictwa społecznego i programu rewitalizacji”)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17,9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-3,4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 fotowoltaiczne na dachach budynków miejskich.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34,7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-2,1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rozwoju infrastruktury lokalnej.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628,5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-1,7 mln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modernizacji infrastruktury miejskiej.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117,9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4118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28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20560"/>
              </p:ext>
            </p:extLst>
          </p:nvPr>
        </p:nvGraphicFramePr>
        <p:xfrm>
          <a:off x="696000" y="1080000"/>
          <a:ext cx="10804047" cy="44960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69222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zmiany harmonogramów 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finansowania i realizacji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 kwoty</a:t>
                      </a:r>
                      <a:endParaRPr lang="pl-PL" sz="1400" dirty="0"/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71421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±86,6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Płatność z tytułu refundacji wydatków na zakup taboru na potrzeby projektu "Budowa II linii metra, wraz z infrastrukturą towarzyszącą i zakupem taboru - etap II" – przeniesienie z 2024 r. na 2023 r.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224,3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1421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±30,8 mln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Płatność z tytułu refundacji wydatków na zakup taboru na potrzeby projektu "Budowa II linii metra wraz z zakupem taboru - etap III"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przeniesienie z 2023 r. na 2024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81,0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71421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±12,0 mln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siedziby Młodzieżowego Domu Kultury i Domu Kultury Śródmieście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 ul. Twardej 8/12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przeniesienie z 2024 r. na lata 2025-2026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136,0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71421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±8,1 mln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Wykup nieruchomości przy ul. Dolnej 6 i ul. Dolnej 8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przeniesienie z 2023 r. na 2025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420111"/>
                  </a:ext>
                </a:extLst>
              </a:tr>
              <a:tr h="71421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±7,4 mln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wymagań interoperacyjności, mobilności systemów operacyjnych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część III – przeniesienie z 2023 r. na 2025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775123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26689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6465"/>
              </p:ext>
            </p:extLst>
          </p:nvPr>
        </p:nvGraphicFramePr>
        <p:xfrm>
          <a:off x="696000" y="1080000"/>
          <a:ext cx="10516568" cy="4424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05921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82313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58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17348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3,6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układu zasilania średniego (SN) i budowa farmy fotowoltaicznej z podłączeniem do sieci wewnętrznej w Miejskim Ogrodzie Zoologicznym im. Antoniny i Jana Żabińskich.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17348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1,7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ciągu dróg łączącego planowany węzeł Janickiego (trasa ekspresowa S7) ze    skrzyżowaniem ulic Jana Kazimierza i K. Szymanowskiego w Izabelinie – prace przygotowawcze.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173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1,1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i rozbudowa Ośrodka Rehabilitacji Krajowych Ptaków Chronionych Ptasi Azyl przy Miejskim Ogrodzie Zoologicznym im. Antoniny i Jana Żabińskich.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6173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0,5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pomieszczeń strefy mokrej pływalni przy ul. Wiertniczej 26A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(Centrum Sportu Wilanów)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857379"/>
                  </a:ext>
                </a:extLst>
              </a:tr>
              <a:tr h="6173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0,3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Ośrodka Warszawskiego Pałacu Młodzieży w Pieczarkach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311858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32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0008499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2023 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15088"/>
              </p:ext>
            </p:extLst>
          </p:nvPr>
        </p:nvGraphicFramePr>
        <p:xfrm>
          <a:off x="2316000" y="1072620"/>
          <a:ext cx="7560000" cy="498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591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228019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+189,8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21.043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-194,6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25.506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+156,8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21.400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-351,4</a:t>
                      </a:r>
                      <a:endParaRPr lang="pl-PL" sz="28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4.107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+384,3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-4.464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3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85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03118" y="1162050"/>
            <a:ext cx="10515600" cy="3829050"/>
          </a:xfrm>
          <a:prstGeom prst="rect">
            <a:avLst/>
          </a:prstGeom>
        </p:spPr>
        <p:txBody>
          <a:bodyPr/>
          <a:lstStyle/>
          <a:p>
            <a:r>
              <a:rPr lang="pl-PL" b="1" dirty="0"/>
              <a:t>Podsumowanie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22548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31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57943"/>
              </p:ext>
            </p:extLst>
          </p:nvPr>
        </p:nvGraphicFramePr>
        <p:xfrm>
          <a:off x="634460" y="1570582"/>
          <a:ext cx="10445916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664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47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042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473042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473042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473042">
                  <a:extLst>
                    <a:ext uri="{9D8B030D-6E8A-4147-A177-3AD203B41FA5}">
                      <a16:colId xmlns:a16="http://schemas.microsoft.com/office/drawing/2014/main" val="2059041665"/>
                    </a:ext>
                  </a:extLst>
                </a:gridCol>
                <a:gridCol w="1473042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18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+384,3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-283,6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-94,1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-17,5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10,0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-0,9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 err="1" smtClean="0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dirty="0" err="1" smtClean="0">
                          <a:latin typeface="+mj-lt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+19,7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+23,0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-21,3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-6,7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+14,6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00408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-4.441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-3.631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-733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-823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+148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-9.480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/>
              <a:t>Zmiany w prognozie wyniku budżetu</a:t>
            </a:r>
            <a:endParaRPr lang="pl-PL" alt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1588731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32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133606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programie kredytowym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55240"/>
              </p:ext>
            </p:extLst>
          </p:nvPr>
        </p:nvGraphicFramePr>
        <p:xfrm>
          <a:off x="635849" y="1064923"/>
          <a:ext cx="10799998" cy="3145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56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69500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739451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4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-383,4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+282,3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+93,6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+17,5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10,0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-19,9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+21,3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94388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Po 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896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3.744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1.199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1.233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288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7.361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23586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/>
              <a:t>Zwiększenie</a:t>
            </a:r>
            <a:r>
              <a:rPr lang="pl-PL" altLang="pl-PL" sz="2400" dirty="0"/>
              <a:t> planu </a:t>
            </a:r>
            <a:r>
              <a:rPr lang="pl-PL" altLang="pl-PL" sz="2400" b="1" dirty="0"/>
              <a:t>dochodów</a:t>
            </a:r>
            <a:r>
              <a:rPr lang="pl-PL" altLang="pl-PL" sz="2400" dirty="0"/>
              <a:t> w 2023 r. o </a:t>
            </a:r>
            <a:r>
              <a:rPr lang="pl-PL" altLang="pl-PL" sz="2400" b="1" dirty="0" smtClean="0"/>
              <a:t>189,8 </a:t>
            </a:r>
            <a:r>
              <a:rPr lang="pl-PL" altLang="pl-PL" sz="2400" b="1" dirty="0"/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40812"/>
              </p:ext>
            </p:extLst>
          </p:nvPr>
        </p:nvGraphicFramePr>
        <p:xfrm>
          <a:off x="235460" y="1318304"/>
          <a:ext cx="11700000" cy="4213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+117.527.738 </a:t>
                      </a:r>
                      <a:r>
                        <a:rPr lang="pl-PL" sz="2000" b="1" baseline="0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zł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Część </a:t>
                      </a:r>
                      <a:r>
                        <a:rPr lang="pl-PL" sz="16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ogólnomiejska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– główne pozycje: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+61.000.000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zł</a:t>
                      </a:r>
                      <a:endParaRPr lang="pl-PL" sz="11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Podatek od czynności cywilnoprawnych (PCC) 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od osób prawnych w związku z wyższym przewidywanym wykonaniem w wyniku większej liczby transakcji na rynku wtórnym nieruchomości.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+59.000.000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Podatek od nieruchomości 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m.in. w wyniku korekt deklaracji zwiększających podatek w rezultacie prowadzonych czynności administracyjnych urzędu.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+13.971.829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Fundusz Przeciwdziałania COVID-19 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 związku z przeniesieniem z 2024 r. środków z Rządowego Funduszu Polski Ład: Program Inwestycji Strategicznych przeznaczonych na realizację zadania pn. „Budowa i wyposażenie 9-oddziałowego przedszkola będącego częścią zespołu szkolno-przedszkolnego przy ul. Gilarskiej w Warszawie wraz z zagospodarowaniem terenu”.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+7.331.990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Część oświatowa subwencji ogólnej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jednoczesnym zwiększeniem planu wydatków na edukację.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9808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+6.799.124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Fundusz Dopłat 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 przeznaczeniem na realizację inwestycji w ramach Programu budownictwa społecznego i modernizacji budynków.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256304"/>
                  </a:ext>
                </a:extLst>
              </a:tr>
            </a:tbl>
          </a:graphicData>
        </a:graphic>
      </p:graphicFrame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633" y="719436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OGÓLNOMIEJSKA: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+117,5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16984726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/>
              <a:t>Zwiększenie</a:t>
            </a:r>
            <a:r>
              <a:rPr lang="pl-PL" altLang="pl-PL" sz="2400" dirty="0"/>
              <a:t> planu </a:t>
            </a:r>
            <a:r>
              <a:rPr lang="pl-PL" altLang="pl-PL" sz="2400" b="1" dirty="0"/>
              <a:t>dochodów</a:t>
            </a:r>
            <a:r>
              <a:rPr lang="pl-PL" altLang="pl-PL" sz="2400" dirty="0"/>
              <a:t> w 2023 r. o </a:t>
            </a:r>
            <a:r>
              <a:rPr lang="pl-PL" altLang="pl-PL" sz="2400" b="1" dirty="0" smtClean="0"/>
              <a:t>189,8 </a:t>
            </a:r>
            <a:r>
              <a:rPr lang="pl-PL" altLang="pl-PL" sz="2400" b="1" dirty="0"/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+72,2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33851"/>
              </p:ext>
            </p:extLst>
          </p:nvPr>
        </p:nvGraphicFramePr>
        <p:xfrm>
          <a:off x="234827" y="1034995"/>
          <a:ext cx="11700000" cy="5449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5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</a:rPr>
                        <a:t>+72.224.024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</a:rPr>
                        <a:t> </a:t>
                      </a:r>
                      <a:r>
                        <a:rPr lang="pl-PL" sz="2000" b="1" baseline="0" dirty="0">
                          <a:solidFill>
                            <a:srgbClr val="385723"/>
                          </a:solidFill>
                        </a:rPr>
                        <a:t>zł</a:t>
                      </a:r>
                      <a:endParaRPr lang="pl-PL" sz="20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dzielnicowa – główne pozycje: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036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</a:rPr>
                        <a:t>+30.780.534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  <a:p>
                      <a:pPr algn="r"/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</a:rPr>
                        <a:t>(per saldo)</a:t>
                      </a:r>
                      <a:endParaRPr lang="pl-PL" sz="14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tytułu: sprzedaży lokali mieszkalnych przy ul. Noakowskiego 12 i Chmielnej (18.298.793 zł), sprzedaży zabudowanej nieruchomości gruntowej położonej przy ul. Marszałkowskiej 41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zniesienia współwłasności przy ul. Nowogrodzkiej (5.127.955 zł), wpływów z rocznej opłaty </a:t>
                      </a:r>
                      <a:r>
                        <a:rPr lang="pl-PL" sz="14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przekształceniowej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(2.622.000 zł), zwrotu odpłatności za media (1.500.000 zł), sprzedaży lokali użytkowych (1.060.315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493652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+13.470.886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głównie z tytułu sprzedaży nieruchomości gruntowej położonej w rejonie ul. Dzielna róg Okopowej (13.015.396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49365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+9.290.000 zł</a:t>
                      </a:r>
                      <a:b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tytułu: wpływów z rozliczeń z lat ubiegłych (3.355.000 zł), zwrotu odpłatności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 media (3.500.000 zł), dochodów z najmu i dzierżawy mienia (1.750.000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49365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+5.590.123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Praga-Południe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m.in. z tytułu wpływów z rocznej opłaty </a:t>
                      </a:r>
                      <a:r>
                        <a:rPr lang="pl-PL" sz="14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przekształceniowej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(3.303.918 zł) oraz zwrotu odpłatności za media (2.000.000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099418"/>
                  </a:ext>
                </a:extLst>
              </a:tr>
              <a:tr h="6664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+5.540.000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tytułu: wpływów z rozliczeń z lat ubiegłych (1.500.000 zł), wpływów z rocznej opłaty </a:t>
                      </a:r>
                      <a:r>
                        <a:rPr lang="pl-PL" sz="14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przekształceniowej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(1.500.000 zł), zwrotu odpłatności za media (1.000.000 zł), wpływów z dzierżawy gruntów (1.000.000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018703"/>
                  </a:ext>
                </a:extLst>
              </a:tr>
              <a:tr h="1064036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</a:rPr>
                        <a:t>+5.377.753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  <a:p>
                      <a:pPr algn="r"/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</a:rPr>
                        <a:t>(per saldo)</a:t>
                      </a:r>
                      <a:endParaRPr lang="pl-PL" sz="14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Praga-Północ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zwiększenie z tytułu zwrotu odpłatności za media (3.450.000 zł) oraz wpływów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czynszu za mieszkania komunalne i z najmu lokali użytkowych (2.700.000 zł) oraz zmniejszenie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 1.172.247 zł środków od inwestorów prywatnych na wypłatę odszkodowań za grunty zajęte pod inwestycje drogowe (10KDD w rejonie ul. Namysłowskiej i 4KDD w rejonie ul. Białostockiej) w związku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przeniesieniem na 2024 r.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148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670407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156,8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633" y="720306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OGÓLNOMIEJSKA: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+73,8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49329"/>
              </p:ext>
            </p:extLst>
          </p:nvPr>
        </p:nvGraphicFramePr>
        <p:xfrm>
          <a:off x="235460" y="1541663"/>
          <a:ext cx="11700000" cy="3944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101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+73.780.996 </a:t>
                      </a:r>
                      <a:r>
                        <a:rPr lang="pl-PL" sz="20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główne pozycje: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836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+160.504.990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oświatowe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na dotacje dla placówek publicznych nieprowadzonych przez m.st. Warszawę i placówek niepublicznych.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90683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+16.145.951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Warszawskie Centrum Pomocy Rodzinie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na zapewnienie opieki osobom przebywającym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dochodzącym w jednostkach pomocy społecznej.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610122"/>
                  </a:ext>
                </a:extLst>
              </a:tr>
              <a:tr h="68012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+5.000.000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Straż Miejska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m.st. Warszawy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wynagrodzenia i pochodne.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947482"/>
                  </a:ext>
                </a:extLst>
              </a:tr>
              <a:tr h="90683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-48.142.552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Obsługa zadłużenia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uwagi na zmianę harmonogramu pozyskiwania środków zwrotnych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weryfikację prognozy kształtowania się stóp procentowych.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946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26752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156,8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604638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+83,0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92651"/>
              </p:ext>
            </p:extLst>
          </p:nvPr>
        </p:nvGraphicFramePr>
        <p:xfrm>
          <a:off x="228474" y="1318304"/>
          <a:ext cx="11712706" cy="40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+83.019.156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dzielnicowa – główne pozycje:</a:t>
                      </a:r>
                      <a:endParaRPr lang="pl-PL" sz="15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+30.500.276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m.in. z przeznaczeniem na wydatki oświatowo-edukacyjne (21.728.252 zł) oraz rozliczenia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ze wspólnotami mieszkaniowymi (8.293.414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+22.720.088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utrzymanie mieszkaniowego zasobu komunalnego (22.884.990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+7.374.090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Praga-Północ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głównie z przeznaczeniem na utrzymanie mieszkaniowego zasobu komunalnego (7.204.056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0904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+6.431.846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Praga-Południe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przeznaczeniem na: utrzymanie mieszkaniowego zasobu komunalnego (4.895.683 zł), wydatki oświatowo-edukacyjne (897.055 zł), dotacje dla instytucji kultury (590.000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66218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+5.114.704 zł</a:t>
                      </a:r>
                    </a:p>
                    <a:p>
                      <a:pPr marL="0" algn="r" defTabSz="914400" rtl="0" eaLnBrk="1" latinLnBrk="0" hangingPunct="1"/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m.in. z przeznaczeniem na rozliczenia ze wspólnotami mieszkaniowymi (3.840.000 zł) oraz wydatki oświatowo-edukacyjne (715.748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76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6617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85247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Zmiana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98151"/>
              </p:ext>
            </p:extLst>
          </p:nvPr>
        </p:nvGraphicFramePr>
        <p:xfrm>
          <a:off x="2149596" y="1347610"/>
          <a:ext cx="7530858" cy="3981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7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299">
                  <a:extLst>
                    <a:ext uri="{9D8B030D-6E8A-4147-A177-3AD203B41FA5}">
                      <a16:colId xmlns:a16="http://schemas.microsoft.com/office/drawing/2014/main" val="2216440684"/>
                    </a:ext>
                  </a:extLst>
                </a:gridCol>
                <a:gridCol w="227140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-351,4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4.107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-327,7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2.096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-53,8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1.498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+30,1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512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7624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058862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351,4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OGÓLNOMIEJSKA:  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-327,7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24024"/>
              </p:ext>
            </p:extLst>
          </p:nvPr>
        </p:nvGraphicFramePr>
        <p:xfrm>
          <a:off x="353577" y="1037665"/>
          <a:ext cx="11700000" cy="5538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186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-327.696.330 zł</a:t>
                      </a:r>
                      <a:b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1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5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główne pozycje:</a:t>
                      </a:r>
                      <a:endParaRPr lang="pl-PL" sz="15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2174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Przeniesienia planu wydatków z 2023 r. na lata następne w związku z realizacją m.in. następujących zadań: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1760661513"/>
                  </a:ext>
                </a:extLst>
              </a:tr>
              <a:tr h="9370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-289.000.000</a:t>
                      </a:r>
                      <a:r>
                        <a:rPr lang="pl-PL" sz="16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II linii metra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„Dokończenie budowy odcinka wsch. - północnego II linii metra (do stacji "Bródno")” – 115.000.000 zł;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„Kontynuacja budowy odcinka zachodniego od szlaku za stacją "Księcia Janusza" do stacji "Powstańców Śląskich"” – 80.000.000 zł;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„Odcinek zachodni: od szlaku za stacją "Rondo Daszyńskiego" do stacji "Księcia Janusza"” – 75.000.000 zł;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„Odcinek wsch. - północny: od szlaku za stacją "Dworzec Wileński" do stacji "Targówek 2"” – 19.000.000 zł;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2888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-32.000.000 </a:t>
                      </a:r>
                      <a:r>
                        <a:rPr lang="pl-PL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kotłowni”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2025 r. oraz do zadania pn. „Wykorzystanie lokalnych źródeł energii odnawialnej - część II” na lata 2024-2025)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  <a:tr h="34789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-15.850.784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terenu przy ul. Wawelskiej 5 - etap I”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2025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664"/>
                  </a:ext>
                </a:extLst>
              </a:tr>
              <a:tr h="34789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-12.814.608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części nawierzchni Placu Defilad - etap II”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79637"/>
                  </a:ext>
                </a:extLst>
              </a:tr>
              <a:tr h="42888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-9.213.711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zabytkowych obiektów oraz budowa sali koncertowej przy ul. Grochowskiej na potrzeby </a:t>
                      </a:r>
                      <a:r>
                        <a:rPr lang="pl-PL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Sinfonia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Varsovia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etap I” 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2025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64529"/>
                  </a:ext>
                </a:extLst>
              </a:tr>
              <a:tr h="2232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do planu wydatków na 2023 r. kwot zaplanowanych w latach następnych, w tym:</a:t>
                      </a:r>
                      <a:endParaRPr lang="pl-PL" sz="1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030109"/>
                  </a:ext>
                </a:extLst>
              </a:tr>
              <a:tr h="4723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+140.000.000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„Projekt i budowa II linii metra, w tym: dokończenie budowy odcinka zachodniego od szklaku ze stacją "Powstańców Śląskich" do "Połczyńska" wraz ze stacją Techniczno-Postojową "Mory"”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2024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80787"/>
                  </a:ext>
                </a:extLst>
              </a:tr>
              <a:tr h="42888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+17.500.000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kładki pieszo-rowerowej nad Wisłą”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2024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49254"/>
                  </a:ext>
                </a:extLst>
              </a:tr>
              <a:tr h="42888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+4.390.000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Centrum Aktywności Międzypokoleniowej przy ul. Korotyńskiego 13”</a:t>
                      </a:r>
                      <a:b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2024 r.)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61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79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warszawa_urzędow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5959"/>
      </a:accent1>
      <a:accent2>
        <a:srgbClr val="FFC837"/>
      </a:accent2>
      <a:accent3>
        <a:srgbClr val="E62314"/>
      </a:accent3>
      <a:accent4>
        <a:srgbClr val="7F7F7F"/>
      </a:accent4>
      <a:accent5>
        <a:srgbClr val="FA552D"/>
      </a:accent5>
      <a:accent6>
        <a:srgbClr val="000000"/>
      </a:accent6>
      <a:hlink>
        <a:srgbClr val="0563C1"/>
      </a:hlink>
      <a:folHlink>
        <a:srgbClr val="954F72"/>
      </a:folHlink>
    </a:clrScheme>
    <a:fontScheme name="Warszawa">
      <a:majorFont>
        <a:latin typeface="Engram Warsaw"/>
        <a:ea typeface=""/>
        <a:cs typeface=""/>
      </a:majorFont>
      <a:minorFont>
        <a:latin typeface="Engram Warsa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52A83190-5C58-43DF-A99C-86CC3ACE509E}" vid="{2EB448BE-35FD-4700-9329-7C2864931BE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4173</Words>
  <Application>Microsoft Office PowerPoint</Application>
  <PresentationFormat>Panoramiczny</PresentationFormat>
  <Paragraphs>613</Paragraphs>
  <Slides>32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9" baseType="lpstr">
      <vt:lpstr>Arial</vt:lpstr>
      <vt:lpstr>Calibri</vt:lpstr>
      <vt:lpstr>Engram Warsaw</vt:lpstr>
      <vt:lpstr>Engram Warsaw Light</vt:lpstr>
      <vt:lpstr>Times New Roman</vt:lpstr>
      <vt:lpstr>Wingdings</vt:lpstr>
      <vt:lpstr>Motyw pakietu Office</vt:lpstr>
      <vt:lpstr>Projekty zmiany budżetu  i Wieloletniej Prognozy Finansowej na sesję Rady m.st. Warszawy  w dniu 5 października 2023 r. </vt:lpstr>
      <vt:lpstr>Projekt zmiany budżetu na 2023 rok na sesję Rady m.st. Warszawy w dn. 5 października 2023 r.</vt:lpstr>
      <vt:lpstr>Zmiana głównych parametrów budżetowych w 2023 r.</vt:lpstr>
      <vt:lpstr>Zwiększenie planu dochodów w 2023 r. o 189,8 mln zł</vt:lpstr>
      <vt:lpstr>Zwiększenie planu dochodów w 2023 r. o 189,8 mln zł</vt:lpstr>
      <vt:lpstr>Zwiększenie planu wydatków bieżących w 2023 r. o 156,8 mln zł</vt:lpstr>
      <vt:lpstr>Zwiększenie planu wydatków bieżących w 2023 r. o 156,8 mln zł</vt:lpstr>
      <vt:lpstr>Zmiana wydatków majątkowych w 2023 r.</vt:lpstr>
      <vt:lpstr>Zmniejszenie planu wydatków majątkowych w 2023 r. o 351,4 mln zł</vt:lpstr>
      <vt:lpstr>Zmniejszenie planu wydatków majątkowych w 2023 r. o 351,4 mln zł</vt:lpstr>
      <vt:lpstr>Zmniejszenie planu wydatków majątkowych w 2023 r. o 351,4 mln zł</vt:lpstr>
      <vt:lpstr>Projekt zmiany  Wieloletniej Prognozy Finansowej  na lata 2023–2050 na sesję Rady m.st. Warszawy w dn. 5 października 2023 r.</vt:lpstr>
      <vt:lpstr>Wieloletnia Prognoza Finansowa  Zmiany w prognozie wydatków majątkowych</vt:lpstr>
      <vt:lpstr>Wydatki majątkowe</vt:lpstr>
      <vt:lpstr>Wydatki majątkowe</vt:lpstr>
      <vt:lpstr>Wydatki majątkowe</vt:lpstr>
      <vt:lpstr>Wydatki majątkowe</vt:lpstr>
      <vt:lpstr>Autopoprawka A do projektu zmiany budżetu</vt:lpstr>
      <vt:lpstr>Zwiększenie planu dochodów w 2023 r. o 39,8 mln zł</vt:lpstr>
      <vt:lpstr>Zwiększenie planu wydatków bieżących w 2023 r. o 12,2 mln zł</vt:lpstr>
      <vt:lpstr>Zmiany wydatków majątkowych w 2023 r.</vt:lpstr>
      <vt:lpstr>Zwiększenie planu wydatków majątkowych w 2023 r. o 7,9 mln zł</vt:lpstr>
      <vt:lpstr>Zwiększenie planu wydatków majątkowych w 2023 r. o 7,9 mln zł</vt:lpstr>
      <vt:lpstr>Autopoprawka A do projektu zmiany  Wieloletniej Prognozy Finansowej</vt:lpstr>
      <vt:lpstr>Wieloletnia Prognoza Finansowa  Zmiany w prognozie wydatków majątkowych</vt:lpstr>
      <vt:lpstr>Prezentacja programu PowerPoint</vt:lpstr>
      <vt:lpstr>Prezentacja programu PowerPoint</vt:lpstr>
      <vt:lpstr>Prezentacja programu PowerPoint</vt:lpstr>
      <vt:lpstr>Prezentacja programu PowerPoint</vt:lpstr>
      <vt:lpstr>Podsumowanie  </vt:lpstr>
      <vt:lpstr>Wieloletnia Prognoza Finansowa  Zmiany w prognozie wyniku budżetu</vt:lpstr>
      <vt:lpstr>Wieloletnia Prognoza Finansowa  Zmiany w programie kredytowym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zmiana 05.10.2023</dc:title>
  <dc:creator>Biuro Planowania Budżetowego</dc:creator>
  <cp:lastModifiedBy>Rogowiecki Dominik (PB)</cp:lastModifiedBy>
  <cp:revision>543</cp:revision>
  <cp:lastPrinted>2023-03-08T12:50:33Z</cp:lastPrinted>
  <dcterms:created xsi:type="dcterms:W3CDTF">2022-12-23T10:36:43Z</dcterms:created>
  <dcterms:modified xsi:type="dcterms:W3CDTF">2023-10-05T11:26:01Z</dcterms:modified>
</cp:coreProperties>
</file>