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7"/>
  </p:notesMasterIdLst>
  <p:sldIdLst>
    <p:sldId id="402" r:id="rId2"/>
    <p:sldId id="338" r:id="rId3"/>
    <p:sldId id="403" r:id="rId4"/>
    <p:sldId id="340" r:id="rId5"/>
    <p:sldId id="341" r:id="rId6"/>
    <p:sldId id="343" r:id="rId7"/>
    <p:sldId id="345" r:id="rId8"/>
    <p:sldId id="423" r:id="rId9"/>
    <p:sldId id="350" r:id="rId10"/>
    <p:sldId id="351" r:id="rId11"/>
    <p:sldId id="352" r:id="rId12"/>
    <p:sldId id="357" r:id="rId13"/>
    <p:sldId id="428" r:id="rId14"/>
    <p:sldId id="359" r:id="rId15"/>
    <p:sldId id="362" r:id="rId16"/>
    <p:sldId id="417" r:id="rId17"/>
    <p:sldId id="366" r:id="rId18"/>
    <p:sldId id="413" r:id="rId19"/>
    <p:sldId id="418" r:id="rId20"/>
    <p:sldId id="419" r:id="rId21"/>
    <p:sldId id="420" r:id="rId22"/>
    <p:sldId id="431" r:id="rId23"/>
    <p:sldId id="453" r:id="rId24"/>
    <p:sldId id="454" r:id="rId25"/>
    <p:sldId id="455" r:id="rId26"/>
    <p:sldId id="456" r:id="rId27"/>
    <p:sldId id="457" r:id="rId28"/>
    <p:sldId id="443" r:id="rId29"/>
    <p:sldId id="444" r:id="rId30"/>
    <p:sldId id="445" r:id="rId31"/>
    <p:sldId id="446" r:id="rId32"/>
    <p:sldId id="447" r:id="rId33"/>
    <p:sldId id="448" r:id="rId34"/>
    <p:sldId id="449" r:id="rId35"/>
    <p:sldId id="450" r:id="rId36"/>
    <p:sldId id="451" r:id="rId37"/>
    <p:sldId id="452" r:id="rId38"/>
    <p:sldId id="461" r:id="rId39"/>
    <p:sldId id="462" r:id="rId40"/>
    <p:sldId id="463" r:id="rId41"/>
    <p:sldId id="464" r:id="rId42"/>
    <p:sldId id="398" r:id="rId43"/>
    <p:sldId id="465" r:id="rId44"/>
    <p:sldId id="430" r:id="rId45"/>
    <p:sldId id="401" r:id="rId46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F7E8"/>
    <a:srgbClr val="385723"/>
    <a:srgbClr val="FEDDD5"/>
    <a:srgbClr val="E6E6E6"/>
    <a:srgbClr val="495A73"/>
    <a:srgbClr val="EFF8E9"/>
    <a:srgbClr val="F2F2F2"/>
    <a:srgbClr val="006600"/>
    <a:srgbClr val="D1D1D1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71" autoAdjust="0"/>
    <p:restoredTop sz="96357" autoAdjust="0"/>
  </p:normalViewPr>
  <p:slideViewPr>
    <p:cSldViewPr snapToGrid="0">
      <p:cViewPr varScale="1">
        <p:scale>
          <a:sx n="107" d="100"/>
          <a:sy n="107" d="100"/>
        </p:scale>
        <p:origin x="570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E3E98F-710C-451B-8FA2-3F3CF8121B50}" type="datetimeFigureOut">
              <a:rPr lang="pl-PL" smtClean="0"/>
              <a:t>01.09.2023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2F8F6-4D00-4E6D-A406-3A443E38E9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9939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6297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30301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4036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5957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33856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38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53634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40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78624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42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5942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  <a:prstGeom prst="rect">
            <a:avLst/>
          </a:prstGeom>
        </p:spPr>
        <p:txBody>
          <a:bodyPr anchor="ctr"/>
          <a:lstStyle>
            <a:lvl1pPr algn="ctr">
              <a:defRPr sz="6000" b="1">
                <a:latin typeface="Engram Warsaw" pitchFamily="50" charset="-18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8">
            <a:extLst>
              <a:ext uri="{FF2B5EF4-FFF2-40B4-BE49-F238E27FC236}">
                <a16:creationId xmlns:a16="http://schemas.microsoft.com/office/drawing/2014/main" id="{AE921C64-0565-41B9-8D4A-B4701B52F3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4727" y="4116721"/>
            <a:ext cx="8422546" cy="95817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200">
                <a:latin typeface="Engram Warsaw" pitchFamily="2" charset="-18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809660625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rozdział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ytuł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latin typeface="Engram Warsaw" pitchFamily="50" charset="-18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5" name="Symbol zastępczy numeru slajdu 6"/>
          <p:cNvSpPr>
            <a:spLocks noGrp="1"/>
          </p:cNvSpPr>
          <p:nvPr>
            <p:ph type="sldNum" sz="quarter" idx="4"/>
          </p:nvPr>
        </p:nvSpPr>
        <p:spPr>
          <a:xfrm>
            <a:off x="11678920" y="6613987"/>
            <a:ext cx="513080" cy="233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Engram Warsaw" pitchFamily="50" charset="-18"/>
              </a:defRPr>
            </a:lvl1pPr>
          </a:lstStyle>
          <a:p>
            <a:fld id="{2E27F4D3-B96E-4B1F-B7AA-4577FB9564B4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6819900" y="6613800"/>
            <a:ext cx="4840797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Engram Warsaw" pitchFamily="50" charset="-18"/>
              </a:defRPr>
            </a:lvl1pPr>
          </a:lstStyle>
          <a:p>
            <a:r>
              <a:rPr lang="pl-PL" dirty="0"/>
              <a:t>Wykonanie budżetu m.st. Warszawy w 2022 roku – informacja wstępna</a:t>
            </a:r>
          </a:p>
        </p:txBody>
      </p:sp>
    </p:spTree>
    <p:extLst>
      <p:ext uri="{BB962C8B-B14F-4D97-AF65-F5344CB8AC3E}">
        <p14:creationId xmlns:p14="http://schemas.microsoft.com/office/powerpoint/2010/main" val="3805496925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yk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ymbol zastępczy tekstu 14"/>
          <p:cNvSpPr>
            <a:spLocks noGrp="1"/>
          </p:cNvSpPr>
          <p:nvPr>
            <p:ph type="body" sz="quarter" idx="10"/>
          </p:nvPr>
        </p:nvSpPr>
        <p:spPr>
          <a:xfrm>
            <a:off x="498476" y="1286872"/>
            <a:ext cx="6506332" cy="4525962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defRPr sz="1500">
                <a:latin typeface="Engram Warsaw" pitchFamily="50" charset="-18"/>
              </a:defRPr>
            </a:lvl1pPr>
            <a:lvl2pPr>
              <a:lnSpc>
                <a:spcPct val="125000"/>
              </a:lnSpc>
              <a:defRPr sz="1500">
                <a:latin typeface="Engram Warsaw" pitchFamily="50" charset="-18"/>
              </a:defRPr>
            </a:lvl2pPr>
            <a:lvl3pPr>
              <a:lnSpc>
                <a:spcPct val="125000"/>
              </a:lnSpc>
              <a:defRPr sz="1500">
                <a:latin typeface="Engram Warsaw" pitchFamily="50" charset="-18"/>
              </a:defRPr>
            </a:lvl3pPr>
            <a:lvl4pPr>
              <a:lnSpc>
                <a:spcPct val="125000"/>
              </a:lnSpc>
              <a:defRPr sz="1500">
                <a:latin typeface="Engram Warsaw" pitchFamily="50" charset="-18"/>
              </a:defRPr>
            </a:lvl4pPr>
            <a:lvl5pPr>
              <a:lnSpc>
                <a:spcPct val="125000"/>
              </a:lnSpc>
              <a:defRPr sz="1500">
                <a:latin typeface="Engram Warsaw" pitchFamily="50" charset="-18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7" name="Symbol zastępczy wykresu 16"/>
          <p:cNvSpPr>
            <a:spLocks noGrp="1"/>
          </p:cNvSpPr>
          <p:nvPr>
            <p:ph type="chart" sz="quarter" idx="11"/>
          </p:nvPr>
        </p:nvSpPr>
        <p:spPr>
          <a:xfrm>
            <a:off x="7794625" y="1286872"/>
            <a:ext cx="3884613" cy="4525962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19" name="Tytuł 18"/>
          <p:cNvSpPr>
            <a:spLocks noGrp="1"/>
          </p:cNvSpPr>
          <p:nvPr>
            <p:ph type="title"/>
          </p:nvPr>
        </p:nvSpPr>
        <p:spPr>
          <a:xfrm>
            <a:off x="498475" y="121763"/>
            <a:ext cx="6975475" cy="742304"/>
          </a:xfrm>
          <a:prstGeom prst="rect">
            <a:avLst/>
          </a:prstGeom>
        </p:spPr>
        <p:txBody>
          <a:bodyPr anchor="ctr"/>
          <a:lstStyle>
            <a:lvl1pPr>
              <a:defRPr sz="2500">
                <a:latin typeface="Engram Warsaw" pitchFamily="50" charset="-18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Symbol zastępczy numeru slajdu 6"/>
          <p:cNvSpPr>
            <a:spLocks noGrp="1"/>
          </p:cNvSpPr>
          <p:nvPr>
            <p:ph type="sldNum" sz="quarter" idx="4"/>
          </p:nvPr>
        </p:nvSpPr>
        <p:spPr>
          <a:xfrm>
            <a:off x="11678920" y="6613987"/>
            <a:ext cx="513080" cy="233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2E27F4D3-B96E-4B1F-B7AA-4577FB9564B4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9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6467476" y="6613800"/>
            <a:ext cx="5193222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pl-PL" dirty="0"/>
              <a:t>Wykonanie budżetu m.st. Warszawy w 2022 roku – informacja wstępna</a:t>
            </a:r>
          </a:p>
        </p:txBody>
      </p:sp>
    </p:spTree>
    <p:extLst>
      <p:ext uri="{BB962C8B-B14F-4D97-AF65-F5344CB8AC3E}">
        <p14:creationId xmlns:p14="http://schemas.microsoft.com/office/powerpoint/2010/main" val="893273317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ytuł 18"/>
          <p:cNvSpPr>
            <a:spLocks noGrp="1"/>
          </p:cNvSpPr>
          <p:nvPr>
            <p:ph type="title"/>
          </p:nvPr>
        </p:nvSpPr>
        <p:spPr>
          <a:xfrm>
            <a:off x="498475" y="121763"/>
            <a:ext cx="6975475" cy="742304"/>
          </a:xfrm>
          <a:prstGeom prst="rect">
            <a:avLst/>
          </a:prstGeom>
        </p:spPr>
        <p:txBody>
          <a:bodyPr anchor="ctr"/>
          <a:lstStyle>
            <a:lvl1pPr>
              <a:defRPr sz="2500">
                <a:latin typeface="Engram Warsaw" pitchFamily="50" charset="-18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abeli 2"/>
          <p:cNvSpPr>
            <a:spLocks noGrp="1"/>
          </p:cNvSpPr>
          <p:nvPr>
            <p:ph type="tbl" sz="quarter" idx="10"/>
          </p:nvPr>
        </p:nvSpPr>
        <p:spPr>
          <a:xfrm>
            <a:off x="498475" y="1266825"/>
            <a:ext cx="11180763" cy="45053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6"/>
          <p:cNvSpPr>
            <a:spLocks noGrp="1"/>
          </p:cNvSpPr>
          <p:nvPr>
            <p:ph type="sldNum" sz="quarter" idx="4"/>
          </p:nvPr>
        </p:nvSpPr>
        <p:spPr>
          <a:xfrm>
            <a:off x="11678920" y="6613987"/>
            <a:ext cx="513080" cy="233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2E27F4D3-B96E-4B1F-B7AA-4577FB9564B4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0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6953250" y="6613800"/>
            <a:ext cx="4707447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pl-PL" dirty="0"/>
              <a:t>Wykonanie budżetu m.st. Warszawy w 2022 roku – informacja wstępna</a:t>
            </a:r>
          </a:p>
        </p:txBody>
      </p:sp>
    </p:spTree>
    <p:extLst>
      <p:ext uri="{BB962C8B-B14F-4D97-AF65-F5344CB8AC3E}">
        <p14:creationId xmlns:p14="http://schemas.microsoft.com/office/powerpoint/2010/main" val="3509812893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raz pion z opis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7548594" y="0"/>
            <a:ext cx="4643406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10" name="Symbol zastępczy tekstu 9"/>
          <p:cNvSpPr>
            <a:spLocks noGrp="1"/>
          </p:cNvSpPr>
          <p:nvPr>
            <p:ph type="body" sz="quarter" idx="10"/>
          </p:nvPr>
        </p:nvSpPr>
        <p:spPr>
          <a:xfrm>
            <a:off x="498474" y="1293017"/>
            <a:ext cx="6862445" cy="4400550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defRPr sz="1500">
                <a:solidFill>
                  <a:schemeClr val="bg1"/>
                </a:solidFill>
                <a:latin typeface="Engram Warsaw" pitchFamily="50" charset="-18"/>
              </a:defRPr>
            </a:lvl1pPr>
            <a:lvl2pPr>
              <a:lnSpc>
                <a:spcPct val="125000"/>
              </a:lnSpc>
              <a:defRPr sz="1600">
                <a:solidFill>
                  <a:schemeClr val="bg1"/>
                </a:solidFill>
                <a:latin typeface="Engram Warsaw" pitchFamily="50" charset="-18"/>
              </a:defRPr>
            </a:lvl2pPr>
            <a:lvl3pPr>
              <a:lnSpc>
                <a:spcPct val="125000"/>
              </a:lnSpc>
              <a:defRPr sz="1600">
                <a:solidFill>
                  <a:schemeClr val="bg1"/>
                </a:solidFill>
                <a:latin typeface="Engram Warsaw" pitchFamily="50" charset="-18"/>
              </a:defRPr>
            </a:lvl3pPr>
            <a:lvl4pPr>
              <a:lnSpc>
                <a:spcPct val="125000"/>
              </a:lnSpc>
              <a:defRPr sz="1600">
                <a:solidFill>
                  <a:schemeClr val="bg1"/>
                </a:solidFill>
                <a:latin typeface="Engram Warsaw" pitchFamily="50" charset="-18"/>
              </a:defRPr>
            </a:lvl4pPr>
            <a:lvl5pPr>
              <a:lnSpc>
                <a:spcPct val="125000"/>
              </a:lnSpc>
              <a:defRPr sz="1600">
                <a:solidFill>
                  <a:schemeClr val="bg1"/>
                </a:solidFill>
                <a:latin typeface="Engram Warsaw" pitchFamily="50" charset="-18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4" name="Tytuł 18"/>
          <p:cNvSpPr>
            <a:spLocks noGrp="1"/>
          </p:cNvSpPr>
          <p:nvPr>
            <p:ph type="title"/>
          </p:nvPr>
        </p:nvSpPr>
        <p:spPr>
          <a:xfrm>
            <a:off x="498475" y="121763"/>
            <a:ext cx="6975475" cy="742304"/>
          </a:xfrm>
          <a:prstGeom prst="rect">
            <a:avLst/>
          </a:prstGeom>
        </p:spPr>
        <p:txBody>
          <a:bodyPr anchor="ctr"/>
          <a:lstStyle>
            <a:lvl1pPr>
              <a:defRPr sz="2500">
                <a:solidFill>
                  <a:schemeClr val="bg1"/>
                </a:solidFill>
                <a:latin typeface="Engram Warsaw" pitchFamily="50" charset="-18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3228640583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raz poziom z opis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291398" y="1293017"/>
            <a:ext cx="6894000" cy="44005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10" name="Symbol zastępczy tekstu 9"/>
          <p:cNvSpPr>
            <a:spLocks noGrp="1"/>
          </p:cNvSpPr>
          <p:nvPr>
            <p:ph type="body" sz="quarter" idx="10"/>
          </p:nvPr>
        </p:nvSpPr>
        <p:spPr>
          <a:xfrm>
            <a:off x="498474" y="1293017"/>
            <a:ext cx="4451031" cy="4400550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defRPr sz="1500">
                <a:solidFill>
                  <a:schemeClr val="bg1"/>
                </a:solidFill>
                <a:latin typeface="Engram Warsaw" pitchFamily="50" charset="-18"/>
              </a:defRPr>
            </a:lvl1pPr>
            <a:lvl2pPr>
              <a:lnSpc>
                <a:spcPct val="125000"/>
              </a:lnSpc>
              <a:defRPr sz="1600">
                <a:solidFill>
                  <a:schemeClr val="bg1"/>
                </a:solidFill>
                <a:latin typeface="Engram Warsaw" pitchFamily="50" charset="-18"/>
              </a:defRPr>
            </a:lvl2pPr>
            <a:lvl3pPr>
              <a:lnSpc>
                <a:spcPct val="125000"/>
              </a:lnSpc>
              <a:defRPr sz="1600">
                <a:solidFill>
                  <a:schemeClr val="bg1"/>
                </a:solidFill>
                <a:latin typeface="Engram Warsaw" pitchFamily="50" charset="-18"/>
              </a:defRPr>
            </a:lvl3pPr>
            <a:lvl4pPr>
              <a:lnSpc>
                <a:spcPct val="125000"/>
              </a:lnSpc>
              <a:defRPr sz="1600">
                <a:solidFill>
                  <a:schemeClr val="bg1"/>
                </a:solidFill>
                <a:latin typeface="Engram Warsaw" pitchFamily="50" charset="-18"/>
              </a:defRPr>
            </a:lvl4pPr>
            <a:lvl5pPr>
              <a:lnSpc>
                <a:spcPct val="125000"/>
              </a:lnSpc>
              <a:defRPr sz="1600">
                <a:solidFill>
                  <a:schemeClr val="bg1"/>
                </a:solidFill>
                <a:latin typeface="Engram Warsaw" pitchFamily="50" charset="-18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9" name="Tytuł 18"/>
          <p:cNvSpPr>
            <a:spLocks noGrp="1"/>
          </p:cNvSpPr>
          <p:nvPr>
            <p:ph type="title"/>
          </p:nvPr>
        </p:nvSpPr>
        <p:spPr>
          <a:xfrm>
            <a:off x="498475" y="121763"/>
            <a:ext cx="6975475" cy="742304"/>
          </a:xfrm>
          <a:prstGeom prst="rect">
            <a:avLst/>
          </a:prstGeom>
        </p:spPr>
        <p:txBody>
          <a:bodyPr anchor="ctr"/>
          <a:lstStyle>
            <a:lvl1pPr>
              <a:defRPr sz="2500">
                <a:solidFill>
                  <a:schemeClr val="bg1"/>
                </a:solidFill>
                <a:latin typeface="Engram Warsaw" pitchFamily="50" charset="-18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11" name="Symbol zastępczy numeru slajdu 6"/>
          <p:cNvSpPr>
            <a:spLocks noGrp="1"/>
          </p:cNvSpPr>
          <p:nvPr>
            <p:ph type="sldNum" sz="quarter" idx="4"/>
          </p:nvPr>
        </p:nvSpPr>
        <p:spPr>
          <a:xfrm>
            <a:off x="11678920" y="6613987"/>
            <a:ext cx="513080" cy="233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Engram Warsaw" pitchFamily="50" charset="-18"/>
              </a:defRPr>
            </a:lvl1pPr>
          </a:lstStyle>
          <a:p>
            <a:fld id="{2E27F4D3-B96E-4B1F-B7AA-4577FB9564B4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2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7548594" y="6613800"/>
            <a:ext cx="4112103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Engram Warsaw" pitchFamily="50" charset="-18"/>
              </a:defRPr>
            </a:lvl1pPr>
          </a:lstStyle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6003782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ńc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sz="quarter" idx="10"/>
          </p:nvPr>
        </p:nvSpPr>
        <p:spPr>
          <a:xfrm>
            <a:off x="1904302" y="4328719"/>
            <a:ext cx="8422546" cy="219791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>
                <a:latin typeface="Engram Warsaw Light" pitchFamily="2" charset="-18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0" name="Tytuł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  <a:prstGeom prst="rect">
            <a:avLst/>
          </a:prstGeom>
        </p:spPr>
        <p:txBody>
          <a:bodyPr anchor="ctr"/>
          <a:lstStyle>
            <a:lvl1pPr algn="ctr">
              <a:defRPr sz="6000" b="1">
                <a:latin typeface="Engram Warsaw" pitchFamily="50" charset="-18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1007691842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7691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9" r:id="rId4"/>
    <p:sldLayoutId id="2147483660" r:id="rId5"/>
    <p:sldLayoutId id="2147483661" r:id="rId6"/>
    <p:sldLayoutId id="2147483654" r:id="rId7"/>
  </p:sldLayoutIdLst>
  <p:transition spd="slow">
    <p:cover/>
  </p:transition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99845" y="2019301"/>
            <a:ext cx="11792310" cy="3705224"/>
          </a:xfrm>
        </p:spPr>
        <p:txBody>
          <a:bodyPr/>
          <a:lstStyle/>
          <a:p>
            <a:pPr>
              <a:lnSpc>
                <a:spcPct val="114000"/>
              </a:lnSpc>
            </a:pPr>
            <a:r>
              <a:rPr lang="pl-PL" sz="3200" dirty="0">
                <a:latin typeface="+mn-lt"/>
              </a:rPr>
              <a:t>Projekty zmiany budżetu </a:t>
            </a:r>
            <a:br>
              <a:rPr lang="pl-PL" sz="3200" dirty="0">
                <a:latin typeface="+mn-lt"/>
              </a:rPr>
            </a:br>
            <a:r>
              <a:rPr lang="pl-PL" sz="3200" dirty="0">
                <a:latin typeface="+mn-lt"/>
              </a:rPr>
              <a:t>i Wieloletniej Prognozy Finansowej</a:t>
            </a:r>
            <a:br>
              <a:rPr lang="pl-PL" sz="3200" dirty="0">
                <a:latin typeface="+mn-lt"/>
              </a:rPr>
            </a:br>
            <a:r>
              <a:rPr lang="pl-PL" sz="3200" dirty="0">
                <a:latin typeface="+mn-lt"/>
              </a:rPr>
              <a:t>na sesję Rady m.st. Warszawy </a:t>
            </a:r>
            <a:br>
              <a:rPr lang="pl-PL" sz="3200" dirty="0">
                <a:latin typeface="+mn-lt"/>
              </a:rPr>
            </a:br>
            <a:r>
              <a:rPr lang="pl-PL" sz="3200" b="0" dirty="0">
                <a:latin typeface="+mn-lt"/>
              </a:rPr>
              <a:t>w dniu </a:t>
            </a:r>
            <a:r>
              <a:rPr lang="pl-PL" sz="3200" b="0" dirty="0" smtClean="0">
                <a:latin typeface="+mn-lt"/>
              </a:rPr>
              <a:t>31 sierpnia </a:t>
            </a:r>
            <a:r>
              <a:rPr lang="pl-PL" sz="3200" b="0" dirty="0">
                <a:latin typeface="+mn-lt"/>
              </a:rPr>
              <a:t>2023 r</a:t>
            </a:r>
            <a:r>
              <a:rPr lang="pl-PL" sz="3200" b="0" dirty="0" smtClean="0">
                <a:latin typeface="+mn-lt"/>
              </a:rPr>
              <a:t>.</a:t>
            </a:r>
            <a:br>
              <a:rPr lang="pl-PL" sz="3200" b="0" dirty="0" smtClean="0">
                <a:latin typeface="+mn-lt"/>
              </a:rPr>
            </a:br>
            <a:r>
              <a:rPr lang="pl-PL" sz="2400" b="0" dirty="0" smtClean="0">
                <a:latin typeface="+mn-lt"/>
              </a:rPr>
              <a:t>wraz z autopoprawkami A i B</a:t>
            </a:r>
            <a:endParaRPr lang="pl-PL" sz="2400" b="0" dirty="0">
              <a:latin typeface="+mn-lt"/>
            </a:endParaRPr>
          </a:p>
        </p:txBody>
      </p:sp>
      <p:sp>
        <p:nvSpPr>
          <p:cNvPr id="5" name="Tytuł 1"/>
          <p:cNvSpPr>
            <a:spLocks noGrp="1"/>
          </p:cNvSpPr>
          <p:nvPr/>
        </p:nvSpPr>
        <p:spPr>
          <a:xfrm>
            <a:off x="3792855" y="6437207"/>
            <a:ext cx="4606290" cy="309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1200" dirty="0" smtClean="0">
                <a:latin typeface="Engram Warsaw" pitchFamily="50" charset="-18"/>
              </a:rPr>
              <a:t>31</a:t>
            </a:r>
            <a:r>
              <a:rPr lang="pl-PL" sz="1200" dirty="0" smtClean="0">
                <a:solidFill>
                  <a:schemeClr val="tx1"/>
                </a:solidFill>
                <a:latin typeface="Engram Warsaw" pitchFamily="50" charset="-18"/>
              </a:rPr>
              <a:t> sierpnia </a:t>
            </a:r>
            <a:r>
              <a:rPr lang="pl-PL" sz="1200" dirty="0">
                <a:solidFill>
                  <a:schemeClr val="tx1"/>
                </a:solidFill>
                <a:latin typeface="Engram Warsaw" pitchFamily="50" charset="-18"/>
              </a:rPr>
              <a:t>2023 r</a:t>
            </a:r>
            <a:r>
              <a:rPr lang="pl-PL" sz="1200" dirty="0">
                <a:latin typeface="Engram Warsaw" pitchFamily="50" charset="-18"/>
              </a:rPr>
              <a:t>.     |     </a:t>
            </a:r>
            <a:r>
              <a:rPr lang="pl-PL" sz="1200" dirty="0">
                <a:solidFill>
                  <a:schemeClr val="tx1"/>
                </a:solidFill>
                <a:latin typeface="Engram Warsaw" pitchFamily="50" charset="-18"/>
              </a:rPr>
              <a:t>Warszawa</a:t>
            </a:r>
          </a:p>
        </p:txBody>
      </p:sp>
    </p:spTree>
    <p:extLst>
      <p:ext uri="{BB962C8B-B14F-4D97-AF65-F5344CB8AC3E}">
        <p14:creationId xmlns:p14="http://schemas.microsoft.com/office/powerpoint/2010/main" val="190810500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10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32000" y="72000"/>
            <a:ext cx="8524755" cy="74230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400" dirty="0">
                <a:latin typeface="+mj-lt"/>
              </a:rPr>
              <a:t>Zmiana </a:t>
            </a:r>
            <a:r>
              <a:rPr lang="pl-PL" altLang="pl-PL" sz="2400" b="1" dirty="0">
                <a:latin typeface="+mj-lt"/>
              </a:rPr>
              <a:t>wydatków majątkowych</a:t>
            </a:r>
            <a:r>
              <a:rPr lang="pl-PL" altLang="pl-PL" sz="2400" dirty="0">
                <a:latin typeface="+mj-lt"/>
              </a:rPr>
              <a:t> w 2023 r.</a:t>
            </a: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2023–2050 na sesję Rady m.st. W–wy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714085"/>
              </p:ext>
            </p:extLst>
          </p:nvPr>
        </p:nvGraphicFramePr>
        <p:xfrm>
          <a:off x="2149596" y="1347610"/>
          <a:ext cx="7530858" cy="39815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77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2299">
                  <a:extLst>
                    <a:ext uri="{9D8B030D-6E8A-4147-A177-3AD203B41FA5}">
                      <a16:colId xmlns:a16="http://schemas.microsoft.com/office/drawing/2014/main" val="2216440684"/>
                    </a:ext>
                  </a:extLst>
                </a:gridCol>
                <a:gridCol w="2271401">
                  <a:extLst>
                    <a:ext uri="{9D8B030D-6E8A-4147-A177-3AD203B41FA5}">
                      <a16:colId xmlns:a16="http://schemas.microsoft.com/office/drawing/2014/main" val="3459496494"/>
                    </a:ext>
                  </a:extLst>
                </a:gridCol>
              </a:tblGrid>
              <a:tr h="325578">
                <a:tc>
                  <a:txBody>
                    <a:bodyPr/>
                    <a:lstStyle/>
                    <a:p>
                      <a:pPr algn="l"/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Projekt zmiany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809244"/>
                  </a:ext>
                </a:extLst>
              </a:tr>
              <a:tr h="325578">
                <a:tc>
                  <a:txBody>
                    <a:bodyPr/>
                    <a:lstStyle/>
                    <a:p>
                      <a:pPr algn="l"/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400" b="0" dirty="0">
                          <a:latin typeface="+mj-lt"/>
                          <a:cs typeface="Calibri" panose="020F0502020204030204" pitchFamily="34" charset="0"/>
                        </a:rPr>
                        <a:t>w mln zł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958204"/>
                  </a:ext>
                </a:extLst>
              </a:tr>
              <a:tr h="606759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Wydatki majątkowe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-121,5</a:t>
                      </a:r>
                      <a:endParaRPr lang="pl-PL" sz="28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 smtClean="0">
                          <a:latin typeface="+mj-lt"/>
                        </a:rPr>
                        <a:t>4.495</a:t>
                      </a:r>
                      <a:endParaRPr lang="pl-PL" sz="2800" b="1" dirty="0"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491">
                <a:tc gridSpan="2">
                  <a:txBody>
                    <a:bodyPr/>
                    <a:lstStyle/>
                    <a:p>
                      <a:pPr algn="l"/>
                      <a:r>
                        <a:rPr lang="pl-PL" sz="1600" b="0" dirty="0">
                          <a:latin typeface="+mj-lt"/>
                          <a:cs typeface="Calibri" panose="020F0502020204030204" pitchFamily="34" charset="0"/>
                        </a:rPr>
                        <a:t>   z tego: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800" b="1" dirty="0"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6759">
                <a:tc>
                  <a:txBody>
                    <a:bodyPr/>
                    <a:lstStyle/>
                    <a:p>
                      <a:pPr algn="l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  – </a:t>
                      </a:r>
                      <a:r>
                        <a:rPr lang="pl-PL" sz="1800" b="0" dirty="0" err="1">
                          <a:latin typeface="+mj-lt"/>
                          <a:cs typeface="Calibri" panose="020F0502020204030204" pitchFamily="34" charset="0"/>
                        </a:rPr>
                        <a:t>ogólnomiejskie</a:t>
                      </a:r>
                      <a:endParaRPr lang="pl-PL" sz="18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-56,6</a:t>
                      </a:r>
                      <a:endParaRPr lang="pl-PL" sz="28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2.419</a:t>
                      </a:r>
                      <a:endParaRPr lang="pl-PL" sz="2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6759">
                <a:tc>
                  <a:txBody>
                    <a:bodyPr/>
                    <a:lstStyle/>
                    <a:p>
                      <a:pPr algn="l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  – dzielnicowe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-68,5</a:t>
                      </a:r>
                      <a:endParaRPr lang="pl-PL" sz="28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1.599</a:t>
                      </a:r>
                      <a:endParaRPr lang="pl-PL" sz="2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6759">
                <a:tc>
                  <a:txBody>
                    <a:bodyPr/>
                    <a:lstStyle/>
                    <a:p>
                      <a:pPr algn="l"/>
                      <a:r>
                        <a:rPr lang="pl-PL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– pozostałe</a:t>
                      </a:r>
                      <a:endParaRPr lang="pl-PL" sz="18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+3,6</a:t>
                      </a:r>
                      <a:endParaRPr lang="pl-PL" sz="28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477</a:t>
                      </a:r>
                      <a:endParaRPr lang="pl-PL" sz="2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6756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5476246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11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32000" y="72000"/>
            <a:ext cx="10588624" cy="74230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</a:pPr>
            <a:r>
              <a:rPr lang="pl-PL" altLang="pl-PL" sz="2400" b="1" dirty="0" smtClean="0">
                <a:latin typeface="+mj-lt"/>
              </a:rPr>
              <a:t>Zmniejszenie</a:t>
            </a:r>
            <a:r>
              <a:rPr lang="pl-PL" altLang="pl-PL" sz="2400" dirty="0" smtClean="0">
                <a:latin typeface="+mj-lt"/>
              </a:rPr>
              <a:t> </a:t>
            </a:r>
            <a:r>
              <a:rPr lang="pl-PL" altLang="pl-PL" sz="2400" dirty="0">
                <a:latin typeface="+mj-lt"/>
              </a:rPr>
              <a:t>planu </a:t>
            </a:r>
            <a:r>
              <a:rPr lang="pl-PL" altLang="pl-PL" sz="2400" b="1" dirty="0">
                <a:latin typeface="+mj-lt"/>
              </a:rPr>
              <a:t>wydatków majątkowych</a:t>
            </a:r>
            <a:r>
              <a:rPr lang="pl-PL" altLang="pl-PL" sz="2400" dirty="0">
                <a:latin typeface="+mj-lt"/>
              </a:rPr>
              <a:t> w 2023 r. o </a:t>
            </a:r>
            <a:r>
              <a:rPr lang="pl-PL" altLang="pl-PL" sz="2400" b="1" dirty="0" smtClean="0">
                <a:latin typeface="+mj-lt"/>
              </a:rPr>
              <a:t>121,5 </a:t>
            </a:r>
            <a:r>
              <a:rPr lang="pl-PL" altLang="pl-PL" sz="2400" b="1" dirty="0">
                <a:latin typeface="+mj-lt"/>
              </a:rPr>
              <a:t>mln zł</a:t>
            </a: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2023–2050 na sesję Rady m.st. W–wy</a:t>
            </a:r>
            <a:endParaRPr lang="pl-PL" dirty="0"/>
          </a:p>
        </p:txBody>
      </p:sp>
      <p:sp>
        <p:nvSpPr>
          <p:cNvPr id="9" name="pole tekstowe 13"/>
          <p:cNvSpPr txBox="1">
            <a:spLocks noChangeArrowheads="1"/>
          </p:cNvSpPr>
          <p:nvPr/>
        </p:nvSpPr>
        <p:spPr bwMode="auto">
          <a:xfrm>
            <a:off x="1764000" y="576000"/>
            <a:ext cx="86416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  <a:tabLst>
                <a:tab pos="715963" algn="l"/>
              </a:tabLst>
            </a:pPr>
            <a:r>
              <a:rPr lang="pl-PL" altLang="pl-PL" sz="1600" b="1" dirty="0">
                <a:latin typeface="+mj-lt"/>
              </a:rPr>
              <a:t>CZĘŚĆ OGÓLNOMIEJSKA:  </a:t>
            </a:r>
            <a:r>
              <a:rPr lang="pl-PL" altLang="pl-PL" sz="2400" b="1" dirty="0" smtClean="0">
                <a:solidFill>
                  <a:srgbClr val="C00000"/>
                </a:solidFill>
                <a:latin typeface="+mj-lt"/>
              </a:rPr>
              <a:t>-56,6 </a:t>
            </a:r>
            <a:r>
              <a:rPr lang="pl-PL" altLang="pl-PL" sz="2000" b="1" dirty="0">
                <a:solidFill>
                  <a:srgbClr val="C00000"/>
                </a:solidFill>
                <a:latin typeface="+mj-lt"/>
              </a:rPr>
              <a:t>mln zł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514668"/>
              </p:ext>
            </p:extLst>
          </p:nvPr>
        </p:nvGraphicFramePr>
        <p:xfrm>
          <a:off x="246000" y="1080000"/>
          <a:ext cx="11700000" cy="51720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70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pl-PL" sz="20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-56.558.125 zł</a:t>
                      </a:r>
                      <a:br>
                        <a:rPr lang="pl-PL" sz="20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(per</a:t>
                      </a:r>
                      <a:r>
                        <a:rPr lang="pl-PL" sz="1400" b="1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saldo)</a:t>
                      </a:r>
                      <a:endParaRPr lang="pl-PL" sz="16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26" marR="91426" marT="45719" marB="45719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5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Wydatki majątkowe w części </a:t>
                      </a:r>
                      <a:r>
                        <a:rPr lang="pl-PL" sz="15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ogólnomiejskiej</a:t>
                      </a:r>
                      <a:r>
                        <a:rPr lang="pl-PL" sz="15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w tym:</a:t>
                      </a:r>
                    </a:p>
                  </a:txBody>
                  <a:tcPr marL="91426" marR="91426" marT="45719" marB="45719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88169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Przeniesienia planu wydatków z 2023 r. na lata następne w związku z realizacją m.in. następujących zadań:</a:t>
                      </a:r>
                      <a:endParaRPr lang="pl-PL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-277812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/>
                </a:tc>
                <a:extLst>
                  <a:ext uri="{0D108BD9-81ED-4DB2-BD59-A6C34878D82A}">
                    <a16:rowId xmlns:a16="http://schemas.microsoft.com/office/drawing/2014/main" val="17606615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-18.000.000</a:t>
                      </a:r>
                      <a:r>
                        <a:rPr lang="pl-PL" sz="1800" b="1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277812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„Zakupy inwestycyjne dla Szpitala Bielańskiego im. ks. Jerzego Popiełuszki</a:t>
                      </a:r>
                      <a:b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(przeniesienie na 2024 r.).</a:t>
                      </a:r>
                      <a:endParaRPr lang="pl-PL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9583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-4.266.000 </a:t>
                      </a:r>
                      <a:r>
                        <a:rPr lang="pl-PL" sz="18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„Zakupy inwestycyjne dla szpitali miejskich” </a:t>
                      </a:r>
                      <a:b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(przeniesienie na 2024 r. do zadań pn.: „Modernizacja Szpitala Bielańskiego - infrastruktura techniczna” oraz „Rozbudowa i modernizacja Szpitala Wolskiego - etap II”);</a:t>
                      </a:r>
                      <a:endParaRPr lang="pl-PL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25728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-3.519.720 zł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ngram Warsaw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Nowe drogi dla rowerów”</a:t>
                      </a:r>
                      <a:b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(przeniesienie na 2024 r.).</a:t>
                      </a:r>
                      <a:endParaRPr lang="pl-PL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5196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-2.287.620 zł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ngram Warsaw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„Dostępna Trasa Łazienkowska - etap I”</a:t>
                      </a:r>
                      <a:b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(przeniesienie na 2024 r.).</a:t>
                      </a:r>
                      <a:endParaRPr lang="pl-PL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47796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-2.227.627 zł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ngram Warsaw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„Dzielnica Wisła: Modernizacja otoczenia Portu Czerniakowskiego”</a:t>
                      </a:r>
                      <a:b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(przeniesienie na 2024 r.).</a:t>
                      </a:r>
                      <a:endParaRPr lang="pl-PL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58645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-2.000.000 zł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ngram Warsaw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„Modernizacja i doposażenie w aparaturę i sprzęt medyczny Szpitala Czerniakowskiego”</a:t>
                      </a:r>
                      <a:b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(przeniesienie na 2024 r.).</a:t>
                      </a:r>
                      <a:endParaRPr lang="pl-PL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52180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-1.859.532 zł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ngram Warsaw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„Budowa ronda ul. Krasińskiego z ul. Przasnyską”</a:t>
                      </a:r>
                      <a:b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(przeniesienie na 2024 r.).</a:t>
                      </a:r>
                      <a:endParaRPr lang="pl-PL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26016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87990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12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31999" y="72000"/>
            <a:ext cx="10702165" cy="74230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</a:pPr>
            <a:r>
              <a:rPr lang="pl-PL" altLang="pl-PL" sz="2400" b="1" dirty="0" smtClean="0">
                <a:latin typeface="+mj-lt"/>
              </a:rPr>
              <a:t>Zmniejszenie</a:t>
            </a:r>
            <a:r>
              <a:rPr lang="pl-PL" altLang="pl-PL" sz="2400" dirty="0" smtClean="0">
                <a:latin typeface="+mj-lt"/>
              </a:rPr>
              <a:t> </a:t>
            </a:r>
            <a:r>
              <a:rPr lang="pl-PL" altLang="pl-PL" sz="2400" dirty="0">
                <a:latin typeface="+mj-lt"/>
              </a:rPr>
              <a:t>planu </a:t>
            </a:r>
            <a:r>
              <a:rPr lang="pl-PL" altLang="pl-PL" sz="2400" b="1" dirty="0">
                <a:latin typeface="+mj-lt"/>
              </a:rPr>
              <a:t>wydatków majątkowych</a:t>
            </a:r>
            <a:r>
              <a:rPr lang="pl-PL" altLang="pl-PL" sz="2400" dirty="0">
                <a:latin typeface="+mj-lt"/>
              </a:rPr>
              <a:t> w 2023 r. o </a:t>
            </a:r>
            <a:r>
              <a:rPr lang="pl-PL" altLang="pl-PL" sz="2400" b="1" dirty="0" smtClean="0">
                <a:latin typeface="+mj-lt"/>
              </a:rPr>
              <a:t>121,5 </a:t>
            </a:r>
            <a:r>
              <a:rPr lang="pl-PL" altLang="pl-PL" sz="2400" b="1" dirty="0">
                <a:latin typeface="+mj-lt"/>
              </a:rPr>
              <a:t>mln zł</a:t>
            </a: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2023–2050 na sesję Rady m.st. W–wy</a:t>
            </a:r>
            <a:endParaRPr lang="pl-PL" dirty="0"/>
          </a:p>
        </p:txBody>
      </p:sp>
      <p:sp>
        <p:nvSpPr>
          <p:cNvPr id="9" name="pole tekstowe 13"/>
          <p:cNvSpPr txBox="1">
            <a:spLocks noChangeArrowheads="1"/>
          </p:cNvSpPr>
          <p:nvPr/>
        </p:nvSpPr>
        <p:spPr bwMode="auto">
          <a:xfrm>
            <a:off x="1764000" y="576000"/>
            <a:ext cx="86416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  <a:tabLst>
                <a:tab pos="715963" algn="l"/>
              </a:tabLst>
            </a:pPr>
            <a:r>
              <a:rPr lang="pl-PL" altLang="pl-PL" sz="1600" b="1" dirty="0">
                <a:latin typeface="+mj-lt"/>
              </a:rPr>
              <a:t>CZĘŚĆ DZIELNICOWA:  </a:t>
            </a:r>
            <a:r>
              <a:rPr lang="pl-PL" altLang="pl-PL" sz="2400" b="1" dirty="0" smtClean="0">
                <a:solidFill>
                  <a:srgbClr val="C00000"/>
                </a:solidFill>
                <a:latin typeface="+mj-lt"/>
              </a:rPr>
              <a:t>-68,5 </a:t>
            </a:r>
            <a:r>
              <a:rPr lang="pl-PL" altLang="pl-PL" sz="2000" b="1" dirty="0">
                <a:solidFill>
                  <a:srgbClr val="C00000"/>
                </a:solidFill>
                <a:latin typeface="+mj-lt"/>
              </a:rPr>
              <a:t>mln zł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784078"/>
              </p:ext>
            </p:extLst>
          </p:nvPr>
        </p:nvGraphicFramePr>
        <p:xfrm>
          <a:off x="338920" y="1343546"/>
          <a:ext cx="11340000" cy="3962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7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82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9564">
                <a:tc>
                  <a:txBody>
                    <a:bodyPr/>
                    <a:lstStyle/>
                    <a:p>
                      <a:pPr algn="r"/>
                      <a:r>
                        <a:rPr lang="pl-PL" sz="20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-68.526.934 </a:t>
                      </a:r>
                      <a:r>
                        <a:rPr lang="pl-PL" sz="20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zł</a:t>
                      </a:r>
                      <a:endParaRPr lang="pl-PL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26" marR="91426" marT="45719" marB="45719" anchor="ctr">
                    <a:solidFill>
                      <a:srgbClr val="FEDD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5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Wydatki majątkowe w części dzielnicowej, z tego:</a:t>
                      </a:r>
                    </a:p>
                  </a:txBody>
                  <a:tcPr marL="91426" marR="91426" marT="45719" marB="45719" anchor="ctr">
                    <a:solidFill>
                      <a:srgbClr val="FED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88169"/>
                  </a:ext>
                </a:extLst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814973"/>
              </p:ext>
            </p:extLst>
          </p:nvPr>
        </p:nvGraphicFramePr>
        <p:xfrm>
          <a:off x="338920" y="1688263"/>
          <a:ext cx="5670000" cy="37622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3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-24.328.463 zł</a:t>
                      </a:r>
                      <a:endParaRPr kumimoji="0" lang="pl-PL" sz="1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Bemowo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6953984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-472.220 zł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Białołęka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789361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+263.844 zł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85723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Bielany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1642534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-5.575.318 zł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Mokotów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6669745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+361.794 zł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85723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Ochota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958369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+385.000 zł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85723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Praga–Południe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7581818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-1.949.955 zł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Praga–Północ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9878716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-1.010 zł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Rembertów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4259850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-6.646.704 zł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Śródmieście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005195"/>
                  </a:ext>
                </a:extLst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254976"/>
              </p:ext>
            </p:extLst>
          </p:nvPr>
        </p:nvGraphicFramePr>
        <p:xfrm>
          <a:off x="6008920" y="1688257"/>
          <a:ext cx="5670000" cy="37622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3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-3.369.896 zł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Targówek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6940361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-8.820.000 zł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Ursus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7807684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+17.194.542 zł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85723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Ursynów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5297735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-17.934.801 zł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Wawer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442302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-1.157.973 zł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Wesoła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4788209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-5.583.915 zł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Wilanów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9283230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+170.000 zł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85723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Włochy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26187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-10.504.778 zł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Wola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8481906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-557.081 zł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Żoliborz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6274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1797981"/>
      </p:ext>
    </p:extLst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13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32000" y="72000"/>
            <a:ext cx="10588624" cy="74230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</a:pPr>
            <a:r>
              <a:rPr lang="pl-PL" altLang="pl-PL" sz="2400" b="1" dirty="0" smtClean="0">
                <a:latin typeface="+mj-lt"/>
              </a:rPr>
              <a:t>Zmniejszenie</a:t>
            </a:r>
            <a:r>
              <a:rPr lang="pl-PL" altLang="pl-PL" sz="2400" dirty="0" smtClean="0">
                <a:latin typeface="+mj-lt"/>
              </a:rPr>
              <a:t> </a:t>
            </a:r>
            <a:r>
              <a:rPr lang="pl-PL" altLang="pl-PL" sz="2400" dirty="0">
                <a:latin typeface="+mj-lt"/>
              </a:rPr>
              <a:t>planu </a:t>
            </a:r>
            <a:r>
              <a:rPr lang="pl-PL" altLang="pl-PL" sz="2400" b="1" dirty="0">
                <a:latin typeface="+mj-lt"/>
              </a:rPr>
              <a:t>wydatków majątkowych</a:t>
            </a:r>
            <a:r>
              <a:rPr lang="pl-PL" altLang="pl-PL" sz="2400" dirty="0">
                <a:latin typeface="+mj-lt"/>
              </a:rPr>
              <a:t> w 2023 r. o </a:t>
            </a:r>
            <a:r>
              <a:rPr lang="pl-PL" altLang="pl-PL" sz="2400" b="1" dirty="0" smtClean="0">
                <a:latin typeface="+mj-lt"/>
              </a:rPr>
              <a:t>121,5 </a:t>
            </a:r>
            <a:r>
              <a:rPr lang="pl-PL" altLang="pl-PL" sz="2400" b="1" dirty="0">
                <a:latin typeface="+mj-lt"/>
              </a:rPr>
              <a:t>mln zł</a:t>
            </a: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2023–2050 na sesję Rady m.st. W–wy</a:t>
            </a:r>
            <a:endParaRPr lang="pl-PL" dirty="0"/>
          </a:p>
        </p:txBody>
      </p:sp>
      <p:sp>
        <p:nvSpPr>
          <p:cNvPr id="9" name="pole tekstowe 13"/>
          <p:cNvSpPr txBox="1">
            <a:spLocks noChangeArrowheads="1"/>
          </p:cNvSpPr>
          <p:nvPr/>
        </p:nvSpPr>
        <p:spPr bwMode="auto">
          <a:xfrm>
            <a:off x="1764000" y="576000"/>
            <a:ext cx="86416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  <a:tabLst>
                <a:tab pos="715963" algn="l"/>
              </a:tabLst>
            </a:pPr>
            <a:r>
              <a:rPr lang="pl-PL" altLang="pl-PL" sz="1600" b="1" dirty="0">
                <a:latin typeface="+mj-lt"/>
              </a:rPr>
              <a:t>CZĘŚĆ </a:t>
            </a:r>
            <a:r>
              <a:rPr lang="pl-PL" altLang="pl-PL" sz="1600" b="1" dirty="0" smtClean="0">
                <a:latin typeface="+mj-lt"/>
              </a:rPr>
              <a:t>POZOSTAŁA:  </a:t>
            </a:r>
            <a:r>
              <a:rPr lang="pl-PL" altLang="pl-PL" sz="2400" b="1" dirty="0" smtClean="0">
                <a:solidFill>
                  <a:srgbClr val="385723"/>
                </a:solidFill>
                <a:latin typeface="+mj-lt"/>
              </a:rPr>
              <a:t>+3,6 </a:t>
            </a:r>
            <a:r>
              <a:rPr lang="pl-PL" altLang="pl-PL" sz="2000" b="1" dirty="0">
                <a:solidFill>
                  <a:srgbClr val="385723"/>
                </a:solidFill>
                <a:latin typeface="+mj-lt"/>
              </a:rPr>
              <a:t>mln zł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99851"/>
              </p:ext>
            </p:extLst>
          </p:nvPr>
        </p:nvGraphicFramePr>
        <p:xfrm>
          <a:off x="246000" y="1080000"/>
          <a:ext cx="11700000" cy="40747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70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6300">
                <a:tc>
                  <a:txBody>
                    <a:bodyPr/>
                    <a:lstStyle/>
                    <a:p>
                      <a:pPr algn="r"/>
                      <a:r>
                        <a:rPr lang="pl-PL" sz="2000" b="1" kern="1200" dirty="0" smtClean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+3.631.000 zł</a:t>
                      </a:r>
                      <a:br>
                        <a:rPr lang="pl-PL" sz="2000" b="1" kern="1200" dirty="0" smtClean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 smtClean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(per</a:t>
                      </a:r>
                      <a:r>
                        <a:rPr lang="pl-PL" sz="1400" b="1" kern="1200" baseline="0" dirty="0" smtClean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saldo)</a:t>
                      </a:r>
                      <a:endParaRPr lang="pl-PL" sz="1600" b="1" dirty="0">
                        <a:solidFill>
                          <a:srgbClr val="385723"/>
                        </a:solidFill>
                      </a:endParaRPr>
                    </a:p>
                  </a:txBody>
                  <a:tcPr marL="91426" marR="91426" marT="45719" marB="45719" anchor="ctr">
                    <a:solidFill>
                      <a:srgbClr val="EE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5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Wydatki majątkowe w części </a:t>
                      </a:r>
                      <a:r>
                        <a:rPr lang="pl-PL" sz="15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pozostałej, </a:t>
                      </a:r>
                      <a:r>
                        <a:rPr lang="pl-PL" sz="15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 tym:</a:t>
                      </a:r>
                    </a:p>
                  </a:txBody>
                  <a:tcPr marL="91426" marR="91426" marT="45719" marB="45719" anchor="ctr">
                    <a:solidFill>
                      <a:srgbClr val="EEF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88169"/>
                  </a:ext>
                </a:extLst>
              </a:tr>
              <a:tr h="267941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+3.500.000</a:t>
                      </a:r>
                      <a:r>
                        <a:rPr lang="pl-PL" sz="1800" b="1" kern="1200" baseline="0" dirty="0" smtClean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zł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 smtClean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(per saldo)</a:t>
                      </a:r>
                      <a:endParaRPr lang="pl-PL" sz="1800" b="1" kern="1200" dirty="0">
                        <a:solidFill>
                          <a:srgbClr val="38572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277812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Wsparcie szpitali</a:t>
                      </a:r>
                      <a: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z tego:</a:t>
                      </a:r>
                    </a:p>
                    <a:p>
                      <a:pPr marL="7938" marR="0" lvl="0" indent="-2857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Szpital Wolski Sp. z o.o.– zwiększenie o 15.000.000 zł</a:t>
                      </a:r>
                    </a:p>
                    <a:p>
                      <a:pPr marL="7938" marR="0" lvl="0" indent="-2857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Szpital Grochowski im. dr med. Rafała </a:t>
                      </a:r>
                      <a:r>
                        <a:rPr lang="pl-PL" sz="1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Masztaka</a:t>
                      </a:r>
                      <a: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Sp. z o.o. – zwiększenie o 2.600.000 zł (przeniesienie </a:t>
                      </a:r>
                      <a:b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z „Programu wdrożenia systemu do zarządzania energią wraz z poprawą efektywności energetycznej </a:t>
                      </a:r>
                      <a:b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w</a:t>
                      </a:r>
                      <a:r>
                        <a:rPr lang="pl-PL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obiektach miejskich” oraz z zadania pn. „Panele fotowoltaiczne na dachach budynków miejskich”</a:t>
                      </a:r>
                      <a:b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z 2023 r. i 2024 r.)</a:t>
                      </a:r>
                    </a:p>
                    <a:p>
                      <a:pPr marL="7938" marR="0" lvl="0" indent="-2857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Centrum Medyczne "Żelazna" Sp. z o.o. – zwiększenie o 900.000 zł (przeniesienie z 2024 r. z zadania pn. </a:t>
                      </a:r>
                      <a:b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„Panele fotowoltaiczne na dachach budynków miejskich”)</a:t>
                      </a:r>
                    </a:p>
                    <a:p>
                      <a:pPr marL="7938" marR="0" lvl="0" indent="-2857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Warszawski Szpital Południowy Sp. z o.o. – zmniejszenie o 15.000.000 zł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958369"/>
                  </a:ext>
                </a:extLst>
              </a:tr>
              <a:tr h="67899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+131.000 </a:t>
                      </a:r>
                      <a:r>
                        <a:rPr lang="pl-PL" sz="1800" b="1" kern="120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l-PL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Wpłaty na fundusz celowy dla Komendy Wojewódzkiej Policji</a:t>
                      </a:r>
                      <a: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 zakup środków transportu </a:t>
                      </a:r>
                      <a:b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dla Komendy Stołecznej Policji (przeniesienie z planu wydatków bieżących).</a:t>
                      </a:r>
                      <a:endParaRPr lang="pl-PL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2572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7284772"/>
      </p:ext>
    </p:extLst>
  </p:cSld>
  <p:clrMapOvr>
    <a:masterClrMapping/>
  </p:clrMapOvr>
  <p:transition spd="slow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350227" y="1190625"/>
            <a:ext cx="11491546" cy="3457575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pl-PL" altLang="pl-PL" b="1" dirty="0">
                <a:cs typeface="Arial" charset="0"/>
              </a:rPr>
              <a:t>Projekt zmiany </a:t>
            </a:r>
            <a:br>
              <a:rPr lang="pl-PL" altLang="pl-PL" b="1" dirty="0">
                <a:cs typeface="Arial" charset="0"/>
              </a:rPr>
            </a:br>
            <a:r>
              <a:rPr lang="pl-PL" altLang="pl-PL" b="1" dirty="0">
                <a:cs typeface="Arial" charset="0"/>
              </a:rPr>
              <a:t>Wieloletniej Prognozy Finansowej </a:t>
            </a:r>
            <a:br>
              <a:rPr lang="pl-PL" altLang="pl-PL" b="1" dirty="0">
                <a:cs typeface="Arial" charset="0"/>
              </a:rPr>
            </a:br>
            <a:r>
              <a:rPr lang="pl-PL" altLang="pl-PL" b="1" dirty="0">
                <a:cs typeface="Arial" charset="0"/>
              </a:rPr>
              <a:t>na lata 2023–2050</a:t>
            </a:r>
            <a:br>
              <a:rPr lang="pl-PL" altLang="pl-PL" b="1" dirty="0">
                <a:cs typeface="Arial" charset="0"/>
              </a:rPr>
            </a:br>
            <a:r>
              <a:rPr lang="pl-PL" altLang="pl-PL" sz="3200" dirty="0">
                <a:cs typeface="Arial" charset="0"/>
              </a:rPr>
              <a:t>na sesję Rady m.st. Warszawy w dn. </a:t>
            </a:r>
            <a:r>
              <a:rPr lang="pl-PL" altLang="pl-PL" sz="3200" dirty="0" smtClean="0">
                <a:cs typeface="Arial" charset="0"/>
              </a:rPr>
              <a:t>31 sierpnia 2023 </a:t>
            </a:r>
            <a:r>
              <a:rPr lang="pl-PL" altLang="pl-PL" sz="3200" dirty="0">
                <a:cs typeface="Arial" charset="0"/>
              </a:rPr>
              <a:t>r.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2023–2050 na sesję Rady m.st. W–wy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"/>
          </p:nvPr>
        </p:nvSpPr>
        <p:spPr>
          <a:xfrm>
            <a:off x="11678920" y="6565264"/>
            <a:ext cx="513080" cy="33591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9045376"/>
      </p:ext>
    </p:extLst>
  </p:cSld>
  <p:clrMapOvr>
    <a:masterClrMapping/>
  </p:clrMapOvr>
  <p:transition spd="slow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15</a:t>
            </a:fld>
            <a:endParaRPr lang="pl-PL" dirty="0"/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2023–2050 na sesję Rady m.st. W–wy</a:t>
            </a:r>
            <a:endParaRPr lang="pl-PL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222870"/>
              </p:ext>
            </p:extLst>
          </p:nvPr>
        </p:nvGraphicFramePr>
        <p:xfrm>
          <a:off x="246001" y="1678157"/>
          <a:ext cx="11699999" cy="26177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5152">
                  <a:extLst>
                    <a:ext uri="{9D8B030D-6E8A-4147-A177-3AD203B41FA5}">
                      <a16:colId xmlns:a16="http://schemas.microsoft.com/office/drawing/2014/main" val="3288171132"/>
                    </a:ext>
                  </a:extLst>
                </a:gridCol>
                <a:gridCol w="1127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7425">
                  <a:extLst>
                    <a:ext uri="{9D8B030D-6E8A-4147-A177-3AD203B41FA5}">
                      <a16:colId xmlns:a16="http://schemas.microsoft.com/office/drawing/2014/main" val="3393036705"/>
                    </a:ext>
                  </a:extLst>
                </a:gridCol>
                <a:gridCol w="1127425">
                  <a:extLst>
                    <a:ext uri="{9D8B030D-6E8A-4147-A177-3AD203B41FA5}">
                      <a16:colId xmlns:a16="http://schemas.microsoft.com/office/drawing/2014/main" val="785722401"/>
                    </a:ext>
                  </a:extLst>
                </a:gridCol>
                <a:gridCol w="1127425">
                  <a:extLst>
                    <a:ext uri="{9D8B030D-6E8A-4147-A177-3AD203B41FA5}">
                      <a16:colId xmlns:a16="http://schemas.microsoft.com/office/drawing/2014/main" val="1778449290"/>
                    </a:ext>
                  </a:extLst>
                </a:gridCol>
                <a:gridCol w="1127425">
                  <a:extLst>
                    <a:ext uri="{9D8B030D-6E8A-4147-A177-3AD203B41FA5}">
                      <a16:colId xmlns:a16="http://schemas.microsoft.com/office/drawing/2014/main" val="2059041665"/>
                    </a:ext>
                  </a:extLst>
                </a:gridCol>
                <a:gridCol w="1127425">
                  <a:extLst>
                    <a:ext uri="{9D8B030D-6E8A-4147-A177-3AD203B41FA5}">
                      <a16:colId xmlns:a16="http://schemas.microsoft.com/office/drawing/2014/main" val="1623264147"/>
                    </a:ext>
                  </a:extLst>
                </a:gridCol>
                <a:gridCol w="1127425">
                  <a:extLst>
                    <a:ext uri="{9D8B030D-6E8A-4147-A177-3AD203B41FA5}">
                      <a16:colId xmlns:a16="http://schemas.microsoft.com/office/drawing/2014/main" val="295558800"/>
                    </a:ext>
                  </a:extLst>
                </a:gridCol>
                <a:gridCol w="1127425">
                  <a:extLst>
                    <a:ext uri="{9D8B030D-6E8A-4147-A177-3AD203B41FA5}">
                      <a16:colId xmlns:a16="http://schemas.microsoft.com/office/drawing/2014/main" val="3889581010"/>
                    </a:ext>
                  </a:extLst>
                </a:gridCol>
                <a:gridCol w="1305447">
                  <a:extLst>
                    <a:ext uri="{9D8B030D-6E8A-4147-A177-3AD203B41FA5}">
                      <a16:colId xmlns:a16="http://schemas.microsoft.com/office/drawing/2014/main" val="3422950535"/>
                    </a:ext>
                  </a:extLst>
                </a:gridCol>
              </a:tblGrid>
              <a:tr h="826286">
                <a:tc>
                  <a:txBody>
                    <a:bodyPr/>
                    <a:lstStyle/>
                    <a:p>
                      <a:pPr algn="ctr"/>
                      <a:endParaRPr lang="pl-PL" sz="20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2023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2024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2025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2026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2027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2028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…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2033 </a:t>
                      </a:r>
                      <a:r>
                        <a:rPr lang="pl-PL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Łącznie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585">
                <a:tc gridSpan="10"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+mj-lt"/>
                          <a:cs typeface="Calibri" panose="020F0502020204030204" pitchFamily="34" charset="0"/>
                        </a:rPr>
                        <a:t>w mln zł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Projekt</a:t>
                      </a:r>
                      <a:r>
                        <a:rPr lang="pl-PL" sz="2000" b="0" baseline="0" dirty="0">
                          <a:latin typeface="+mj-lt"/>
                          <a:cs typeface="Calibri" panose="020F0502020204030204" pitchFamily="34" charset="0"/>
                        </a:rPr>
                        <a:t> zmiany</a:t>
                      </a:r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solidFill>
                            <a:srgbClr val="385723"/>
                          </a:solidFill>
                          <a:latin typeface="+mj-lt"/>
                          <a:cs typeface="Calibri" panose="020F0502020204030204" pitchFamily="34" charset="0"/>
                        </a:rPr>
                        <a:t>+33,0</a:t>
                      </a:r>
                      <a:endParaRPr lang="pl-PL" sz="2000" b="1" dirty="0">
                        <a:solidFill>
                          <a:srgbClr val="385723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-4,2</a:t>
                      </a:r>
                      <a:endParaRPr lang="pl-PL" sz="20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+9,4</a:t>
                      </a:r>
                      <a:endParaRPr lang="pl-PL" sz="20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+0,1</a:t>
                      </a:r>
                      <a:endParaRPr lang="pl-PL" sz="20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 smtClean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+0,03</a:t>
                      </a:r>
                      <a:endParaRPr lang="pl-PL" sz="2000" b="1" kern="1200" dirty="0">
                        <a:solidFill>
                          <a:srgbClr val="385723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 smtClean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+0,03</a:t>
                      </a:r>
                      <a:endParaRPr lang="pl-PL" sz="2000" b="1" kern="1200" dirty="0">
                        <a:solidFill>
                          <a:srgbClr val="385723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…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 smtClean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+0,01</a:t>
                      </a:r>
                      <a:endParaRPr lang="pl-PL" sz="2000" b="1" kern="1200" dirty="0">
                        <a:solidFill>
                          <a:srgbClr val="385723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+38,4</a:t>
                      </a:r>
                      <a:endParaRPr lang="pl-PL" sz="20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  <a:t>20.626</a:t>
                      </a:r>
                      <a:endParaRPr lang="pl-PL" sz="20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  <a:t>20.296</a:t>
                      </a:r>
                      <a:endParaRPr lang="pl-PL" sz="20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  <a:t>20.973</a:t>
                      </a:r>
                      <a:endParaRPr lang="pl-PL" sz="20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21.174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21.722</a:t>
                      </a:r>
                      <a:endParaRPr lang="pl-PL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22.286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chemeClr val="tx1"/>
                          </a:solidFill>
                          <a:latin typeface="+mj-lt"/>
                          <a:cs typeface="Calibri" panose="020F0502020204030204" pitchFamily="34" charset="0"/>
                        </a:rPr>
                        <a:t>…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26.510</a:t>
                      </a:r>
                      <a:endParaRPr lang="pl-PL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  <a:t>250.879</a:t>
                      </a:r>
                      <a:endParaRPr lang="pl-PL" sz="20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2664253"/>
                  </a:ext>
                </a:extLst>
              </a:tr>
            </a:tbl>
          </a:graphicData>
        </a:graphic>
      </p:graphicFrame>
      <p:sp>
        <p:nvSpPr>
          <p:cNvPr id="9" name="Tytuł 2"/>
          <p:cNvSpPr>
            <a:spLocks noGrp="1"/>
          </p:cNvSpPr>
          <p:nvPr>
            <p:ph type="title"/>
          </p:nvPr>
        </p:nvSpPr>
        <p:spPr>
          <a:xfrm>
            <a:off x="327036" y="252000"/>
            <a:ext cx="11537928" cy="945036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altLang="pl-PL" sz="2400" dirty="0">
                <a:latin typeface="+mj-lt"/>
              </a:rPr>
              <a:t>Wieloletnia Prognoza Finansowa </a:t>
            </a:r>
            <a:br>
              <a:rPr lang="pl-PL" altLang="pl-PL" sz="2400" dirty="0">
                <a:latin typeface="+mj-lt"/>
              </a:rPr>
            </a:br>
            <a:r>
              <a:rPr lang="pl-PL" altLang="pl-PL" sz="2400" b="1" dirty="0">
                <a:latin typeface="+mj-lt"/>
              </a:rPr>
              <a:t>Zmiany w prognozie dochodów</a:t>
            </a:r>
          </a:p>
        </p:txBody>
      </p:sp>
    </p:spTree>
    <p:extLst>
      <p:ext uri="{BB962C8B-B14F-4D97-AF65-F5344CB8AC3E}">
        <p14:creationId xmlns:p14="http://schemas.microsoft.com/office/powerpoint/2010/main" val="1419387639"/>
      </p:ext>
    </p:extLst>
  </p:cSld>
  <p:clrMapOvr>
    <a:masterClrMapping/>
  </p:clrMapOvr>
  <p:transition spd="slow">
    <p:cov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16</a:t>
            </a:fld>
            <a:endParaRPr lang="pl-PL" dirty="0"/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2023–2050 na sesję Rady m.st. W–wy</a:t>
            </a:r>
            <a:endParaRPr lang="pl-PL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253393"/>
              </p:ext>
            </p:extLst>
          </p:nvPr>
        </p:nvGraphicFramePr>
        <p:xfrm>
          <a:off x="246001" y="1678157"/>
          <a:ext cx="11699999" cy="26177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5152">
                  <a:extLst>
                    <a:ext uri="{9D8B030D-6E8A-4147-A177-3AD203B41FA5}">
                      <a16:colId xmlns:a16="http://schemas.microsoft.com/office/drawing/2014/main" val="3288171132"/>
                    </a:ext>
                  </a:extLst>
                </a:gridCol>
                <a:gridCol w="1127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7425">
                  <a:extLst>
                    <a:ext uri="{9D8B030D-6E8A-4147-A177-3AD203B41FA5}">
                      <a16:colId xmlns:a16="http://schemas.microsoft.com/office/drawing/2014/main" val="3393036705"/>
                    </a:ext>
                  </a:extLst>
                </a:gridCol>
                <a:gridCol w="1127425">
                  <a:extLst>
                    <a:ext uri="{9D8B030D-6E8A-4147-A177-3AD203B41FA5}">
                      <a16:colId xmlns:a16="http://schemas.microsoft.com/office/drawing/2014/main" val="785722401"/>
                    </a:ext>
                  </a:extLst>
                </a:gridCol>
                <a:gridCol w="1127425">
                  <a:extLst>
                    <a:ext uri="{9D8B030D-6E8A-4147-A177-3AD203B41FA5}">
                      <a16:colId xmlns:a16="http://schemas.microsoft.com/office/drawing/2014/main" val="1778449290"/>
                    </a:ext>
                  </a:extLst>
                </a:gridCol>
                <a:gridCol w="1127425">
                  <a:extLst>
                    <a:ext uri="{9D8B030D-6E8A-4147-A177-3AD203B41FA5}">
                      <a16:colId xmlns:a16="http://schemas.microsoft.com/office/drawing/2014/main" val="2059041665"/>
                    </a:ext>
                  </a:extLst>
                </a:gridCol>
                <a:gridCol w="1127425">
                  <a:extLst>
                    <a:ext uri="{9D8B030D-6E8A-4147-A177-3AD203B41FA5}">
                      <a16:colId xmlns:a16="http://schemas.microsoft.com/office/drawing/2014/main" val="1623264147"/>
                    </a:ext>
                  </a:extLst>
                </a:gridCol>
                <a:gridCol w="1127425">
                  <a:extLst>
                    <a:ext uri="{9D8B030D-6E8A-4147-A177-3AD203B41FA5}">
                      <a16:colId xmlns:a16="http://schemas.microsoft.com/office/drawing/2014/main" val="295558800"/>
                    </a:ext>
                  </a:extLst>
                </a:gridCol>
                <a:gridCol w="1127425">
                  <a:extLst>
                    <a:ext uri="{9D8B030D-6E8A-4147-A177-3AD203B41FA5}">
                      <a16:colId xmlns:a16="http://schemas.microsoft.com/office/drawing/2014/main" val="3889581010"/>
                    </a:ext>
                  </a:extLst>
                </a:gridCol>
                <a:gridCol w="1305447">
                  <a:extLst>
                    <a:ext uri="{9D8B030D-6E8A-4147-A177-3AD203B41FA5}">
                      <a16:colId xmlns:a16="http://schemas.microsoft.com/office/drawing/2014/main" val="3422950535"/>
                    </a:ext>
                  </a:extLst>
                </a:gridCol>
              </a:tblGrid>
              <a:tr h="826286">
                <a:tc>
                  <a:txBody>
                    <a:bodyPr/>
                    <a:lstStyle/>
                    <a:p>
                      <a:pPr algn="ctr"/>
                      <a:endParaRPr lang="pl-PL" sz="20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2023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2024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2025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2026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2027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2028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…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2050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Łącznie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585">
                <a:tc gridSpan="10"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+mj-lt"/>
                          <a:cs typeface="Calibri" panose="020F0502020204030204" pitchFamily="34" charset="0"/>
                        </a:rPr>
                        <a:t>w mln zł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Projekt</a:t>
                      </a:r>
                      <a:r>
                        <a:rPr lang="pl-PL" sz="2000" b="0" baseline="0" dirty="0">
                          <a:latin typeface="+mj-lt"/>
                          <a:cs typeface="Calibri" panose="020F0502020204030204" pitchFamily="34" charset="0"/>
                        </a:rPr>
                        <a:t> zmiany</a:t>
                      </a:r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solidFill>
                            <a:srgbClr val="C00000"/>
                          </a:solidFill>
                          <a:latin typeface="+mj-lt"/>
                          <a:cs typeface="Calibri" panose="020F0502020204030204" pitchFamily="34" charset="0"/>
                        </a:rPr>
                        <a:t>-25,1</a:t>
                      </a:r>
                      <a:endParaRPr lang="pl-PL" sz="2000" b="1" dirty="0">
                        <a:solidFill>
                          <a:srgbClr val="C000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+7,1</a:t>
                      </a:r>
                      <a:endParaRPr lang="pl-PL" sz="20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+3,3</a:t>
                      </a:r>
                      <a:endParaRPr lang="pl-PL" sz="20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+0,8</a:t>
                      </a:r>
                      <a:endParaRPr lang="pl-PL" sz="20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 smtClean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+0,7</a:t>
                      </a:r>
                      <a:endParaRPr lang="pl-PL" sz="2000" b="1" kern="1200" dirty="0">
                        <a:solidFill>
                          <a:srgbClr val="385723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 smtClean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+2,4</a:t>
                      </a:r>
                      <a:endParaRPr lang="pl-PL" sz="2000" b="1" kern="1200" dirty="0">
                        <a:solidFill>
                          <a:srgbClr val="385723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…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 smtClean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+12,3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-5,2</a:t>
                      </a:r>
                      <a:endParaRPr lang="pl-PL" sz="20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  <a:t>21.184</a:t>
                      </a:r>
                      <a:endParaRPr lang="pl-PL" sz="20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  <a:t>20.326</a:t>
                      </a:r>
                      <a:endParaRPr lang="pl-PL" sz="20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  <a:t>19.094</a:t>
                      </a:r>
                      <a:endParaRPr lang="pl-PL" sz="20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19.775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19.784</a:t>
                      </a:r>
                      <a:endParaRPr lang="pl-PL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20.710</a:t>
                      </a:r>
                      <a:endParaRPr lang="pl-PL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chemeClr val="tx1"/>
                          </a:solidFill>
                          <a:latin typeface="+mj-lt"/>
                          <a:cs typeface="Calibri" panose="020F0502020204030204" pitchFamily="34" charset="0"/>
                        </a:rPr>
                        <a:t>…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40.180</a:t>
                      </a:r>
                      <a:endParaRPr lang="pl-PL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  <a:t>772.147</a:t>
                      </a:r>
                      <a:endParaRPr lang="pl-PL" sz="20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2664253"/>
                  </a:ext>
                </a:extLst>
              </a:tr>
            </a:tbl>
          </a:graphicData>
        </a:graphic>
      </p:graphicFrame>
      <p:sp>
        <p:nvSpPr>
          <p:cNvPr id="9" name="Tytuł 2"/>
          <p:cNvSpPr>
            <a:spLocks noGrp="1"/>
          </p:cNvSpPr>
          <p:nvPr>
            <p:ph type="title"/>
          </p:nvPr>
        </p:nvSpPr>
        <p:spPr>
          <a:xfrm>
            <a:off x="320697" y="229340"/>
            <a:ext cx="11537928" cy="945036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altLang="pl-PL" sz="2400" dirty="0">
                <a:latin typeface="+mj-lt"/>
              </a:rPr>
              <a:t>Wieloletnia Prognoza Finansowa </a:t>
            </a:r>
            <a:br>
              <a:rPr lang="pl-PL" altLang="pl-PL" sz="2400" dirty="0">
                <a:latin typeface="+mj-lt"/>
              </a:rPr>
            </a:br>
            <a:r>
              <a:rPr lang="pl-PL" altLang="pl-PL" sz="2400" b="1" dirty="0">
                <a:latin typeface="+mj-lt"/>
              </a:rPr>
              <a:t>Zmiany w prognozie wydatków bieżących</a:t>
            </a:r>
          </a:p>
        </p:txBody>
      </p:sp>
    </p:spTree>
    <p:extLst>
      <p:ext uri="{BB962C8B-B14F-4D97-AF65-F5344CB8AC3E}">
        <p14:creationId xmlns:p14="http://schemas.microsoft.com/office/powerpoint/2010/main" val="928213134"/>
      </p:ext>
    </p:extLst>
  </p:cSld>
  <p:clrMapOvr>
    <a:masterClrMapping/>
  </p:clrMapOvr>
  <p:transition spd="slow">
    <p:cov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17</a:t>
            </a:fld>
            <a:endParaRPr lang="pl-PL" dirty="0"/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2023–2050 na sesję Rady m.st. W–wy</a:t>
            </a:r>
            <a:endParaRPr lang="pl-PL" dirty="0"/>
          </a:p>
        </p:txBody>
      </p:sp>
      <p:sp>
        <p:nvSpPr>
          <p:cNvPr id="9" name="Tytuł 2"/>
          <p:cNvSpPr>
            <a:spLocks noGrp="1"/>
          </p:cNvSpPr>
          <p:nvPr>
            <p:ph type="title"/>
          </p:nvPr>
        </p:nvSpPr>
        <p:spPr>
          <a:xfrm>
            <a:off x="320697" y="229340"/>
            <a:ext cx="11537928" cy="945036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altLang="pl-PL" sz="2400" dirty="0">
                <a:latin typeface="+mj-lt"/>
              </a:rPr>
              <a:t>Wieloletnia Prognoza Finansowa </a:t>
            </a:r>
            <a:br>
              <a:rPr lang="pl-PL" altLang="pl-PL" sz="2400" dirty="0">
                <a:latin typeface="+mj-lt"/>
              </a:rPr>
            </a:br>
            <a:r>
              <a:rPr lang="pl-PL" altLang="pl-PL" sz="2400" b="1" dirty="0">
                <a:latin typeface="+mj-lt"/>
              </a:rPr>
              <a:t>Zmiany w prognozie wydatków majątkowych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952210"/>
              </p:ext>
            </p:extLst>
          </p:nvPr>
        </p:nvGraphicFramePr>
        <p:xfrm>
          <a:off x="1661292" y="1643419"/>
          <a:ext cx="8869417" cy="26177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9417">
                  <a:extLst>
                    <a:ext uri="{9D8B030D-6E8A-4147-A177-3AD203B41FA5}">
                      <a16:colId xmlns:a16="http://schemas.microsoft.com/office/drawing/2014/main" val="328817113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3393036705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785722401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778449290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3828342496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3422950535"/>
                    </a:ext>
                  </a:extLst>
                </a:gridCol>
              </a:tblGrid>
              <a:tr h="826286">
                <a:tc>
                  <a:txBody>
                    <a:bodyPr/>
                    <a:lstStyle/>
                    <a:p>
                      <a:pPr algn="ctr"/>
                      <a:endParaRPr lang="pl-PL" sz="20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2023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2024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2025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2026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2027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Łącznie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585">
                <a:tc gridSpan="7"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+mj-lt"/>
                          <a:cs typeface="Calibri" panose="020F0502020204030204" pitchFamily="34" charset="0"/>
                        </a:rPr>
                        <a:t>w mln zł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Projekt</a:t>
                      </a:r>
                      <a:r>
                        <a:rPr lang="pl-PL" sz="2000" b="0" baseline="0" dirty="0">
                          <a:latin typeface="+mj-lt"/>
                          <a:cs typeface="Calibri" panose="020F0502020204030204" pitchFamily="34" charset="0"/>
                        </a:rPr>
                        <a:t> zmiany</a:t>
                      </a:r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-121,5</a:t>
                      </a:r>
                      <a:endParaRPr lang="pl-PL" sz="22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+170,7</a:t>
                      </a:r>
                      <a:endParaRPr lang="pl-PL" sz="2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+10,8</a:t>
                      </a:r>
                      <a:endParaRPr lang="pl-PL" sz="2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-7,5</a:t>
                      </a:r>
                      <a:endParaRPr lang="pl-PL" sz="22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pl-PL" sz="22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11,1</a:t>
                      </a:r>
                      <a:endParaRPr lang="pl-PL" sz="22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+41,4</a:t>
                      </a:r>
                      <a:endParaRPr lang="pl-PL" sz="2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>4.495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>3.139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>2.484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>2.209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>1.802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>14.128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2664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51237"/>
      </p:ext>
    </p:extLst>
  </p:cSld>
  <p:clrMapOvr>
    <a:masterClrMapping/>
  </p:clrMapOvr>
  <p:transition spd="slow">
    <p:cov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18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32000" y="72000"/>
            <a:ext cx="6975475" cy="74230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800" dirty="0">
                <a:latin typeface="+mj-lt"/>
              </a:rPr>
              <a:t>Wydatki majątkowe</a:t>
            </a: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2023–2050 na sesję Rady m.st. W–wy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147419"/>
              </p:ext>
            </p:extLst>
          </p:nvPr>
        </p:nvGraphicFramePr>
        <p:xfrm>
          <a:off x="696000" y="1080000"/>
          <a:ext cx="10800000" cy="30907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9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8127">
                  <a:extLst>
                    <a:ext uri="{9D8B030D-6E8A-4147-A177-3AD203B41FA5}">
                      <a16:colId xmlns:a16="http://schemas.microsoft.com/office/drawing/2014/main" val="2293524519"/>
                    </a:ext>
                  </a:extLst>
                </a:gridCol>
                <a:gridCol w="6931835">
                  <a:extLst>
                    <a:ext uri="{9D8B030D-6E8A-4147-A177-3AD203B41FA5}">
                      <a16:colId xmlns:a16="http://schemas.microsoft.com/office/drawing/2014/main" val="3460433117"/>
                    </a:ext>
                  </a:extLst>
                </a:gridCol>
                <a:gridCol w="1510785">
                  <a:extLst>
                    <a:ext uri="{9D8B030D-6E8A-4147-A177-3AD203B41FA5}">
                      <a16:colId xmlns:a16="http://schemas.microsoft.com/office/drawing/2014/main" val="1071488265"/>
                    </a:ext>
                  </a:extLst>
                </a:gridCol>
              </a:tblGrid>
              <a:tr h="507555"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 smtClean="0">
                          <a:solidFill>
                            <a:schemeClr val="tx1"/>
                          </a:solidFill>
                        </a:rPr>
                        <a:t>87</a:t>
                      </a:r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l-PL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zwiększeń</a:t>
                      </a:r>
                      <a:r>
                        <a:rPr lang="pl-PL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limitów przedsięwzięć majątkowych</a:t>
                      </a:r>
                    </a:p>
                  </a:txBody>
                  <a:tcPr marL="91426" marR="91426" marT="45719" marB="45719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816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l-PL" sz="1300" b="0" dirty="0">
                          <a:solidFill>
                            <a:schemeClr val="tx1"/>
                          </a:solidFill>
                        </a:rPr>
                        <a:t>w tym:</a:t>
                      </a: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algn="just"/>
                      <a:endParaRPr lang="pl-PL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do kwoty</a:t>
                      </a:r>
                    </a:p>
                  </a:txBody>
                  <a:tcPr marL="91426" marR="91426" marT="45719" marB="45719" anchor="ctr"/>
                </a:tc>
                <a:extLst>
                  <a:ext uri="{0D108BD9-81ED-4DB2-BD59-A6C34878D82A}">
                    <a16:rowId xmlns:a16="http://schemas.microsoft.com/office/drawing/2014/main" val="498292005"/>
                  </a:ext>
                </a:extLst>
              </a:tr>
              <a:tr h="557007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+9,3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mln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Rozbudowa i zmiana funkcji w budynku Szpitala Praskiego - część II.</a:t>
                      </a:r>
                      <a:endParaRPr lang="pl-PL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36,3 </a:t>
                      </a:r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mln zł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898659"/>
                  </a:ext>
                </a:extLst>
              </a:tr>
              <a:tr h="559706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+7,7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mln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Budowa szkoły podstawowej na terenie Siekierek - prace  przygotowawcze (Mokotów).</a:t>
                      </a:r>
                      <a:endParaRPr lang="pl-PL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15,6 </a:t>
                      </a:r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6637905"/>
                  </a:ext>
                </a:extLst>
              </a:tr>
              <a:tr h="557007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+5,3 </a:t>
                      </a: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mln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Rewitalizacja budynków zabytkowych części Pragi ul. Markowska 16 - etap II.</a:t>
                      </a:r>
                      <a:endParaRPr lang="pl-PL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22,6 </a:t>
                      </a:r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0940556"/>
                  </a:ext>
                </a:extLst>
              </a:tr>
              <a:tr h="559706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+4,6 </a:t>
                      </a: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mln 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Rozbudowa i modernizacja Szpitala Wolskiego - etap II.</a:t>
                      </a:r>
                      <a:endParaRPr lang="pl-PL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12,7 </a:t>
                      </a:r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149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7245111"/>
      </p:ext>
    </p:extLst>
  </p:cSld>
  <p:clrMapOvr>
    <a:masterClrMapping/>
  </p:clrMapOvr>
  <p:transition spd="slow">
    <p:cove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19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32000" y="72000"/>
            <a:ext cx="6975475" cy="74230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800" dirty="0">
                <a:latin typeface="+mj-lt"/>
              </a:rPr>
              <a:t>Wydatki majątkowe</a:t>
            </a: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2023–2050 na sesję Rady m.st. W–wy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82777"/>
              </p:ext>
            </p:extLst>
          </p:nvPr>
        </p:nvGraphicFramePr>
        <p:xfrm>
          <a:off x="696000" y="1080000"/>
          <a:ext cx="10800000" cy="45301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9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8127">
                  <a:extLst>
                    <a:ext uri="{9D8B030D-6E8A-4147-A177-3AD203B41FA5}">
                      <a16:colId xmlns:a16="http://schemas.microsoft.com/office/drawing/2014/main" val="2293524519"/>
                    </a:ext>
                  </a:extLst>
                </a:gridCol>
                <a:gridCol w="6931835">
                  <a:extLst>
                    <a:ext uri="{9D8B030D-6E8A-4147-A177-3AD203B41FA5}">
                      <a16:colId xmlns:a16="http://schemas.microsoft.com/office/drawing/2014/main" val="3460433117"/>
                    </a:ext>
                  </a:extLst>
                </a:gridCol>
                <a:gridCol w="1510785">
                  <a:extLst>
                    <a:ext uri="{9D8B030D-6E8A-4147-A177-3AD203B41FA5}">
                      <a16:colId xmlns:a16="http://schemas.microsoft.com/office/drawing/2014/main" val="1071488265"/>
                    </a:ext>
                  </a:extLst>
                </a:gridCol>
              </a:tblGrid>
              <a:tr h="507555"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l-PL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zmniejszeń</a:t>
                      </a:r>
                      <a:r>
                        <a:rPr lang="pl-PL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limitów przedsięwzięć majątkowych</a:t>
                      </a:r>
                    </a:p>
                  </a:txBody>
                  <a:tcPr marL="91426" marR="91426" marT="45719" marB="45719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816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l-PL" sz="1300" b="0" dirty="0">
                          <a:solidFill>
                            <a:schemeClr val="tx1"/>
                          </a:solidFill>
                        </a:rPr>
                        <a:t>w tym:</a:t>
                      </a: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algn="just"/>
                      <a:endParaRPr lang="pl-PL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do kwoty</a:t>
                      </a:r>
                    </a:p>
                  </a:txBody>
                  <a:tcPr marL="91426" marR="91426" marT="45719" marB="45719" anchor="ctr"/>
                </a:tc>
                <a:extLst>
                  <a:ext uri="{0D108BD9-81ED-4DB2-BD59-A6C34878D82A}">
                    <a16:rowId xmlns:a16="http://schemas.microsoft.com/office/drawing/2014/main" val="498292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-13,8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mln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 rozwoju infrastruktury lokalnej.</a:t>
                      </a:r>
                      <a:endParaRPr lang="pl-PL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631,1 </a:t>
                      </a:r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mln zł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8986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-9,0 </a:t>
                      </a: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Budowa mieszkań komunalnych wraz z przedszkolem przy ul. Orląt Lwowskich (Ursus), przesunięcie do Programu budownictwa społecznego i modernizacji budynków.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16,5 </a:t>
                      </a:r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mln</a:t>
                      </a:r>
                      <a:r>
                        <a:rPr lang="pl-PL" sz="16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zł</a:t>
                      </a:r>
                      <a:endParaRPr lang="pl-PL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65269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-8,7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mln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Panele fotowoltaiczne na dachach budynków miejskich.</a:t>
                      </a:r>
                      <a:endParaRPr lang="pl-PL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39,6 </a:t>
                      </a:r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663790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-7,5 </a:t>
                      </a: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mln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 polityki społecznej.</a:t>
                      </a:r>
                      <a:endParaRPr lang="pl-PL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52,3 </a:t>
                      </a:r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09405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-5,8 </a:t>
                      </a: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mln 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 wdrożenia systemu do zarządzania energią wraz z poprawą efektywności energetycznej w obiektach miejskich.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36,1 </a:t>
                      </a:r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1497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-2,8 </a:t>
                      </a: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Budowa rurociągu kanalizacyjnego odprowadzającego nadmiar wód powierzchniowych z rowu Załuskiego (Włochy).</a:t>
                      </a:r>
                      <a:endParaRPr lang="pl-PL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mln</a:t>
                      </a:r>
                      <a:r>
                        <a:rPr lang="pl-PL" sz="16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zł</a:t>
                      </a:r>
                      <a:endParaRPr lang="pl-PL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66318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-2,8 </a:t>
                      </a: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Realizacja projektu "E-administracja utworzenie portalu e-usług m.st. Warszawy" - część II.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0,3 </a:t>
                      </a:r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mln</a:t>
                      </a:r>
                      <a:r>
                        <a:rPr lang="pl-PL" sz="16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zł</a:t>
                      </a:r>
                      <a:endParaRPr lang="pl-PL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96805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-1,7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Pozyskanie nieruchomości pod inwestycje drogowe - część 2 –przeniesienie </a:t>
                      </a:r>
                      <a:b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wydatków bieżących.</a:t>
                      </a:r>
                      <a:endParaRPr lang="pl-PL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218,5 </a:t>
                      </a:r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mln</a:t>
                      </a:r>
                      <a:r>
                        <a:rPr lang="pl-PL" sz="16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zł</a:t>
                      </a:r>
                      <a:endParaRPr lang="pl-PL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7390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141074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350227" y="2619952"/>
            <a:ext cx="11491546" cy="13255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l-PL" b="1" dirty="0"/>
              <a:t>Projekt zmiany budżetu na 2023 rok</a:t>
            </a:r>
            <a:r>
              <a:rPr lang="pl-PL" altLang="pl-PL" b="1" dirty="0">
                <a:cs typeface="Arial" charset="0"/>
              </a:rPr>
              <a:t/>
            </a:r>
            <a:br>
              <a:rPr lang="pl-PL" altLang="pl-PL" b="1" dirty="0">
                <a:cs typeface="Arial" charset="0"/>
              </a:rPr>
            </a:br>
            <a:r>
              <a:rPr lang="pl-PL" altLang="pl-PL" sz="3200" dirty="0">
                <a:cs typeface="Arial" charset="0"/>
              </a:rPr>
              <a:t>na sesję Rady m.st. Warszawy w dn. </a:t>
            </a:r>
            <a:r>
              <a:rPr lang="pl-PL" altLang="pl-PL" sz="3200" dirty="0" smtClean="0">
                <a:cs typeface="Arial" charset="0"/>
              </a:rPr>
              <a:t>31 sierpnia </a:t>
            </a:r>
            <a:r>
              <a:rPr lang="pl-PL" altLang="pl-PL" sz="3200" dirty="0">
                <a:cs typeface="Arial" charset="0"/>
              </a:rPr>
              <a:t>2023 r.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2023–2050 na sesję Rady m.st. W–wy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"/>
          </p:nvPr>
        </p:nvSpPr>
        <p:spPr>
          <a:xfrm>
            <a:off x="11678920" y="6565264"/>
            <a:ext cx="513080" cy="33591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363317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20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32000" y="72000"/>
            <a:ext cx="6975475" cy="74230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800" dirty="0">
                <a:latin typeface="+mj-lt"/>
              </a:rPr>
              <a:t>Wydatki majątkowe</a:t>
            </a: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2023–2050 na sesję Rady m.st. W–wy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233439"/>
              </p:ext>
            </p:extLst>
          </p:nvPr>
        </p:nvGraphicFramePr>
        <p:xfrm>
          <a:off x="696000" y="1080000"/>
          <a:ext cx="10800000" cy="37765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9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8127">
                  <a:extLst>
                    <a:ext uri="{9D8B030D-6E8A-4147-A177-3AD203B41FA5}">
                      <a16:colId xmlns:a16="http://schemas.microsoft.com/office/drawing/2014/main" val="2293524519"/>
                    </a:ext>
                  </a:extLst>
                </a:gridCol>
                <a:gridCol w="6931835">
                  <a:extLst>
                    <a:ext uri="{9D8B030D-6E8A-4147-A177-3AD203B41FA5}">
                      <a16:colId xmlns:a16="http://schemas.microsoft.com/office/drawing/2014/main" val="3460433117"/>
                    </a:ext>
                  </a:extLst>
                </a:gridCol>
                <a:gridCol w="1510785">
                  <a:extLst>
                    <a:ext uri="{9D8B030D-6E8A-4147-A177-3AD203B41FA5}">
                      <a16:colId xmlns:a16="http://schemas.microsoft.com/office/drawing/2014/main" val="1071488265"/>
                    </a:ext>
                  </a:extLst>
                </a:gridCol>
              </a:tblGrid>
              <a:tr h="507555"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 smtClean="0">
                          <a:solidFill>
                            <a:schemeClr val="tx1"/>
                          </a:solidFill>
                        </a:rPr>
                        <a:t>87</a:t>
                      </a:r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l-PL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zmian</a:t>
                      </a:r>
                      <a:r>
                        <a:rPr lang="pl-PL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harmonogramów przedsięwzięć majątkowych</a:t>
                      </a:r>
                    </a:p>
                  </a:txBody>
                  <a:tcPr marL="91426" marR="91426" marT="45719" marB="45719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816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l-PL" sz="1300" b="0" dirty="0">
                          <a:solidFill>
                            <a:schemeClr val="tx1"/>
                          </a:solidFill>
                        </a:rPr>
                        <a:t>w tym:</a:t>
                      </a: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algn="just"/>
                      <a:endParaRPr lang="pl-PL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kwota zadania</a:t>
                      </a:r>
                    </a:p>
                  </a:txBody>
                  <a:tcPr marL="91426" marR="91426" marT="45719" marB="45719" anchor="ctr"/>
                </a:tc>
                <a:extLst>
                  <a:ext uri="{0D108BD9-81ED-4DB2-BD59-A6C34878D82A}">
                    <a16:rowId xmlns:a16="http://schemas.microsoft.com/office/drawing/2014/main" val="498292005"/>
                  </a:ext>
                </a:extLst>
              </a:tr>
              <a:tr h="557007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±8,4 </a:t>
                      </a: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mln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Budowa drogi 12 KD-D i 16 KD-L - rozliczenie z deweloperami (Bemowo) przeniesienie z 2023 r. na 2024 r.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8,4 </a:t>
                      </a:r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mln zł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898659"/>
                  </a:ext>
                </a:extLst>
              </a:tr>
              <a:tr h="559706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±7,0 </a:t>
                      </a: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mln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Budowa siedziby Młodzieżowego Domu Kultury i Domu Kultury Śródmieście przy ul. Twardej 8/12 (Śródmieście)</a:t>
                      </a:r>
                      <a:b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przeniesienie z 2023 r. na 2024 r.</a:t>
                      </a:r>
                      <a:endParaRPr lang="pl-PL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136,0 </a:t>
                      </a:r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6637905"/>
                  </a:ext>
                </a:extLst>
              </a:tr>
              <a:tr h="557007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±5,0 </a:t>
                      </a:r>
                      <a:r>
                        <a:rPr lang="pl-PL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Budowa ul. </a:t>
                      </a:r>
                      <a:r>
                        <a:rPr lang="pl-PL" sz="13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Cylichowskiej</a:t>
                      </a:r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od ul. Trakt Lubelski do Kanału </a:t>
                      </a:r>
                      <a:r>
                        <a:rPr lang="pl-PL" sz="13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Zagóździańskiego</a:t>
                      </a:r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(Wawer) przeniesienie z 2023 r. na 2024 r.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5,8 </a:t>
                      </a:r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0940556"/>
                  </a:ext>
                </a:extLst>
              </a:tr>
              <a:tr h="559706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±3,5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mln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Nowe drogi dla rowerów</a:t>
                      </a:r>
                      <a:b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przeniesienie z 2023 r. na 2024 r.</a:t>
                      </a:r>
                      <a:endParaRPr lang="pl-PL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3,6 </a:t>
                      </a:r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149788"/>
                  </a:ext>
                </a:extLst>
              </a:tr>
              <a:tr h="559706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±3,4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mln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Budowa </a:t>
                      </a:r>
                      <a:r>
                        <a:rPr lang="pl-PL" sz="13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kulturoteki</a:t>
                      </a:r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 os. Stara Miłosna (Wesoła)</a:t>
                      </a:r>
                      <a:b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przeniesienie z 2023 r. na 2025 r.</a:t>
                      </a:r>
                      <a:endParaRPr lang="pl-PL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16,9 </a:t>
                      </a:r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mln</a:t>
                      </a:r>
                      <a:r>
                        <a:rPr lang="pl-PL" sz="16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zł</a:t>
                      </a:r>
                      <a:endParaRPr lang="pl-PL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6631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1687818"/>
      </p:ext>
    </p:extLst>
  </p:cSld>
  <p:clrMapOvr>
    <a:masterClrMapping/>
  </p:clrMapOvr>
  <p:transition spd="slow">
    <p:cove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21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32000" y="72000"/>
            <a:ext cx="6975475" cy="74230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800" dirty="0">
                <a:latin typeface="+mj-lt"/>
              </a:rPr>
              <a:t>Wydatki majątkowe</a:t>
            </a: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2023–2050 na sesję Rady m.st. W–wy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062202"/>
              </p:ext>
            </p:extLst>
          </p:nvPr>
        </p:nvGraphicFramePr>
        <p:xfrm>
          <a:off x="696000" y="1080000"/>
          <a:ext cx="10716952" cy="30907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3200">
                  <a:extLst>
                    <a:ext uri="{9D8B030D-6E8A-4147-A177-3AD203B41FA5}">
                      <a16:colId xmlns:a16="http://schemas.microsoft.com/office/drawing/2014/main" val="2293524519"/>
                    </a:ext>
                  </a:extLst>
                </a:gridCol>
                <a:gridCol w="8355352">
                  <a:extLst>
                    <a:ext uri="{9D8B030D-6E8A-4147-A177-3AD203B41FA5}">
                      <a16:colId xmlns:a16="http://schemas.microsoft.com/office/drawing/2014/main" val="3460433117"/>
                    </a:ext>
                  </a:extLst>
                </a:gridCol>
              </a:tblGrid>
              <a:tr h="507555"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 smtClean="0">
                          <a:solidFill>
                            <a:schemeClr val="tx1"/>
                          </a:solidFill>
                        </a:rPr>
                        <a:t>59</a:t>
                      </a:r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pl-PL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nowych </a:t>
                      </a:r>
                      <a:r>
                        <a:rPr lang="pl-PL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przedsięwzięć majątkowych</a:t>
                      </a:r>
                    </a:p>
                  </a:txBody>
                  <a:tcPr marL="91426" marR="91426" marT="45719" marB="45719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816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l-PL" sz="1300" b="0" dirty="0">
                          <a:solidFill>
                            <a:schemeClr val="tx1"/>
                          </a:solidFill>
                        </a:rPr>
                        <a:t>w tym:</a:t>
                      </a: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algn="just"/>
                      <a:endParaRPr lang="pl-PL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extLst>
                  <a:ext uri="{0D108BD9-81ED-4DB2-BD59-A6C34878D82A}">
                    <a16:rowId xmlns:a16="http://schemas.microsoft.com/office/drawing/2014/main" val="498292005"/>
                  </a:ext>
                </a:extLst>
              </a:tr>
              <a:tr h="557007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3,1 </a:t>
                      </a: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mln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 wdrożenia systemu do zarządzania energią wraz z poprawą efektywności energetycznej </a:t>
                      </a:r>
                    </a:p>
                    <a:p>
                      <a:pPr marL="0" lvl="0" algn="l" defTabSz="914400" rtl="0" eaLnBrk="1" latinLnBrk="0" hangingPunct="1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obiektach oświatowych (Ursynów)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898659"/>
                  </a:ext>
                </a:extLst>
              </a:tr>
              <a:tr h="559706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2,9 </a:t>
                      </a: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mln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Panele fotowoltaiczne na dachach budynków szkół podstawowych (Ursynów)</a:t>
                      </a:r>
                      <a:endParaRPr lang="pl-PL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6637905"/>
                  </a:ext>
                </a:extLst>
              </a:tr>
              <a:tr h="557007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2,8 </a:t>
                      </a:r>
                      <a:r>
                        <a:rPr lang="pl-PL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Wykonanie odwodnienia ulic Starych Włoch - etap I - zlewnia </a:t>
                      </a:r>
                      <a:r>
                        <a:rPr lang="pl-PL" sz="13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Tomnicka</a:t>
                      </a:r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(Włochy)</a:t>
                      </a:r>
                      <a:endParaRPr lang="pl-PL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0940556"/>
                  </a:ext>
                </a:extLst>
              </a:tr>
              <a:tr h="559706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2,2 </a:t>
                      </a: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mln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Modernizacja boisk w XLIII Liceum Ogólnokształcącym przy al. Niepodległości 27 (Mokotów)</a:t>
                      </a:r>
                      <a:endParaRPr lang="pl-PL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149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3190066"/>
      </p:ext>
    </p:extLst>
  </p:cSld>
  <p:clrMapOvr>
    <a:masterClrMapping/>
  </p:clrMapOvr>
  <p:transition spd="slow">
    <p:cove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350227" y="2171700"/>
            <a:ext cx="11491546" cy="17738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l-PL" b="1" dirty="0" smtClean="0"/>
              <a:t>Autopoprawka A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do projektu zmiany budżetu</a:t>
            </a:r>
            <a:endParaRPr lang="pl-PL" altLang="pl-PL" sz="3200" dirty="0">
              <a:cs typeface="Arial" charset="0"/>
            </a:endParaRP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</a:t>
            </a:r>
            <a:r>
              <a:rPr lang="pl-PL" altLang="pl-PL" dirty="0" smtClean="0">
                <a:latin typeface="Arial" charset="0"/>
              </a:rPr>
              <a:t>2023–2050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"/>
          </p:nvPr>
        </p:nvSpPr>
        <p:spPr>
          <a:xfrm>
            <a:off x="11678920" y="6565264"/>
            <a:ext cx="513080" cy="33591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434360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23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98474" y="249779"/>
            <a:ext cx="10626726" cy="742304"/>
          </a:xfrm>
        </p:spPr>
        <p:txBody>
          <a:bodyPr/>
          <a:lstStyle/>
          <a:p>
            <a:pPr algn="ctr">
              <a:spcBef>
                <a:spcPts val="800"/>
              </a:spcBef>
              <a:spcAft>
                <a:spcPts val="800"/>
              </a:spcAft>
            </a:pPr>
            <a:r>
              <a:rPr lang="pl-PL" altLang="pl-PL" sz="2400" b="1" dirty="0">
                <a:latin typeface="+mj-lt"/>
              </a:rPr>
              <a:t>Zmiana głównych parametrów budżetowych w </a:t>
            </a:r>
            <a:r>
              <a:rPr lang="pl-PL" altLang="pl-PL" sz="2400" b="1" dirty="0" smtClean="0">
                <a:latin typeface="+mj-lt"/>
              </a:rPr>
              <a:t>2023 </a:t>
            </a:r>
            <a:r>
              <a:rPr lang="pl-PL" altLang="pl-PL" sz="2400" b="1" dirty="0">
                <a:latin typeface="+mj-lt"/>
              </a:rPr>
              <a:t>r.</a:t>
            </a: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</a:t>
            </a:r>
            <a:r>
              <a:rPr lang="pl-PL" altLang="pl-PL" dirty="0" smtClean="0">
                <a:latin typeface="Arial" charset="0"/>
              </a:rPr>
              <a:t>2023–2050</a:t>
            </a:r>
            <a:endParaRPr lang="pl-PL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831064"/>
              </p:ext>
            </p:extLst>
          </p:nvPr>
        </p:nvGraphicFramePr>
        <p:xfrm>
          <a:off x="933451" y="1072620"/>
          <a:ext cx="9944100" cy="43771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39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143">
                  <a:extLst>
                    <a:ext uri="{9D8B030D-6E8A-4147-A177-3AD203B41FA5}">
                      <a16:colId xmlns:a16="http://schemas.microsoft.com/office/drawing/2014/main" val="3953378466"/>
                    </a:ext>
                  </a:extLst>
                </a:gridCol>
                <a:gridCol w="2087034">
                  <a:extLst>
                    <a:ext uri="{9D8B030D-6E8A-4147-A177-3AD203B41FA5}">
                      <a16:colId xmlns:a16="http://schemas.microsoft.com/office/drawing/2014/main" val="2530149875"/>
                    </a:ext>
                  </a:extLst>
                </a:gridCol>
                <a:gridCol w="2087034">
                  <a:extLst>
                    <a:ext uri="{9D8B030D-6E8A-4147-A177-3AD203B41FA5}">
                      <a16:colId xmlns:a16="http://schemas.microsoft.com/office/drawing/2014/main" val="2443718988"/>
                    </a:ext>
                  </a:extLst>
                </a:gridCol>
                <a:gridCol w="2087034">
                  <a:extLst>
                    <a:ext uri="{9D8B030D-6E8A-4147-A177-3AD203B41FA5}">
                      <a16:colId xmlns:a16="http://schemas.microsoft.com/office/drawing/2014/main" val="3459496494"/>
                    </a:ext>
                  </a:extLst>
                </a:gridCol>
              </a:tblGrid>
              <a:tr h="603311">
                <a:tc>
                  <a:txBody>
                    <a:bodyPr/>
                    <a:lstStyle/>
                    <a:p>
                      <a:pPr algn="l"/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b="0" dirty="0" smtClean="0">
                          <a:latin typeface="+mj-lt"/>
                          <a:cs typeface="Calibri" panose="020F0502020204030204" pitchFamily="34" charset="0"/>
                        </a:rPr>
                        <a:t>Projekt zmiany</a:t>
                      </a:r>
                      <a:endParaRPr lang="pl-PL" sz="18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8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 smtClean="0">
                          <a:latin typeface="+mj-lt"/>
                          <a:cs typeface="Calibri" panose="020F0502020204030204" pitchFamily="34" charset="0"/>
                        </a:rPr>
                        <a:t>Autopoprawka A</a:t>
                      </a:r>
                      <a:endParaRPr lang="pl-PL" sz="18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 smtClean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  <a:endParaRPr lang="pl-PL" sz="18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809244"/>
                  </a:ext>
                </a:extLst>
              </a:tr>
              <a:tr h="373483">
                <a:tc>
                  <a:txBody>
                    <a:bodyPr/>
                    <a:lstStyle/>
                    <a:p>
                      <a:pPr algn="l"/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l-PL" sz="1400" b="0" dirty="0" smtClean="0">
                          <a:latin typeface="+mj-lt"/>
                          <a:cs typeface="Calibri" panose="020F0502020204030204" pitchFamily="34" charset="0"/>
                        </a:rPr>
                        <a:t>w mln zł</a:t>
                      </a:r>
                      <a:endParaRPr lang="pl-PL" sz="14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4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958204"/>
                  </a:ext>
                </a:extLst>
              </a:tr>
              <a:tr h="571892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Dochody ogółem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 smtClean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+33,0</a:t>
                      </a:r>
                      <a:endParaRPr lang="pl-PL" sz="2800" b="1" kern="1200" dirty="0">
                        <a:solidFill>
                          <a:srgbClr val="38572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8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+191,0</a:t>
                      </a:r>
                      <a:endParaRPr lang="pl-PL" sz="28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 smtClean="0">
                          <a:latin typeface="+mj-lt"/>
                        </a:rPr>
                        <a:t>20.817</a:t>
                      </a:r>
                      <a:endParaRPr lang="pl-PL" sz="2800" b="1" dirty="0"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892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Wydatki ogółem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-146,5</a:t>
                      </a:r>
                      <a:endParaRPr lang="pl-PL" sz="28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800" b="1" kern="1200" dirty="0" smtClean="0">
                        <a:solidFill>
                          <a:srgbClr val="385723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-14,3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 smtClean="0">
                          <a:latin typeface="+mj-lt"/>
                        </a:rPr>
                        <a:t>25.665</a:t>
                      </a:r>
                      <a:endParaRPr lang="pl-PL" sz="2800" b="1" dirty="0"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8397">
                <a:tc gridSpan="3">
                  <a:txBody>
                    <a:bodyPr/>
                    <a:lstStyle/>
                    <a:p>
                      <a:pPr algn="l"/>
                      <a:r>
                        <a:rPr lang="pl-PL" sz="1600" b="0" dirty="0">
                          <a:latin typeface="+mj-lt"/>
                          <a:cs typeface="Calibri" panose="020F0502020204030204" pitchFamily="34" charset="0"/>
                        </a:rPr>
                        <a:t>   </a:t>
                      </a:r>
                      <a:r>
                        <a:rPr lang="pl-PL" sz="1600" b="0" dirty="0" smtClean="0">
                          <a:latin typeface="+mj-lt"/>
                          <a:cs typeface="Calibri" panose="020F0502020204030204" pitchFamily="34" charset="0"/>
                        </a:rPr>
                        <a:t>z tego:</a:t>
                      </a:r>
                      <a:endParaRPr lang="pl-PL" sz="16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l-PL" sz="1600" b="0" dirty="0">
                        <a:solidFill>
                          <a:srgbClr val="385723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sz="2800" b="1" dirty="0"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892">
                <a:tc gridSpan="2">
                  <a:txBody>
                    <a:bodyPr/>
                    <a:lstStyle/>
                    <a:p>
                      <a:pPr algn="l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  </a:t>
                      </a:r>
                      <a:r>
                        <a:rPr lang="pl-PL" sz="1800" b="0" dirty="0" smtClean="0">
                          <a:latin typeface="+mj-lt"/>
                          <a:cs typeface="Calibri" panose="020F0502020204030204" pitchFamily="34" charset="0"/>
                        </a:rPr>
                        <a:t>   – </a:t>
                      </a:r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wydatki bieżące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-25,1</a:t>
                      </a:r>
                      <a:endParaRPr lang="pl-PL" sz="28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+22,8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 smtClean="0">
                          <a:latin typeface="+mj-lt"/>
                        </a:rPr>
                        <a:t>21.207</a:t>
                      </a:r>
                      <a:endParaRPr lang="pl-PL" sz="2800" b="1" dirty="0"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892">
                <a:tc gridSpan="2">
                  <a:txBody>
                    <a:bodyPr/>
                    <a:lstStyle/>
                    <a:p>
                      <a:pPr algn="l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  </a:t>
                      </a:r>
                      <a:r>
                        <a:rPr lang="pl-PL" sz="1800" b="0" dirty="0" smtClean="0">
                          <a:latin typeface="+mj-lt"/>
                          <a:cs typeface="Calibri" panose="020F0502020204030204" pitchFamily="34" charset="0"/>
                        </a:rPr>
                        <a:t>   – </a:t>
                      </a:r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wydatki majątkowe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-121,5</a:t>
                      </a:r>
                      <a:endParaRPr lang="pl-PL" sz="28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 smtClean="0">
                          <a:solidFill>
                            <a:srgbClr val="C00000"/>
                          </a:solidFill>
                          <a:latin typeface="+mj-lt"/>
                          <a:cs typeface="Calibri" panose="020F0502020204030204" pitchFamily="34" charset="0"/>
                        </a:rPr>
                        <a:t>-37,2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 smtClean="0">
                          <a:latin typeface="+mj-lt"/>
                        </a:rPr>
                        <a:t>4.458</a:t>
                      </a:r>
                      <a:endParaRPr lang="pl-PL" sz="2800" b="1" dirty="0"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1892">
                <a:tc gridSpan="2"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Wynik budżetu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 smtClean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+179,5</a:t>
                      </a:r>
                      <a:endParaRPr lang="pl-PL" sz="2800" b="1" kern="1200" dirty="0">
                        <a:solidFill>
                          <a:srgbClr val="38572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 smtClean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+205,4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-4.848</a:t>
                      </a:r>
                      <a:endParaRPr lang="pl-PL" sz="2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pole tekstowe 13"/>
          <p:cNvSpPr txBox="1">
            <a:spLocks noChangeArrowheads="1"/>
          </p:cNvSpPr>
          <p:nvPr/>
        </p:nvSpPr>
        <p:spPr bwMode="auto">
          <a:xfrm>
            <a:off x="1775173" y="40224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A</a:t>
            </a:r>
            <a:endParaRPr lang="pl-PL" altLang="pl-PL" sz="16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111297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24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32000" y="216000"/>
            <a:ext cx="9439155" cy="74230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400" b="1" dirty="0" smtClean="0"/>
              <a:t>Zwiększenie</a:t>
            </a:r>
            <a:r>
              <a:rPr lang="pl-PL" altLang="pl-PL" sz="2400" dirty="0" smtClean="0"/>
              <a:t> </a:t>
            </a:r>
            <a:r>
              <a:rPr lang="pl-PL" altLang="pl-PL" sz="2400" dirty="0"/>
              <a:t>planu </a:t>
            </a:r>
            <a:r>
              <a:rPr lang="pl-PL" altLang="pl-PL" sz="2400" b="1" dirty="0" smtClean="0"/>
              <a:t>dochodów</a:t>
            </a:r>
            <a:r>
              <a:rPr lang="pl-PL" altLang="pl-PL" sz="2400" dirty="0" smtClean="0"/>
              <a:t> </a:t>
            </a:r>
            <a:r>
              <a:rPr lang="pl-PL" altLang="pl-PL" sz="2400" dirty="0"/>
              <a:t>w </a:t>
            </a:r>
            <a:r>
              <a:rPr lang="pl-PL" altLang="pl-PL" sz="2400" dirty="0" smtClean="0"/>
              <a:t>2023 </a:t>
            </a:r>
            <a:r>
              <a:rPr lang="pl-PL" altLang="pl-PL" sz="2400" dirty="0"/>
              <a:t>r. o </a:t>
            </a:r>
            <a:r>
              <a:rPr lang="pl-PL" altLang="pl-PL" sz="2400" b="1" dirty="0" smtClean="0"/>
              <a:t>191,0 </a:t>
            </a:r>
            <a:r>
              <a:rPr lang="pl-PL" altLang="pl-PL" sz="2400" b="1" dirty="0"/>
              <a:t>mln zł</a:t>
            </a: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</a:t>
            </a:r>
            <a:r>
              <a:rPr lang="pl-PL" altLang="pl-PL" dirty="0" smtClean="0">
                <a:latin typeface="Arial" charset="0"/>
              </a:rPr>
              <a:t>2023–2050</a:t>
            </a:r>
            <a:endParaRPr lang="pl-PL" dirty="0"/>
          </a:p>
        </p:txBody>
      </p:sp>
      <p:sp>
        <p:nvSpPr>
          <p:cNvPr id="10" name="pole tekstowe 13"/>
          <p:cNvSpPr txBox="1">
            <a:spLocks noChangeArrowheads="1"/>
          </p:cNvSpPr>
          <p:nvPr/>
        </p:nvSpPr>
        <p:spPr bwMode="auto">
          <a:xfrm>
            <a:off x="1775173" y="40224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A</a:t>
            </a:r>
            <a:endParaRPr lang="pl-PL" altLang="pl-PL" sz="16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059326"/>
              </p:ext>
            </p:extLst>
          </p:nvPr>
        </p:nvGraphicFramePr>
        <p:xfrm>
          <a:off x="254964" y="980760"/>
          <a:ext cx="11700000" cy="48759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05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4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r"/>
                      <a:r>
                        <a:rPr lang="pl-PL" sz="2000" b="1" baseline="0" dirty="0" smtClean="0">
                          <a:solidFill>
                            <a:srgbClr val="385723"/>
                          </a:solidFill>
                          <a:latin typeface="+mj-lt"/>
                        </a:rPr>
                        <a:t>+191.045.236</a:t>
                      </a:r>
                      <a:r>
                        <a:rPr lang="pl-PL" sz="1600" b="1" baseline="0" dirty="0" smtClean="0">
                          <a:solidFill>
                            <a:srgbClr val="385723"/>
                          </a:solidFill>
                          <a:latin typeface="+mj-lt"/>
                        </a:rPr>
                        <a:t> </a:t>
                      </a:r>
                      <a:r>
                        <a:rPr lang="pl-PL" sz="2000" b="1" baseline="0" dirty="0" smtClean="0">
                          <a:solidFill>
                            <a:srgbClr val="385723"/>
                          </a:solidFill>
                          <a:latin typeface="+mj-lt"/>
                        </a:rPr>
                        <a:t>zł</a:t>
                      </a:r>
                      <a:endParaRPr lang="pl-PL" sz="2000" b="1" dirty="0" smtClean="0">
                        <a:solidFill>
                          <a:srgbClr val="385723"/>
                        </a:solidFill>
                        <a:latin typeface="+mj-lt"/>
                      </a:endParaRPr>
                    </a:p>
                  </a:txBody>
                  <a:tcPr marL="91426" marR="91426" marT="45719" marB="45719" anchor="ctr">
                    <a:solidFill>
                      <a:srgbClr val="EEF7E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Dochody łącznie, w tym:</a:t>
                      </a:r>
                      <a:endParaRPr lang="pl-PL" sz="1600" b="1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B>
                      <a:noFill/>
                    </a:lnB>
                    <a:solidFill>
                      <a:srgbClr val="EEF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881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 smtClean="0">
                          <a:solidFill>
                            <a:srgbClr val="385723"/>
                          </a:solidFill>
                          <a:latin typeface="+mj-lt"/>
                        </a:rPr>
                        <a:t>+175.493.622 </a:t>
                      </a:r>
                      <a:r>
                        <a:rPr lang="pl-PL" sz="1800" b="1" baseline="0" dirty="0" smtClean="0">
                          <a:solidFill>
                            <a:srgbClr val="385723"/>
                          </a:solidFill>
                          <a:latin typeface="+mj-lt"/>
                        </a:rPr>
                        <a:t>zł</a:t>
                      </a:r>
                      <a:endParaRPr lang="pl-PL" sz="1400" b="1" dirty="0" smtClean="0">
                        <a:solidFill>
                          <a:srgbClr val="385723"/>
                        </a:solidFill>
                        <a:latin typeface="+mj-lt"/>
                      </a:endParaRPr>
                    </a:p>
                  </a:txBody>
                  <a:tcPr marL="91426" marR="91426" marT="45719" marB="45719" anchor="ctr"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pl-PL" sz="12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Uzupełnienie subwencji ogólnej</a:t>
                      </a:r>
                      <a:r>
                        <a:rPr lang="pl-PL" sz="12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z tego:</a:t>
                      </a:r>
                    </a:p>
                    <a:p>
                      <a:pPr marL="285750" lvl="0" indent="-28575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2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zwiększenie o 157.493.622 zł na uzupełnienie dochodów miasta, stanowiące częściową rekompensatę utraty dochodów m.st. Warszawy w 2023 r. z tytułu udziału w podatku dochodowym PIT na skutek wprowadzenia zmian w systemie prawnym wynikających z rządowego programu Polski Ład;</a:t>
                      </a:r>
                    </a:p>
                    <a:p>
                      <a:pPr marL="285750" lvl="0" indent="-28575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2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zwiększenie o 18.000.000 zł na dofinansowanie inwestycji drogowej pn. „Rozbudowa wiaduktów w ciągu Trasy Łazienkowskiej przy Agrykoli, w tym: Etap I - rozbudowa wiaduktów”.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58712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+5.723.831</a:t>
                      </a:r>
                      <a:r>
                        <a:rPr lang="pl-PL" sz="1800" b="1" kern="1200" baseline="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zł</a:t>
                      </a:r>
                      <a:b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(per saldo)</a:t>
                      </a:r>
                      <a:endParaRPr lang="pl-PL" sz="1800" b="1" dirty="0" smtClean="0">
                        <a:solidFill>
                          <a:srgbClr val="385723"/>
                        </a:solidFill>
                        <a:latin typeface="+mj-lt"/>
                      </a:endParaRPr>
                    </a:p>
                  </a:txBody>
                  <a:tcPr marL="91426" marR="91426" marT="45719" marB="45719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2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Fundusz Pomocy</a:t>
                      </a:r>
                      <a:r>
                        <a:rPr lang="pl-PL" sz="12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z przeznaczeniem m.in. na: jednorazowe świadczenie pieniężne w kwocie 40 zł na osobę za dobę z tytułu zapewnienia miejsca zakwaterowania i całodziennego wyżywienia (2.291.560 zł), współfinansowanie zakwaterowania i wyżywienia obywatelom Ukrainy (1.870.000 zł), wypłatę świadczeń rodzinnych (1.082.675 zł).</a:t>
                      </a:r>
                      <a:endParaRPr lang="pl-PL" sz="12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8243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+5.695.422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2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Dotacje celowe z budżetu państwa</a:t>
                      </a:r>
                      <a:r>
                        <a:rPr lang="pl-PL" sz="12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na realizację zadań zleconych, w tym dla Komendy Miejskiej Państwowej Straży Pożarnej m.st. Warszawy na wypłatę należności oraz świadczenia motywacyjnego dla funkcjonariuszy (5.629.331 zł).</a:t>
                      </a:r>
                      <a:endParaRPr lang="pl-PL" sz="12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94889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+1.788.248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2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Środki z UE.</a:t>
                      </a:r>
                      <a:endParaRPr lang="pl-PL" sz="1200" b="1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15718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 smtClean="0">
                          <a:solidFill>
                            <a:srgbClr val="385723"/>
                          </a:solidFill>
                          <a:latin typeface="+mj-lt"/>
                        </a:rPr>
                        <a:t>+828.573 </a:t>
                      </a:r>
                      <a:r>
                        <a:rPr lang="pl-PL" sz="1800" b="1" baseline="0" dirty="0" smtClean="0">
                          <a:solidFill>
                            <a:srgbClr val="385723"/>
                          </a:solidFill>
                          <a:latin typeface="+mj-lt"/>
                        </a:rPr>
                        <a:t>zł</a:t>
                      </a:r>
                      <a:endParaRPr lang="pl-PL" sz="1400" b="1" dirty="0" smtClean="0">
                        <a:solidFill>
                          <a:srgbClr val="385723"/>
                        </a:solidFill>
                        <a:latin typeface="+mj-lt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pl-PL" sz="12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Praga-Południe </a:t>
                      </a:r>
                      <a:r>
                        <a:rPr lang="pl-PL" sz="12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z tytułu wpływów z opłat rocznych za użytkowanie wieczyste.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10354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+630.257</a:t>
                      </a:r>
                      <a:r>
                        <a:rPr lang="pl-PL" sz="1800" b="1" kern="1200" baseline="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zł</a:t>
                      </a:r>
                      <a:endParaRPr lang="pl-PL" sz="1800" b="1" dirty="0" smtClean="0">
                        <a:solidFill>
                          <a:srgbClr val="385723"/>
                        </a:solidFill>
                        <a:latin typeface="+mj-lt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2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Targówek </a:t>
                      </a:r>
                      <a:r>
                        <a:rPr lang="pl-PL" sz="12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głównie z tytułu wpływów z czynszu za mieszkania komunalne (412.570 zł).</a:t>
                      </a:r>
                      <a:endParaRPr lang="pl-PL" sz="12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1317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+539.825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2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Zarząd Dróg Miejskich </a:t>
                      </a:r>
                      <a:r>
                        <a:rPr lang="pl-PL" sz="12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z tytułu wpłat od inwestorów inwestycji </a:t>
                      </a:r>
                      <a:r>
                        <a:rPr lang="pl-PL" sz="1200" b="0" kern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niedrogowych</a:t>
                      </a:r>
                      <a:r>
                        <a:rPr lang="pl-PL" sz="12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na przebudowę ul. </a:t>
                      </a:r>
                      <a:r>
                        <a:rPr lang="pl-PL" sz="1200" b="0" kern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Gierdziejewskiego</a:t>
                      </a:r>
                      <a:r>
                        <a:rPr lang="pl-PL" sz="12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/>
                      </a:r>
                      <a:br>
                        <a:rPr lang="pl-PL" sz="12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2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wraz ze skrzyżowaniem z ul. Posagu 7 Panien.</a:t>
                      </a:r>
                      <a:endParaRPr lang="pl-PL" sz="12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50890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-506.036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2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Włochy</a:t>
                      </a:r>
                      <a:r>
                        <a:rPr lang="pl-PL" sz="12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z tytułu rozliczenia środków od inwestorów prywatnych. </a:t>
                      </a:r>
                      <a:endParaRPr lang="pl-PL" sz="12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6899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08370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25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32000" y="216000"/>
            <a:ext cx="11180445" cy="74230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400" b="1" dirty="0" smtClean="0">
                <a:latin typeface="+mj-lt"/>
              </a:rPr>
              <a:t>Zwiększenie</a:t>
            </a:r>
            <a:r>
              <a:rPr lang="pl-PL" altLang="pl-PL" sz="2400" dirty="0" smtClean="0">
                <a:latin typeface="+mj-lt"/>
              </a:rPr>
              <a:t> </a:t>
            </a:r>
            <a:r>
              <a:rPr lang="pl-PL" altLang="pl-PL" sz="2400" dirty="0">
                <a:latin typeface="+mj-lt"/>
              </a:rPr>
              <a:t>planu </a:t>
            </a:r>
            <a:r>
              <a:rPr lang="pl-PL" altLang="pl-PL" sz="2400" b="1" dirty="0">
                <a:latin typeface="+mj-lt"/>
              </a:rPr>
              <a:t>wydatków bieżących</a:t>
            </a:r>
            <a:r>
              <a:rPr lang="pl-PL" altLang="pl-PL" sz="2400" dirty="0">
                <a:latin typeface="+mj-lt"/>
              </a:rPr>
              <a:t> w </a:t>
            </a:r>
            <a:r>
              <a:rPr lang="pl-PL" altLang="pl-PL" sz="2400" dirty="0" smtClean="0">
                <a:latin typeface="+mj-lt"/>
              </a:rPr>
              <a:t>2023 </a:t>
            </a:r>
            <a:r>
              <a:rPr lang="pl-PL" altLang="pl-PL" sz="2400" dirty="0">
                <a:latin typeface="+mj-lt"/>
              </a:rPr>
              <a:t>r. o </a:t>
            </a:r>
            <a:r>
              <a:rPr lang="pl-PL" altLang="pl-PL" sz="2400" b="1" dirty="0" smtClean="0">
                <a:latin typeface="+mj-lt"/>
              </a:rPr>
              <a:t>22,8 </a:t>
            </a:r>
            <a:r>
              <a:rPr lang="pl-PL" altLang="pl-PL" sz="2400" b="1" dirty="0">
                <a:latin typeface="+mj-lt"/>
              </a:rPr>
              <a:t>mln zł</a:t>
            </a: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</a:t>
            </a:r>
            <a:r>
              <a:rPr lang="pl-PL" altLang="pl-PL" dirty="0" smtClean="0">
                <a:latin typeface="Arial" charset="0"/>
              </a:rPr>
              <a:t>2023–2050</a:t>
            </a:r>
            <a:endParaRPr lang="pl-PL" dirty="0"/>
          </a:p>
        </p:txBody>
      </p:sp>
      <p:sp>
        <p:nvSpPr>
          <p:cNvPr id="9" name="pole tekstowe 13"/>
          <p:cNvSpPr txBox="1">
            <a:spLocks noChangeArrowheads="1"/>
          </p:cNvSpPr>
          <p:nvPr/>
        </p:nvSpPr>
        <p:spPr bwMode="auto">
          <a:xfrm>
            <a:off x="1775173" y="684000"/>
            <a:ext cx="86416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  <a:tabLst>
                <a:tab pos="715963" algn="l"/>
              </a:tabLst>
            </a:pPr>
            <a:r>
              <a:rPr lang="pl-PL" altLang="pl-PL" sz="1600" b="1" dirty="0">
                <a:latin typeface="+mj-lt"/>
              </a:rPr>
              <a:t>CZĘŚĆ </a:t>
            </a:r>
            <a:r>
              <a:rPr lang="pl-PL" altLang="pl-PL" sz="1600" b="1" dirty="0" smtClean="0">
                <a:latin typeface="+mj-lt"/>
              </a:rPr>
              <a:t>OGÓLNOMIEJSKA:  </a:t>
            </a:r>
            <a:r>
              <a:rPr lang="pl-PL" altLang="pl-PL" sz="2400" b="1" dirty="0" smtClean="0">
                <a:solidFill>
                  <a:srgbClr val="385723"/>
                </a:solidFill>
                <a:latin typeface="+mj-lt"/>
              </a:rPr>
              <a:t>+17,3 </a:t>
            </a:r>
            <a:r>
              <a:rPr lang="pl-PL" altLang="pl-PL" sz="2000" b="1" dirty="0">
                <a:solidFill>
                  <a:srgbClr val="385723"/>
                </a:solidFill>
                <a:latin typeface="+mj-lt"/>
              </a:rPr>
              <a:t>mln zł</a:t>
            </a:r>
          </a:p>
        </p:txBody>
      </p:sp>
      <p:sp>
        <p:nvSpPr>
          <p:cNvPr id="8" name="pole tekstowe 13"/>
          <p:cNvSpPr txBox="1">
            <a:spLocks noChangeArrowheads="1"/>
          </p:cNvSpPr>
          <p:nvPr/>
        </p:nvSpPr>
        <p:spPr bwMode="auto">
          <a:xfrm>
            <a:off x="1775173" y="40224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A</a:t>
            </a:r>
            <a:endParaRPr lang="pl-PL" altLang="pl-PL" sz="16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854411"/>
              </p:ext>
            </p:extLst>
          </p:nvPr>
        </p:nvGraphicFramePr>
        <p:xfrm>
          <a:off x="281859" y="1263526"/>
          <a:ext cx="11700000" cy="40027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05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4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9057">
                <a:tc>
                  <a:txBody>
                    <a:bodyPr/>
                    <a:lstStyle/>
                    <a:p>
                      <a:pPr algn="r"/>
                      <a:r>
                        <a:rPr lang="pl-PL" sz="2000" b="1" baseline="0" dirty="0" smtClean="0">
                          <a:solidFill>
                            <a:srgbClr val="385723"/>
                          </a:solidFill>
                          <a:latin typeface="+mj-lt"/>
                        </a:rPr>
                        <a:t>+17.309.021</a:t>
                      </a:r>
                      <a:r>
                        <a:rPr lang="pl-PL" sz="1600" b="1" baseline="0" dirty="0" smtClean="0">
                          <a:solidFill>
                            <a:srgbClr val="385723"/>
                          </a:solidFill>
                          <a:latin typeface="+mj-lt"/>
                        </a:rPr>
                        <a:t> </a:t>
                      </a:r>
                      <a:r>
                        <a:rPr lang="pl-PL" sz="2000" b="1" baseline="0" dirty="0" smtClean="0">
                          <a:solidFill>
                            <a:srgbClr val="385723"/>
                          </a:solidFill>
                          <a:latin typeface="+mj-lt"/>
                        </a:rPr>
                        <a:t>zł</a:t>
                      </a:r>
                      <a:endParaRPr lang="pl-PL" sz="2000" b="1" dirty="0" smtClean="0">
                        <a:solidFill>
                          <a:srgbClr val="385723"/>
                        </a:solidFill>
                        <a:latin typeface="+mj-lt"/>
                      </a:endParaRPr>
                    </a:p>
                  </a:txBody>
                  <a:tcPr marL="91426" marR="91426" marT="45719" marB="45719" anchor="ctr">
                    <a:solidFill>
                      <a:srgbClr val="EEF7E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Część </a:t>
                      </a:r>
                      <a:r>
                        <a:rPr lang="pl-PL" sz="1600" b="1" kern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ogólnomiejska</a:t>
                      </a:r>
                      <a:r>
                        <a:rPr lang="pl-PL" sz="16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w tym:</a:t>
                      </a:r>
                      <a:endParaRPr lang="pl-PL" sz="1600" b="1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B>
                      <a:noFill/>
                    </a:lnB>
                    <a:solidFill>
                      <a:srgbClr val="EEF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88169"/>
                  </a:ext>
                </a:extLst>
              </a:tr>
              <a:tr h="950527"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 smtClean="0">
                          <a:solidFill>
                            <a:srgbClr val="385723"/>
                          </a:solidFill>
                          <a:latin typeface="+mj-lt"/>
                        </a:rPr>
                        <a:t>+9.201.690 </a:t>
                      </a:r>
                      <a:r>
                        <a:rPr lang="pl-PL" sz="1800" b="1" baseline="0" dirty="0" smtClean="0">
                          <a:solidFill>
                            <a:srgbClr val="385723"/>
                          </a:solidFill>
                          <a:latin typeface="+mj-lt"/>
                        </a:rPr>
                        <a:t>zł</a:t>
                      </a:r>
                      <a:br>
                        <a:rPr lang="pl-PL" sz="1800" b="1" baseline="0" dirty="0" smtClean="0">
                          <a:solidFill>
                            <a:srgbClr val="385723"/>
                          </a:solidFill>
                          <a:latin typeface="+mj-lt"/>
                        </a:rPr>
                      </a:br>
                      <a:r>
                        <a:rPr lang="pl-PL" sz="1400" b="1" baseline="0" dirty="0" smtClean="0">
                          <a:solidFill>
                            <a:srgbClr val="385723"/>
                          </a:solidFill>
                          <a:latin typeface="+mj-lt"/>
                        </a:rPr>
                        <a:t>(per saldo)</a:t>
                      </a:r>
                      <a:endParaRPr lang="pl-PL" sz="1800" b="1" dirty="0" smtClean="0">
                        <a:solidFill>
                          <a:srgbClr val="385723"/>
                        </a:solidFill>
                        <a:latin typeface="+mj-lt"/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Przeniesienie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pomiędzy planem wydatków bieżących a planu wydatków majątkowych na wniosek m.in. Zarządu Dróg Miejskich z przeznaczeniem na utrzymanie i remonty dróg (+10.000.000 zł).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738791"/>
                  </a:ext>
                </a:extLst>
              </a:tr>
              <a:tr h="1171562"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+5.629.331</a:t>
                      </a:r>
                      <a:r>
                        <a:rPr lang="pl-PL" sz="1800" b="1" kern="1200" baseline="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zł</a:t>
                      </a:r>
                      <a:endParaRPr lang="pl-PL" sz="1800" b="1" dirty="0" smtClean="0">
                        <a:solidFill>
                          <a:srgbClr val="385723"/>
                        </a:solidFill>
                        <a:latin typeface="+mj-lt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Komenda Miejskiej Państwowej Straży Pożarnej m.st. Warszawy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z przeznaczeniem na realizację zadań zleconych – wypłatę należności oraz świadczenia motywacyjnego dla funkcjonariuszy.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24346"/>
                  </a:ext>
                </a:extLst>
              </a:tr>
              <a:tr h="117156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+1.975.929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Fundusz Pomocy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głównie z przeznaczeniem na współfinansowanie zakwaterowania i wyżywienia obywatelom Ukrainy.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9488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48557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26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32000" y="216000"/>
            <a:ext cx="11180445" cy="74230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400" b="1" dirty="0">
                <a:latin typeface="+mj-lt"/>
              </a:rPr>
              <a:t>Zwiększenie</a:t>
            </a:r>
            <a:r>
              <a:rPr lang="pl-PL" altLang="pl-PL" sz="2400" dirty="0">
                <a:latin typeface="+mj-lt"/>
              </a:rPr>
              <a:t> planu </a:t>
            </a:r>
            <a:r>
              <a:rPr lang="pl-PL" altLang="pl-PL" sz="2400" b="1" dirty="0">
                <a:latin typeface="+mj-lt"/>
              </a:rPr>
              <a:t>wydatków bieżących</a:t>
            </a:r>
            <a:r>
              <a:rPr lang="pl-PL" altLang="pl-PL" sz="2400" dirty="0">
                <a:latin typeface="+mj-lt"/>
              </a:rPr>
              <a:t> w </a:t>
            </a:r>
            <a:r>
              <a:rPr lang="pl-PL" altLang="pl-PL" sz="2400" dirty="0" smtClean="0">
                <a:latin typeface="+mj-lt"/>
              </a:rPr>
              <a:t>2023 </a:t>
            </a:r>
            <a:r>
              <a:rPr lang="pl-PL" altLang="pl-PL" sz="2400" dirty="0">
                <a:latin typeface="+mj-lt"/>
              </a:rPr>
              <a:t>r. o </a:t>
            </a:r>
            <a:r>
              <a:rPr lang="pl-PL" altLang="pl-PL" sz="2400" b="1" dirty="0" smtClean="0">
                <a:latin typeface="+mj-lt"/>
              </a:rPr>
              <a:t>22,8 </a:t>
            </a:r>
            <a:r>
              <a:rPr lang="pl-PL" altLang="pl-PL" sz="2400" b="1" dirty="0">
                <a:latin typeface="+mj-lt"/>
              </a:rPr>
              <a:t>mln zł</a:t>
            </a: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</a:t>
            </a:r>
            <a:r>
              <a:rPr lang="pl-PL" altLang="pl-PL" dirty="0" smtClean="0">
                <a:latin typeface="Arial" charset="0"/>
              </a:rPr>
              <a:t>2023–2050</a:t>
            </a:r>
            <a:endParaRPr lang="pl-PL" dirty="0"/>
          </a:p>
        </p:txBody>
      </p:sp>
      <p:sp>
        <p:nvSpPr>
          <p:cNvPr id="9" name="pole tekstowe 13"/>
          <p:cNvSpPr txBox="1">
            <a:spLocks noChangeArrowheads="1"/>
          </p:cNvSpPr>
          <p:nvPr/>
        </p:nvSpPr>
        <p:spPr bwMode="auto">
          <a:xfrm>
            <a:off x="1775173" y="684000"/>
            <a:ext cx="86416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  <a:tabLst>
                <a:tab pos="715963" algn="l"/>
              </a:tabLst>
            </a:pPr>
            <a:r>
              <a:rPr lang="pl-PL" altLang="pl-PL" sz="1600" b="1" dirty="0">
                <a:latin typeface="+mj-lt"/>
              </a:rPr>
              <a:t>CZĘŚĆ </a:t>
            </a:r>
            <a:r>
              <a:rPr lang="pl-PL" altLang="pl-PL" sz="1600" b="1" dirty="0" smtClean="0">
                <a:latin typeface="+mj-lt"/>
              </a:rPr>
              <a:t>DZIELNICOWA:  </a:t>
            </a:r>
            <a:r>
              <a:rPr lang="pl-PL" altLang="pl-PL" sz="2400" b="1" dirty="0" smtClean="0">
                <a:solidFill>
                  <a:srgbClr val="385723"/>
                </a:solidFill>
                <a:latin typeface="+mj-lt"/>
              </a:rPr>
              <a:t>+5,5 </a:t>
            </a:r>
            <a:r>
              <a:rPr lang="pl-PL" altLang="pl-PL" sz="2000" b="1" dirty="0">
                <a:solidFill>
                  <a:srgbClr val="385723"/>
                </a:solidFill>
                <a:latin typeface="+mj-lt"/>
              </a:rPr>
              <a:t>mln zł</a:t>
            </a:r>
          </a:p>
        </p:txBody>
      </p:sp>
      <p:sp>
        <p:nvSpPr>
          <p:cNvPr id="8" name="pole tekstowe 13"/>
          <p:cNvSpPr txBox="1">
            <a:spLocks noChangeArrowheads="1"/>
          </p:cNvSpPr>
          <p:nvPr/>
        </p:nvSpPr>
        <p:spPr bwMode="auto">
          <a:xfrm>
            <a:off x="1775173" y="40224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A</a:t>
            </a:r>
            <a:endParaRPr lang="pl-PL" altLang="pl-PL" sz="16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182438"/>
              </p:ext>
            </p:extLst>
          </p:nvPr>
        </p:nvGraphicFramePr>
        <p:xfrm>
          <a:off x="246000" y="1151997"/>
          <a:ext cx="11700000" cy="40904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05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4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7444">
                <a:tc>
                  <a:txBody>
                    <a:bodyPr/>
                    <a:lstStyle/>
                    <a:p>
                      <a:pPr algn="r"/>
                      <a:r>
                        <a:rPr lang="pl-PL" sz="2000" b="1" baseline="0" dirty="0" smtClean="0">
                          <a:solidFill>
                            <a:srgbClr val="385723"/>
                          </a:solidFill>
                          <a:latin typeface="+mj-lt"/>
                        </a:rPr>
                        <a:t>+5.538.709</a:t>
                      </a:r>
                      <a:r>
                        <a:rPr lang="pl-PL" sz="1600" b="1" baseline="0" dirty="0" smtClean="0">
                          <a:solidFill>
                            <a:srgbClr val="385723"/>
                          </a:solidFill>
                          <a:latin typeface="+mj-lt"/>
                        </a:rPr>
                        <a:t> </a:t>
                      </a:r>
                      <a:r>
                        <a:rPr lang="pl-PL" sz="2000" b="1" baseline="0" dirty="0" smtClean="0">
                          <a:solidFill>
                            <a:srgbClr val="385723"/>
                          </a:solidFill>
                          <a:latin typeface="+mj-lt"/>
                        </a:rPr>
                        <a:t>zł</a:t>
                      </a:r>
                      <a:endParaRPr lang="pl-PL" sz="2000" b="1" dirty="0" smtClean="0">
                        <a:solidFill>
                          <a:srgbClr val="385723"/>
                        </a:solidFill>
                        <a:latin typeface="+mj-lt"/>
                      </a:endParaRPr>
                    </a:p>
                  </a:txBody>
                  <a:tcPr marL="91426" marR="91426" marT="45719" marB="45719" anchor="ctr">
                    <a:solidFill>
                      <a:srgbClr val="EEF7E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Część dzielnicowa, w tym:</a:t>
                      </a:r>
                      <a:endParaRPr lang="pl-PL" sz="1600" b="1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B>
                      <a:noFill/>
                    </a:lnB>
                    <a:solidFill>
                      <a:srgbClr val="EEF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88169"/>
                  </a:ext>
                </a:extLst>
              </a:tr>
              <a:tr h="948647"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 smtClean="0">
                          <a:solidFill>
                            <a:srgbClr val="385723"/>
                          </a:solidFill>
                          <a:latin typeface="+mj-lt"/>
                        </a:rPr>
                        <a:t>+3.747.902 </a:t>
                      </a:r>
                      <a:r>
                        <a:rPr lang="pl-PL" sz="1800" b="1" baseline="0" dirty="0" smtClean="0">
                          <a:solidFill>
                            <a:srgbClr val="385723"/>
                          </a:solidFill>
                          <a:latin typeface="+mj-lt"/>
                        </a:rPr>
                        <a:t>zł</a:t>
                      </a:r>
                      <a:br>
                        <a:rPr lang="pl-PL" sz="1800" b="1" baseline="0" dirty="0" smtClean="0">
                          <a:solidFill>
                            <a:srgbClr val="385723"/>
                          </a:solidFill>
                          <a:latin typeface="+mj-lt"/>
                        </a:rPr>
                      </a:br>
                      <a:r>
                        <a:rPr lang="pl-PL" sz="1400" b="1" baseline="0" dirty="0" smtClean="0">
                          <a:solidFill>
                            <a:srgbClr val="385723"/>
                          </a:solidFill>
                          <a:latin typeface="+mj-lt"/>
                        </a:rPr>
                        <a:t>(per saldo)</a:t>
                      </a:r>
                      <a:endParaRPr lang="pl-PL" sz="1800" b="1" dirty="0" smtClean="0">
                        <a:solidFill>
                          <a:srgbClr val="385723"/>
                        </a:solidFill>
                        <a:latin typeface="+mj-lt"/>
                      </a:endParaRPr>
                    </a:p>
                  </a:txBody>
                  <a:tcPr marL="91426" marR="91426" marT="45719" marB="45719" anchor="ctr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Fundusz Pomocy</a:t>
                      </a:r>
                      <a:r>
                        <a:rPr lang="pl-PL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głównie z przeznaczeniem na jednorazowe świadczenie pieniężne w kwocie 40 zł </a:t>
                      </a:r>
                      <a:br>
                        <a:rPr lang="pl-PL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 osobę za dobę z tytułu zapewnienia miejsca zakwaterowania i całodziennego wyżywienia (2.291.560 zł), wypłatę świadczeń rodzinnych (1.082.675 zł).</a:t>
                      </a:r>
                      <a:endParaRPr lang="pl-PL" sz="1400" b="0" kern="1200" baseline="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5871282"/>
                  </a:ext>
                </a:extLst>
              </a:tr>
              <a:tr h="733046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+1.602.916 zł</a:t>
                      </a:r>
                      <a:b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(per</a:t>
                      </a:r>
                      <a:r>
                        <a:rPr lang="pl-PL" sz="1400" b="1" kern="1200" baseline="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 saldo)</a:t>
                      </a:r>
                      <a:endParaRPr lang="pl-PL" sz="1800" b="1" kern="1200" dirty="0" smtClean="0">
                        <a:solidFill>
                          <a:srgbClr val="385723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Realizacja projektów UE.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1330903"/>
                  </a:ext>
                </a:extLst>
              </a:tr>
              <a:tr h="733046"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+622.527 </a:t>
                      </a:r>
                      <a:r>
                        <a:rPr lang="pl-PL" sz="1800" b="1" kern="1200" baseline="0" dirty="0" smtClean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zł</a:t>
                      </a:r>
                      <a:br>
                        <a:rPr lang="pl-PL" sz="1800" b="1" kern="1200" baseline="0" dirty="0" smtClean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kern="1200" baseline="0" dirty="0" smtClean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(per saldo)</a:t>
                      </a:r>
                      <a:endParaRPr lang="pl-PL" sz="1800" b="1" kern="1200" dirty="0" smtClean="0">
                        <a:solidFill>
                          <a:srgbClr val="38572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dz. Targówek</a:t>
                      </a:r>
                      <a:r>
                        <a:rPr lang="pl-PL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głównie z przeznaczeniem na rozliczenia ze wspólnotami mieszkaniowymi (630.257 zł).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4744369"/>
                  </a:ext>
                </a:extLst>
              </a:tr>
              <a:tr h="113327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-434.636 zł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Pozostałe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zmiany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dotyczą dzielnic: Wilanów (+416.687 zł), Praga-Południe (+21.592 zł), </a:t>
                      </a:r>
                      <a:b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Wesoła (+11.954 zł), Żoliborz (+11.551 zł), Wola (+11.045 zł), Ursus (+8.800 zł), Ochota (+8.483 zł), </a:t>
                      </a:r>
                      <a:b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Ursynów (+7.326 zł), Włochy (+7.091 zł), Mokotów (+5.429 zł), Bielany (+5.299zł), Rembertów (+4.341 zł), Wawer (−383.245 zł), 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Praga-Północ (-343.771 zł), 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Białołęka (−158.730 zł), Śródmieście (−64.068 zł), Bemowo (−4.420 zł).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5493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471386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27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782637" y="551531"/>
            <a:ext cx="10626726" cy="742304"/>
          </a:xfrm>
        </p:spPr>
        <p:txBody>
          <a:bodyPr/>
          <a:lstStyle/>
          <a:p>
            <a:pPr algn="ctr">
              <a:spcBef>
                <a:spcPts val="800"/>
              </a:spcBef>
              <a:spcAft>
                <a:spcPts val="800"/>
              </a:spcAft>
            </a:pPr>
            <a:r>
              <a:rPr lang="pl-PL" altLang="pl-PL" sz="2400" dirty="0">
                <a:latin typeface="+mj-lt"/>
              </a:rPr>
              <a:t>Zmiany </a:t>
            </a:r>
            <a:r>
              <a:rPr lang="pl-PL" altLang="pl-PL" sz="2400" b="1" dirty="0">
                <a:latin typeface="+mj-lt"/>
              </a:rPr>
              <a:t>wydatków majątkowych</a:t>
            </a:r>
            <a:r>
              <a:rPr lang="pl-PL" altLang="pl-PL" sz="2400" dirty="0">
                <a:latin typeface="+mj-lt"/>
              </a:rPr>
              <a:t> w </a:t>
            </a:r>
            <a:r>
              <a:rPr lang="pl-PL" altLang="pl-PL" sz="2400" dirty="0" smtClean="0">
                <a:latin typeface="+mj-lt"/>
              </a:rPr>
              <a:t>2023 </a:t>
            </a:r>
            <a:r>
              <a:rPr lang="pl-PL" altLang="pl-PL" sz="2400" dirty="0">
                <a:latin typeface="+mj-lt"/>
              </a:rPr>
              <a:t>r.</a:t>
            </a: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</a:t>
            </a:r>
            <a:r>
              <a:rPr lang="pl-PL" altLang="pl-PL" dirty="0" smtClean="0">
                <a:latin typeface="Arial" charset="0"/>
              </a:rPr>
              <a:t>2023–2050</a:t>
            </a:r>
            <a:endParaRPr lang="pl-PL" dirty="0"/>
          </a:p>
        </p:txBody>
      </p:sp>
      <p:sp>
        <p:nvSpPr>
          <p:cNvPr id="6" name="pole tekstowe 13"/>
          <p:cNvSpPr txBox="1">
            <a:spLocks noChangeArrowheads="1"/>
          </p:cNvSpPr>
          <p:nvPr/>
        </p:nvSpPr>
        <p:spPr bwMode="auto">
          <a:xfrm>
            <a:off x="1775173" y="40224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A</a:t>
            </a:r>
            <a:endParaRPr lang="pl-PL" altLang="pl-PL" sz="16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667003"/>
              </p:ext>
            </p:extLst>
          </p:nvPr>
        </p:nvGraphicFramePr>
        <p:xfrm>
          <a:off x="1143000" y="1576210"/>
          <a:ext cx="9696450" cy="37377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0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3775">
                  <a:extLst>
                    <a:ext uri="{9D8B030D-6E8A-4147-A177-3AD203B41FA5}">
                      <a16:colId xmlns:a16="http://schemas.microsoft.com/office/drawing/2014/main" val="3554337531"/>
                    </a:ext>
                  </a:extLst>
                </a:gridCol>
                <a:gridCol w="2263775">
                  <a:extLst>
                    <a:ext uri="{9D8B030D-6E8A-4147-A177-3AD203B41FA5}">
                      <a16:colId xmlns:a16="http://schemas.microsoft.com/office/drawing/2014/main" val="2659789580"/>
                    </a:ext>
                  </a:extLst>
                </a:gridCol>
                <a:gridCol w="2263775">
                  <a:extLst>
                    <a:ext uri="{9D8B030D-6E8A-4147-A177-3AD203B41FA5}">
                      <a16:colId xmlns:a16="http://schemas.microsoft.com/office/drawing/2014/main" val="3459496494"/>
                    </a:ext>
                  </a:extLst>
                </a:gridCol>
              </a:tblGrid>
              <a:tr h="325578">
                <a:tc>
                  <a:txBody>
                    <a:bodyPr/>
                    <a:lstStyle/>
                    <a:p>
                      <a:pPr algn="l"/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 smtClean="0">
                          <a:latin typeface="+mj-lt"/>
                          <a:cs typeface="Calibri" panose="020F0502020204030204" pitchFamily="34" charset="0"/>
                        </a:rPr>
                        <a:t>Projekt zmiany</a:t>
                      </a:r>
                      <a:endParaRPr lang="pl-PL" sz="18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 smtClean="0">
                          <a:latin typeface="+mj-lt"/>
                          <a:cs typeface="Calibri" panose="020F0502020204030204" pitchFamily="34" charset="0"/>
                        </a:rPr>
                        <a:t>Autopoprawka</a:t>
                      </a:r>
                      <a:r>
                        <a:rPr lang="pl-PL" sz="1800" b="0" baseline="0" dirty="0" smtClean="0">
                          <a:latin typeface="+mj-lt"/>
                          <a:cs typeface="Calibri" panose="020F0502020204030204" pitchFamily="34" charset="0"/>
                        </a:rPr>
                        <a:t> A</a:t>
                      </a:r>
                      <a:endParaRPr lang="pl-PL" sz="18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 smtClean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  <a:endParaRPr lang="pl-PL" sz="18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809244"/>
                  </a:ext>
                </a:extLst>
              </a:tr>
              <a:tr h="325578">
                <a:tc>
                  <a:txBody>
                    <a:bodyPr/>
                    <a:lstStyle/>
                    <a:p>
                      <a:pPr algn="l"/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400" b="0" dirty="0" smtClean="0">
                          <a:latin typeface="+mj-lt"/>
                          <a:cs typeface="Calibri" panose="020F0502020204030204" pitchFamily="34" charset="0"/>
                        </a:rPr>
                        <a:t>w mln zł</a:t>
                      </a:r>
                      <a:endParaRPr lang="pl-PL" sz="14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958204"/>
                  </a:ext>
                </a:extLst>
              </a:tr>
              <a:tr h="606759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Wydatki </a:t>
                      </a:r>
                      <a:r>
                        <a:rPr lang="pl-PL" sz="2000" b="0" dirty="0" smtClean="0">
                          <a:latin typeface="+mj-lt"/>
                          <a:cs typeface="Calibri" panose="020F0502020204030204" pitchFamily="34" charset="0"/>
                        </a:rPr>
                        <a:t>majątkowe</a:t>
                      </a:r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-121,5</a:t>
                      </a:r>
                      <a:endParaRPr lang="pl-PL" sz="28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-37,2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 smtClean="0">
                          <a:latin typeface="+mj-lt"/>
                        </a:rPr>
                        <a:t>4.458</a:t>
                      </a:r>
                      <a:endParaRPr lang="pl-PL" sz="2800" b="1" dirty="0"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491">
                <a:tc gridSpan="2">
                  <a:txBody>
                    <a:bodyPr/>
                    <a:lstStyle/>
                    <a:p>
                      <a:pPr algn="l"/>
                      <a:r>
                        <a:rPr lang="pl-PL" sz="1600" b="0" dirty="0">
                          <a:latin typeface="+mj-lt"/>
                          <a:cs typeface="Calibri" panose="020F0502020204030204" pitchFamily="34" charset="0"/>
                        </a:rPr>
                        <a:t>   </a:t>
                      </a:r>
                      <a:r>
                        <a:rPr lang="pl-PL" sz="1600" b="0" dirty="0" smtClean="0">
                          <a:latin typeface="+mj-lt"/>
                          <a:cs typeface="Calibri" panose="020F0502020204030204" pitchFamily="34" charset="0"/>
                        </a:rPr>
                        <a:t>z tego:</a:t>
                      </a:r>
                      <a:endParaRPr lang="pl-PL" sz="16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l-PL" sz="16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sz="2800" b="1" dirty="0"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6759">
                <a:tc>
                  <a:txBody>
                    <a:bodyPr/>
                    <a:lstStyle/>
                    <a:p>
                      <a:pPr algn="l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  </a:t>
                      </a:r>
                      <a:r>
                        <a:rPr lang="pl-PL" sz="1800" b="0" dirty="0" smtClean="0">
                          <a:latin typeface="+mj-lt"/>
                          <a:cs typeface="Calibri" panose="020F0502020204030204" pitchFamily="34" charset="0"/>
                        </a:rPr>
                        <a:t>– </a:t>
                      </a:r>
                      <a:r>
                        <a:rPr lang="pl-PL" sz="1800" b="0" dirty="0" err="1" smtClean="0">
                          <a:latin typeface="+mj-lt"/>
                          <a:cs typeface="Calibri" panose="020F0502020204030204" pitchFamily="34" charset="0"/>
                        </a:rPr>
                        <a:t>ogólnomiejskie</a:t>
                      </a:r>
                      <a:endParaRPr lang="pl-PL" sz="18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-56,6</a:t>
                      </a:r>
                      <a:endParaRPr lang="pl-PL" sz="28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+4,6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2.424</a:t>
                      </a:r>
                      <a:endParaRPr lang="pl-PL" sz="2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6759">
                <a:tc>
                  <a:txBody>
                    <a:bodyPr/>
                    <a:lstStyle/>
                    <a:p>
                      <a:pPr algn="l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  </a:t>
                      </a:r>
                      <a:r>
                        <a:rPr lang="pl-PL" sz="1800" b="0" dirty="0" smtClean="0">
                          <a:latin typeface="+mj-lt"/>
                          <a:cs typeface="Calibri" panose="020F0502020204030204" pitchFamily="34" charset="0"/>
                        </a:rPr>
                        <a:t>– dzielnicowe</a:t>
                      </a:r>
                      <a:endParaRPr lang="pl-PL" sz="18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-68,5</a:t>
                      </a:r>
                      <a:endParaRPr lang="pl-PL" sz="28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-46,8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1.552</a:t>
                      </a:r>
                      <a:endParaRPr lang="pl-PL" sz="2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6759">
                <a:tc>
                  <a:txBody>
                    <a:bodyPr/>
                    <a:lstStyle/>
                    <a:p>
                      <a:pPr algn="l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  </a:t>
                      </a:r>
                      <a:r>
                        <a:rPr lang="pl-PL" sz="1800" b="0" dirty="0" smtClean="0">
                          <a:latin typeface="+mj-lt"/>
                          <a:cs typeface="Calibri" panose="020F0502020204030204" pitchFamily="34" charset="0"/>
                        </a:rPr>
                        <a:t>– pozostałe</a:t>
                      </a:r>
                      <a:endParaRPr lang="pl-PL" sz="18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 smtClean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+3,6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+5,0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482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6756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20964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350227" y="1438276"/>
            <a:ext cx="11491546" cy="288607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l-PL" b="1" dirty="0" smtClean="0"/>
              <a:t>Autopoprawka A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do projektu zmiany </a:t>
            </a:r>
            <a:br>
              <a:rPr lang="pl-PL" dirty="0" smtClean="0"/>
            </a:br>
            <a:r>
              <a:rPr lang="pl-PL" dirty="0" smtClean="0"/>
              <a:t>Wieloletniej Prognozy Finansowej</a:t>
            </a:r>
            <a:endParaRPr lang="pl-PL" altLang="pl-PL" sz="3200" dirty="0">
              <a:cs typeface="Arial" charset="0"/>
            </a:endParaRP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</a:t>
            </a:r>
            <a:r>
              <a:rPr lang="pl-PL" altLang="pl-PL" dirty="0" smtClean="0">
                <a:latin typeface="Arial" charset="0"/>
              </a:rPr>
              <a:t>2023–2050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"/>
          </p:nvPr>
        </p:nvSpPr>
        <p:spPr>
          <a:xfrm>
            <a:off x="11678920" y="6565264"/>
            <a:ext cx="513080" cy="33591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4144271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29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16000" y="432000"/>
            <a:ext cx="11336967" cy="550590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400" b="1" dirty="0" smtClean="0">
                <a:latin typeface="+mj-lt"/>
              </a:rPr>
              <a:t>Zwiększenie</a:t>
            </a:r>
            <a:r>
              <a:rPr lang="pl-PL" altLang="pl-PL" sz="2400" dirty="0" smtClean="0">
                <a:latin typeface="+mj-lt"/>
              </a:rPr>
              <a:t> </a:t>
            </a:r>
            <a:r>
              <a:rPr lang="pl-PL" altLang="pl-PL" sz="2400" dirty="0">
                <a:latin typeface="+mj-lt"/>
              </a:rPr>
              <a:t>planu </a:t>
            </a:r>
            <a:r>
              <a:rPr lang="pl-PL" altLang="pl-PL" sz="2400" b="1" dirty="0">
                <a:latin typeface="+mj-lt"/>
              </a:rPr>
              <a:t>dochodów</a:t>
            </a:r>
            <a:r>
              <a:rPr lang="pl-PL" altLang="pl-PL" sz="2400" dirty="0">
                <a:latin typeface="+mj-lt"/>
              </a:rPr>
              <a:t> w latach </a:t>
            </a:r>
            <a:r>
              <a:rPr lang="pl-PL" altLang="pl-PL" sz="2400" dirty="0" smtClean="0">
                <a:latin typeface="+mj-lt"/>
              </a:rPr>
              <a:t>2023–2026 </a:t>
            </a:r>
            <a:r>
              <a:rPr lang="pl-PL" altLang="pl-PL" sz="2400" dirty="0">
                <a:latin typeface="+mj-lt"/>
              </a:rPr>
              <a:t>o </a:t>
            </a:r>
            <a:r>
              <a:rPr lang="pl-PL" altLang="pl-PL" sz="2400" b="1" dirty="0" smtClean="0">
                <a:solidFill>
                  <a:srgbClr val="385723"/>
                </a:solidFill>
                <a:latin typeface="+mj-lt"/>
              </a:rPr>
              <a:t>202,8 </a:t>
            </a:r>
            <a:r>
              <a:rPr lang="pl-PL" altLang="pl-PL" sz="2000" b="1" dirty="0">
                <a:solidFill>
                  <a:srgbClr val="385723"/>
                </a:solidFill>
                <a:latin typeface="+mj-lt"/>
              </a:rPr>
              <a:t>mln zł</a:t>
            </a:r>
            <a:endParaRPr lang="pl-PL" altLang="pl-PL" sz="2400" b="1" dirty="0">
              <a:solidFill>
                <a:srgbClr val="385723"/>
              </a:solidFill>
              <a:latin typeface="+mj-lt"/>
            </a:endParaRP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</a:t>
            </a:r>
            <a:r>
              <a:rPr lang="pl-PL" altLang="pl-PL" dirty="0" smtClean="0">
                <a:latin typeface="Arial" charset="0"/>
              </a:rPr>
              <a:t>2023–2050</a:t>
            </a:r>
            <a:endParaRPr lang="pl-PL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251110"/>
              </p:ext>
            </p:extLst>
          </p:nvPr>
        </p:nvGraphicFramePr>
        <p:xfrm>
          <a:off x="246000" y="1151999"/>
          <a:ext cx="11700000" cy="47345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2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57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0415">
                <a:tc>
                  <a:txBody>
                    <a:bodyPr/>
                    <a:lstStyle/>
                    <a:p>
                      <a:pPr algn="r"/>
                      <a:r>
                        <a:rPr kumimoji="0" lang="pl-PL" sz="2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+202,8 mln zł</a:t>
                      </a:r>
                    </a:p>
                  </a:txBody>
                  <a:tcPr marL="91426" marR="91426" marT="45719" marB="45719" anchor="ctr">
                    <a:solidFill>
                      <a:srgbClr val="DCF0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Dochody ogółem w latach 2023–2026, w tym:</a:t>
                      </a:r>
                    </a:p>
                  </a:txBody>
                  <a:tcPr marL="91426" marR="91426" marT="45719" marB="45719" anchor="ctr">
                    <a:lnB>
                      <a:noFill/>
                    </a:lnB>
                    <a:solidFill>
                      <a:srgbClr val="DCF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88169"/>
                  </a:ext>
                </a:extLst>
              </a:tr>
              <a:tr h="840326"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+175,5 mln zł</a:t>
                      </a:r>
                    </a:p>
                  </a:txBody>
                  <a:tcPr marL="91426" marR="91426" marT="45719" marB="45719" anchor="ctr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9525"/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Uzupełnienie subwencji ogólnej </a:t>
                      </a:r>
                      <a:r>
                        <a:rPr lang="pl-PL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tytułu:</a:t>
                      </a:r>
                    </a:p>
                    <a:p>
                      <a:pPr marL="285750" lvl="1" indent="-196850">
                        <a:buFont typeface="Wingdings" panose="05000000000000000000" pitchFamily="2" charset="2"/>
                        <a:buChar char="§"/>
                      </a:pPr>
                      <a:r>
                        <a:rPr lang="pl-P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zwiększenia o 157,5 mln zł na uzupełnienie dochodów miasta, stanowiące częściową rekompensatę utraty dochodów m.st. Warszawy w 2023 r. z tytułu udziału w podatku dochodowym PIT na skutek wprowadzenia zmian w systemie prawnym wynikających z rządowego programu Polski Ład,</a:t>
                      </a:r>
                    </a:p>
                    <a:p>
                      <a:pPr marL="285750" indent="-196850">
                        <a:buFont typeface="Wingdings" panose="05000000000000000000" pitchFamily="2" charset="2"/>
                        <a:buChar char="§"/>
                      </a:pPr>
                      <a:r>
                        <a:rPr lang="pl-P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zwiększenia o 18,0 mln zł na dofinansowanie inwestycji drogowej pn. „Rozbudowa wiaduktów w ciągu Trasy Łazienkowskiej przy Agrykoli, w tym: Etap I - rozbudowa wiaduktów”.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85537"/>
                  </a:ext>
                </a:extLst>
              </a:tr>
              <a:tr h="399823"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+7,8 mln zł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Środki unijne</a:t>
                      </a:r>
                      <a:r>
                        <a:rPr lang="pl-P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211289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+5,7 mln zł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Fundusz Pomocy </a:t>
                      </a:r>
                      <a:r>
                        <a:rPr lang="pl-PL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przeznaczeniem na pomoc obywatelom Ukrainy.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177259"/>
                  </a:ext>
                </a:extLst>
              </a:tr>
              <a:tr h="458359"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+5,6 mln zł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Zgodnie z decyzjami Wojewody Mazowieckiego </a:t>
                      </a:r>
                      <a:r>
                        <a:rPr lang="pl-P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przeznaczeniem na wypłatę należności oraz świadczenia motywacyjnego funkcjonariuszom Komendy Miejskiej Państwowej Straży Pożarnej m.st. Warszawy.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906886"/>
                  </a:ext>
                </a:extLst>
              </a:tr>
              <a:tr h="458359"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+4,0 mln zł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Dotacja celowa od Marszałka Województwa Mazowieckiego </a:t>
                      </a:r>
                      <a:r>
                        <a:rPr lang="pl-P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przeznaczeniem na dofinansowanie realizacji zadania pn.: "Modernizacja budynku VIII LO im. Władysława IV wraz z adaptacją lokali mieszkalnych na sale dydaktyczne" w ramach Instrument Wsparcia Zadań Ważnych dla Równomiernego Rozwoju Województwa Mazowieckiego.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704345"/>
                  </a:ext>
                </a:extLst>
              </a:tr>
              <a:tr h="649343"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+2,1 mln zł</a:t>
                      </a:r>
                      <a:endParaRPr lang="pl-PL" sz="1400" b="1" kern="1200" dirty="0" smtClean="0">
                        <a:solidFill>
                          <a:srgbClr val="38572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Środki Ministerstwa Edukacji i Nauki </a:t>
                      </a:r>
                      <a:r>
                        <a:rPr lang="pl-P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przeznaczeniem na realizację zadań z zakresu administracji rządowej wynikających z programu kompleksowego wsparcia rodzin "Za życiem.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096851"/>
                  </a:ext>
                </a:extLst>
              </a:tr>
            </a:tbl>
          </a:graphicData>
        </a:graphic>
      </p:graphicFrame>
      <p:sp>
        <p:nvSpPr>
          <p:cNvPr id="6" name="pole tekstowe 13"/>
          <p:cNvSpPr txBox="1">
            <a:spLocks noChangeArrowheads="1"/>
          </p:cNvSpPr>
          <p:nvPr/>
        </p:nvSpPr>
        <p:spPr bwMode="auto">
          <a:xfrm>
            <a:off x="1775173" y="40224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A</a:t>
            </a:r>
            <a:endParaRPr lang="pl-PL" altLang="pl-PL" sz="16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98502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3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32000" y="72000"/>
            <a:ext cx="6975475" cy="74230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400" b="1" dirty="0">
                <a:latin typeface="+mj-lt"/>
              </a:rPr>
              <a:t>Główne przyczyny zmian w budżecie</a:t>
            </a: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2023–2050 na sesję Rady m.st. W–wy</a:t>
            </a:r>
            <a:endParaRPr lang="pl-PL" dirty="0"/>
          </a:p>
        </p:txBody>
      </p:sp>
      <p:sp>
        <p:nvSpPr>
          <p:cNvPr id="8" name="pole tekstowe 13"/>
          <p:cNvSpPr txBox="1">
            <a:spLocks noChangeArrowheads="1"/>
          </p:cNvSpPr>
          <p:nvPr/>
        </p:nvSpPr>
        <p:spPr bwMode="auto">
          <a:xfrm>
            <a:off x="406950" y="1080000"/>
            <a:ext cx="11340000" cy="384720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</a:pPr>
            <a:r>
              <a:rPr lang="pl-PL" sz="1600" dirty="0">
                <a:latin typeface="+mj-lt"/>
                <a:ea typeface="Times New Roman" panose="02020603050405020304" pitchFamily="18" charset="0"/>
              </a:rPr>
              <a:t>Korekta planu dochodów z tytułu zwrotu podatku od towarów i usług VAT z jednoczesnym zmniejszeniem planu wydatków.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</a:pPr>
            <a:r>
              <a:rPr lang="pl-PL" sz="1600" dirty="0" smtClean="0">
                <a:latin typeface="+mj-lt"/>
                <a:ea typeface="Times New Roman" panose="02020603050405020304" pitchFamily="18" charset="0"/>
              </a:rPr>
              <a:t>Korekty </a:t>
            </a:r>
            <a:r>
              <a:rPr lang="pl-PL" sz="1600" dirty="0">
                <a:latin typeface="+mj-lt"/>
                <a:ea typeface="Times New Roman" panose="02020603050405020304" pitchFamily="18" charset="0"/>
              </a:rPr>
              <a:t>w planie dochodów i wydatków związanych z realizacją projektów unijnych.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</a:pPr>
            <a:r>
              <a:rPr lang="pl-PL" sz="1600" dirty="0" smtClean="0">
                <a:latin typeface="+mj-lt"/>
                <a:ea typeface="Times New Roman" panose="02020603050405020304" pitchFamily="18" charset="0"/>
              </a:rPr>
              <a:t>Korekta </a:t>
            </a:r>
            <a:r>
              <a:rPr lang="pl-PL" sz="1600" dirty="0">
                <a:latin typeface="+mj-lt"/>
                <a:ea typeface="Times New Roman" panose="02020603050405020304" pitchFamily="18" charset="0"/>
              </a:rPr>
              <a:t>planu dochodów z tytułu środków z Funduszu Przeciwdziałania COVID-19 w związku z przeniesieniem z 2024 r. środków z Rządowego Funduszu Polski Ład: Program Inwestycji Strategicznych.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</a:pPr>
            <a:r>
              <a:rPr lang="pl-PL" sz="1600" dirty="0">
                <a:latin typeface="+mj-lt"/>
                <a:ea typeface="Times New Roman" panose="02020603050405020304" pitchFamily="18" charset="0"/>
              </a:rPr>
              <a:t>W</a:t>
            </a:r>
            <a:r>
              <a:rPr lang="pl-PL" sz="1600" dirty="0" smtClean="0">
                <a:latin typeface="+mj-lt"/>
                <a:ea typeface="Times New Roman" panose="02020603050405020304" pitchFamily="18" charset="0"/>
              </a:rPr>
              <a:t>prowadzenie </a:t>
            </a:r>
            <a:r>
              <a:rPr lang="pl-PL" sz="1600" dirty="0">
                <a:latin typeface="+mj-lt"/>
                <a:ea typeface="Times New Roman" panose="02020603050405020304" pitchFamily="18" charset="0"/>
              </a:rPr>
              <a:t>do budżetu dochodów otrzymanych z budżetu Województwa Mazowieckiego z jednoczesnym zwiększeniem planu wydatków.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</a:pPr>
            <a:r>
              <a:rPr lang="pl-PL" sz="1600" dirty="0" smtClean="0">
                <a:latin typeface="+mj-lt"/>
                <a:ea typeface="Times New Roman" panose="02020603050405020304" pitchFamily="18" charset="0"/>
              </a:rPr>
              <a:t>Korekty </a:t>
            </a:r>
            <a:r>
              <a:rPr lang="pl-PL" sz="1600" dirty="0">
                <a:latin typeface="+mj-lt"/>
                <a:ea typeface="Times New Roman" panose="02020603050405020304" pitchFamily="18" charset="0"/>
              </a:rPr>
              <a:t>programu inwestycyjnego w związku ze zmianą harmonogramu realizacji zadań.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</a:pPr>
            <a:r>
              <a:rPr lang="pl-PL" sz="1600" dirty="0" smtClean="0">
                <a:latin typeface="+mj-lt"/>
                <a:ea typeface="Times New Roman" panose="02020603050405020304" pitchFamily="18" charset="0"/>
              </a:rPr>
              <a:t>Realizacja </a:t>
            </a:r>
            <a:r>
              <a:rPr lang="pl-PL" sz="1600" dirty="0">
                <a:latin typeface="+mj-lt"/>
                <a:ea typeface="Times New Roman" panose="02020603050405020304" pitchFamily="18" charset="0"/>
              </a:rPr>
              <a:t>wniosków dysponentów środków budżetowych dotyczących zmian w planach finansowych.</a:t>
            </a:r>
          </a:p>
        </p:txBody>
      </p:sp>
    </p:spTree>
    <p:extLst>
      <p:ext uri="{BB962C8B-B14F-4D97-AF65-F5344CB8AC3E}">
        <p14:creationId xmlns:p14="http://schemas.microsoft.com/office/powerpoint/2010/main" val="425113116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30</a:t>
            </a:fld>
            <a:endParaRPr lang="pl-PL" dirty="0"/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</a:t>
            </a:r>
            <a:r>
              <a:rPr lang="pl-PL" altLang="pl-PL" dirty="0" smtClean="0">
                <a:latin typeface="Arial" charset="0"/>
              </a:rPr>
              <a:t>2023–2050</a:t>
            </a:r>
            <a:endParaRPr lang="pl-PL" dirty="0"/>
          </a:p>
        </p:txBody>
      </p:sp>
      <p:sp>
        <p:nvSpPr>
          <p:cNvPr id="9" name="Tytuł 2"/>
          <p:cNvSpPr>
            <a:spLocks noGrp="1"/>
          </p:cNvSpPr>
          <p:nvPr>
            <p:ph type="title"/>
          </p:nvPr>
        </p:nvSpPr>
        <p:spPr>
          <a:xfrm>
            <a:off x="320697" y="504000"/>
            <a:ext cx="11537928" cy="945036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altLang="pl-PL" sz="2400" dirty="0">
                <a:latin typeface="+mj-lt"/>
              </a:rPr>
              <a:t>Wieloletnia Prognoza </a:t>
            </a:r>
            <a:r>
              <a:rPr lang="pl-PL" altLang="pl-PL" sz="2400" dirty="0" smtClean="0">
                <a:latin typeface="+mj-lt"/>
              </a:rPr>
              <a:t>Finansowa </a:t>
            </a:r>
            <a:br>
              <a:rPr lang="pl-PL" altLang="pl-PL" sz="2400" dirty="0" smtClean="0">
                <a:latin typeface="+mj-lt"/>
              </a:rPr>
            </a:br>
            <a:r>
              <a:rPr lang="pl-PL" altLang="pl-PL" sz="2400" b="1" dirty="0" smtClean="0">
                <a:latin typeface="+mj-lt"/>
              </a:rPr>
              <a:t>Zmiany w prognozie dochodów</a:t>
            </a:r>
            <a:endParaRPr lang="pl-PL" altLang="pl-PL" sz="2400" b="1" dirty="0">
              <a:latin typeface="+mj-lt"/>
            </a:endParaRPr>
          </a:p>
        </p:txBody>
      </p:sp>
      <p:sp>
        <p:nvSpPr>
          <p:cNvPr id="6" name="pole tekstowe 13"/>
          <p:cNvSpPr txBox="1">
            <a:spLocks noChangeArrowheads="1"/>
          </p:cNvSpPr>
          <p:nvPr/>
        </p:nvSpPr>
        <p:spPr bwMode="auto">
          <a:xfrm>
            <a:off x="1775173" y="40224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A</a:t>
            </a:r>
            <a:endParaRPr lang="pl-PL" altLang="pl-PL" sz="16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861842"/>
              </p:ext>
            </p:extLst>
          </p:nvPr>
        </p:nvGraphicFramePr>
        <p:xfrm>
          <a:off x="246001" y="1678157"/>
          <a:ext cx="11699999" cy="33611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5152">
                  <a:extLst>
                    <a:ext uri="{9D8B030D-6E8A-4147-A177-3AD203B41FA5}">
                      <a16:colId xmlns:a16="http://schemas.microsoft.com/office/drawing/2014/main" val="3288171132"/>
                    </a:ext>
                  </a:extLst>
                </a:gridCol>
                <a:gridCol w="1127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7425">
                  <a:extLst>
                    <a:ext uri="{9D8B030D-6E8A-4147-A177-3AD203B41FA5}">
                      <a16:colId xmlns:a16="http://schemas.microsoft.com/office/drawing/2014/main" val="3393036705"/>
                    </a:ext>
                  </a:extLst>
                </a:gridCol>
                <a:gridCol w="1127425">
                  <a:extLst>
                    <a:ext uri="{9D8B030D-6E8A-4147-A177-3AD203B41FA5}">
                      <a16:colId xmlns:a16="http://schemas.microsoft.com/office/drawing/2014/main" val="785722401"/>
                    </a:ext>
                  </a:extLst>
                </a:gridCol>
                <a:gridCol w="1127425">
                  <a:extLst>
                    <a:ext uri="{9D8B030D-6E8A-4147-A177-3AD203B41FA5}">
                      <a16:colId xmlns:a16="http://schemas.microsoft.com/office/drawing/2014/main" val="1778449290"/>
                    </a:ext>
                  </a:extLst>
                </a:gridCol>
                <a:gridCol w="1127425">
                  <a:extLst>
                    <a:ext uri="{9D8B030D-6E8A-4147-A177-3AD203B41FA5}">
                      <a16:colId xmlns:a16="http://schemas.microsoft.com/office/drawing/2014/main" val="2059041665"/>
                    </a:ext>
                  </a:extLst>
                </a:gridCol>
                <a:gridCol w="1127425">
                  <a:extLst>
                    <a:ext uri="{9D8B030D-6E8A-4147-A177-3AD203B41FA5}">
                      <a16:colId xmlns:a16="http://schemas.microsoft.com/office/drawing/2014/main" val="1623264147"/>
                    </a:ext>
                  </a:extLst>
                </a:gridCol>
                <a:gridCol w="1127425">
                  <a:extLst>
                    <a:ext uri="{9D8B030D-6E8A-4147-A177-3AD203B41FA5}">
                      <a16:colId xmlns:a16="http://schemas.microsoft.com/office/drawing/2014/main" val="295558800"/>
                    </a:ext>
                  </a:extLst>
                </a:gridCol>
                <a:gridCol w="1127425">
                  <a:extLst>
                    <a:ext uri="{9D8B030D-6E8A-4147-A177-3AD203B41FA5}">
                      <a16:colId xmlns:a16="http://schemas.microsoft.com/office/drawing/2014/main" val="3889581010"/>
                    </a:ext>
                  </a:extLst>
                </a:gridCol>
                <a:gridCol w="1305447">
                  <a:extLst>
                    <a:ext uri="{9D8B030D-6E8A-4147-A177-3AD203B41FA5}">
                      <a16:colId xmlns:a16="http://schemas.microsoft.com/office/drawing/2014/main" val="3422950535"/>
                    </a:ext>
                  </a:extLst>
                </a:gridCol>
              </a:tblGrid>
              <a:tr h="826286">
                <a:tc>
                  <a:txBody>
                    <a:bodyPr/>
                    <a:lstStyle/>
                    <a:p>
                      <a:pPr algn="ctr"/>
                      <a:endParaRPr lang="pl-PL" sz="20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2023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2024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2025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2026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2027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2028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…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2033 </a:t>
                      </a:r>
                      <a:r>
                        <a:rPr lang="pl-PL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Łącznie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585">
                <a:tc gridSpan="10"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+mj-lt"/>
                          <a:cs typeface="Calibri" panose="020F0502020204030204" pitchFamily="34" charset="0"/>
                        </a:rPr>
                        <a:t>w mln zł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Projekt</a:t>
                      </a:r>
                      <a:r>
                        <a:rPr lang="pl-PL" sz="1800" b="0" baseline="0" dirty="0">
                          <a:latin typeface="+mj-lt"/>
                          <a:cs typeface="Calibri" panose="020F0502020204030204" pitchFamily="34" charset="0"/>
                        </a:rPr>
                        <a:t> zmiany</a:t>
                      </a:r>
                      <a:endParaRPr lang="pl-PL" sz="18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solidFill>
                            <a:srgbClr val="385723"/>
                          </a:solidFill>
                          <a:latin typeface="+mj-lt"/>
                          <a:cs typeface="Calibri" panose="020F0502020204030204" pitchFamily="34" charset="0"/>
                        </a:rPr>
                        <a:t>+33,0</a:t>
                      </a:r>
                      <a:endParaRPr lang="pl-PL" sz="2000" b="1" dirty="0">
                        <a:solidFill>
                          <a:srgbClr val="385723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-4,2</a:t>
                      </a:r>
                      <a:endParaRPr lang="pl-PL" sz="20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+9,4</a:t>
                      </a:r>
                      <a:endParaRPr lang="pl-PL" sz="20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+0,1</a:t>
                      </a:r>
                      <a:endParaRPr lang="pl-PL" sz="20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 smtClean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+0,03</a:t>
                      </a:r>
                      <a:endParaRPr lang="pl-PL" sz="2000" b="1" kern="1200" dirty="0">
                        <a:solidFill>
                          <a:srgbClr val="385723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 smtClean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+0,03</a:t>
                      </a:r>
                      <a:endParaRPr lang="pl-PL" sz="2000" b="1" kern="1200" dirty="0">
                        <a:solidFill>
                          <a:srgbClr val="385723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…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 smtClean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+0,01</a:t>
                      </a:r>
                      <a:endParaRPr lang="pl-PL" sz="2000" b="1" kern="1200" dirty="0">
                        <a:solidFill>
                          <a:srgbClr val="385723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+38,4</a:t>
                      </a:r>
                      <a:endParaRPr lang="pl-PL" sz="20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1800" b="0" dirty="0" err="1" smtClean="0">
                          <a:latin typeface="+mj-lt"/>
                          <a:cs typeface="Calibri" panose="020F0502020204030204" pitchFamily="34" charset="0"/>
                        </a:rPr>
                        <a:t>Autopop</a:t>
                      </a:r>
                      <a:r>
                        <a:rPr lang="pl-PL" sz="1800" b="0" dirty="0" smtClean="0">
                          <a:latin typeface="+mj-lt"/>
                          <a:cs typeface="Calibri" panose="020F0502020204030204" pitchFamily="34" charset="0"/>
                        </a:rPr>
                        <a:t>--prawka</a:t>
                      </a:r>
                      <a:r>
                        <a:rPr lang="pl-PL" sz="1800" b="0" baseline="0" dirty="0" smtClean="0">
                          <a:latin typeface="+mj-lt"/>
                          <a:cs typeface="Calibri" panose="020F0502020204030204" pitchFamily="34" charset="0"/>
                        </a:rPr>
                        <a:t> A</a:t>
                      </a:r>
                      <a:endParaRPr lang="pl-PL" sz="18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solidFill>
                            <a:srgbClr val="385723"/>
                          </a:solidFill>
                          <a:latin typeface="+mj-lt"/>
                          <a:cs typeface="Calibri" panose="020F0502020204030204" pitchFamily="34" charset="0"/>
                        </a:rPr>
                        <a:t>+191,0</a:t>
                      </a:r>
                      <a:endParaRPr lang="pl-PL" sz="2000" b="1" dirty="0">
                        <a:solidFill>
                          <a:srgbClr val="385723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+1,0</a:t>
                      </a:r>
                      <a:endParaRPr lang="pl-PL" sz="20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+5,2</a:t>
                      </a:r>
                      <a:endParaRPr lang="pl-PL" sz="20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+5,6</a:t>
                      </a:r>
                      <a:endParaRPr lang="pl-PL" sz="20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pl-PL" sz="2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pl-PL" sz="2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…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pl-PL" sz="2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+202,8</a:t>
                      </a:r>
                      <a:endParaRPr lang="pl-PL" sz="20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884980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  <a:t>20.817</a:t>
                      </a:r>
                      <a:endParaRPr lang="pl-PL" sz="20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  <a:t>20.297</a:t>
                      </a:r>
                      <a:endParaRPr lang="pl-PL" sz="20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  <a:t>20.978</a:t>
                      </a:r>
                      <a:endParaRPr lang="pl-PL" sz="20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  <a:t>21.180</a:t>
                      </a:r>
                      <a:endParaRPr lang="pl-PL" sz="20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21.722</a:t>
                      </a:r>
                      <a:endParaRPr lang="pl-PL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22.286</a:t>
                      </a:r>
                      <a:endParaRPr lang="pl-PL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chemeClr val="tx1"/>
                          </a:solidFill>
                          <a:latin typeface="+mj-lt"/>
                          <a:cs typeface="Calibri" panose="020F0502020204030204" pitchFamily="34" charset="0"/>
                        </a:rPr>
                        <a:t>…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26.510</a:t>
                      </a:r>
                      <a:endParaRPr lang="pl-PL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  <a:t>251.081</a:t>
                      </a:r>
                      <a:endParaRPr lang="pl-PL" sz="20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2664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061103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31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16000" y="432000"/>
            <a:ext cx="11668245" cy="550590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400" b="1" dirty="0" smtClean="0">
                <a:latin typeface="+mj-lt"/>
              </a:rPr>
              <a:t>Zwiększenie</a:t>
            </a:r>
            <a:r>
              <a:rPr lang="pl-PL" altLang="pl-PL" sz="2400" dirty="0" smtClean="0">
                <a:latin typeface="+mj-lt"/>
              </a:rPr>
              <a:t> </a:t>
            </a:r>
            <a:r>
              <a:rPr lang="pl-PL" altLang="pl-PL" sz="2400" dirty="0">
                <a:latin typeface="+mj-lt"/>
              </a:rPr>
              <a:t>planu </a:t>
            </a:r>
            <a:r>
              <a:rPr lang="pl-PL" altLang="pl-PL" sz="2400" b="1" dirty="0" smtClean="0">
                <a:latin typeface="+mj-lt"/>
              </a:rPr>
              <a:t>wydatków bieżących</a:t>
            </a:r>
            <a:r>
              <a:rPr lang="pl-PL" altLang="pl-PL" sz="2400" dirty="0" smtClean="0">
                <a:latin typeface="+mj-lt"/>
              </a:rPr>
              <a:t> </a:t>
            </a:r>
            <a:r>
              <a:rPr lang="pl-PL" altLang="pl-PL" sz="2400" dirty="0">
                <a:latin typeface="+mj-lt"/>
              </a:rPr>
              <a:t>w </a:t>
            </a:r>
            <a:r>
              <a:rPr lang="pl-PL" altLang="pl-PL" sz="2400" dirty="0" smtClean="0">
                <a:latin typeface="+mj-lt"/>
              </a:rPr>
              <a:t>latach 2023-2026 o </a:t>
            </a:r>
            <a:r>
              <a:rPr lang="pl-PL" altLang="pl-PL" sz="2400" b="1" dirty="0" smtClean="0">
                <a:solidFill>
                  <a:srgbClr val="385723"/>
                </a:solidFill>
                <a:latin typeface="+mj-lt"/>
              </a:rPr>
              <a:t>182,2 </a:t>
            </a:r>
            <a:r>
              <a:rPr lang="pl-PL" altLang="pl-PL" sz="2400" b="1" dirty="0">
                <a:solidFill>
                  <a:srgbClr val="385723"/>
                </a:solidFill>
                <a:latin typeface="+mj-lt"/>
              </a:rPr>
              <a:t>mln zł</a:t>
            </a: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</a:t>
            </a:r>
            <a:r>
              <a:rPr lang="pl-PL" altLang="pl-PL" dirty="0" smtClean="0">
                <a:latin typeface="Arial" charset="0"/>
              </a:rPr>
              <a:t>2023–2050</a:t>
            </a:r>
            <a:endParaRPr lang="pl-PL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052691"/>
              </p:ext>
            </p:extLst>
          </p:nvPr>
        </p:nvGraphicFramePr>
        <p:xfrm>
          <a:off x="210000" y="1151999"/>
          <a:ext cx="11772000" cy="4352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04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21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0380">
                <a:tc>
                  <a:txBody>
                    <a:bodyPr/>
                    <a:lstStyle/>
                    <a:p>
                      <a:pPr algn="r"/>
                      <a:r>
                        <a:rPr kumimoji="0" lang="pl-PL" sz="2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+182,2 mln zł</a:t>
                      </a:r>
                    </a:p>
                  </a:txBody>
                  <a:tcPr marL="91426" marR="91426" marT="45719" marB="45719" anchor="ctr">
                    <a:solidFill>
                      <a:srgbClr val="EE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Wydatki bieżące w latach 2023-2026, w tym:</a:t>
                      </a:r>
                    </a:p>
                  </a:txBody>
                  <a:tcPr marL="91426" marR="91426" marT="45719" marB="45719" anchor="ctr">
                    <a:lnB>
                      <a:noFill/>
                    </a:lnB>
                    <a:solidFill>
                      <a:srgbClr val="EEF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88169"/>
                  </a:ext>
                </a:extLst>
              </a:tr>
              <a:tr h="734390"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+157,5 mln zł</a:t>
                      </a:r>
                    </a:p>
                  </a:txBody>
                  <a:tcPr marL="91426" marR="91426" marT="45719" marB="45719" anchor="ctr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Edukacja</a:t>
                      </a:r>
                      <a:endParaRPr lang="pl-PL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871282"/>
                  </a:ext>
                </a:extLst>
              </a:tr>
              <a:tr h="73439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+10,0 mln zł</a:t>
                      </a:r>
                      <a:endParaRPr lang="pl-PL" sz="1800" b="1" dirty="0" smtClean="0">
                        <a:solidFill>
                          <a:srgbClr val="385723"/>
                        </a:solidFill>
                      </a:endParaRPr>
                    </a:p>
                  </a:txBody>
                  <a:tcPr marL="91426" marR="91426" marT="45719" marB="45719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 i komunikacja </a:t>
                      </a:r>
                      <a:r>
                        <a:rPr lang="pl-PL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 utrzymanie i remonty dróg w miastach na prawach powiatu </a:t>
                      </a:r>
                      <a:br>
                        <a:rPr lang="pl-PL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(przeniesienie z wydatków majątkowych).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24346"/>
                  </a:ext>
                </a:extLst>
              </a:tr>
              <a:tr h="73439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+9,1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Ochrona zdrowia i pomoc społeczna </a:t>
                      </a:r>
                      <a:r>
                        <a:rPr lang="pl-PL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m.in. z przeznaczeniem na pomoc obywatelom Ukrainy (5,7 mln zł) oraz na zadania realizowane przez Stołeczny Ośrodek dla Osób Nietrzeźwych (3,0 mln zł).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9488908"/>
                  </a:ext>
                </a:extLst>
              </a:tr>
              <a:tr h="73439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+2,1</a:t>
                      </a:r>
                      <a:r>
                        <a:rPr lang="pl-PL" sz="1800" b="1" kern="1200" baseline="0" dirty="0" smtClean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Realizacja zadań z zakresu programu kompleksowego wsparcia rodzin "Za życiem".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505293"/>
                  </a:ext>
                </a:extLst>
              </a:tr>
              <a:tr h="73439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+1,6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Środki unijne</a:t>
                      </a:r>
                      <a:r>
                        <a:rPr lang="pl-PL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687432"/>
                  </a:ext>
                </a:extLst>
              </a:tr>
            </a:tbl>
          </a:graphicData>
        </a:graphic>
      </p:graphicFrame>
      <p:sp>
        <p:nvSpPr>
          <p:cNvPr id="6" name="pole tekstowe 13"/>
          <p:cNvSpPr txBox="1">
            <a:spLocks noChangeArrowheads="1"/>
          </p:cNvSpPr>
          <p:nvPr/>
        </p:nvSpPr>
        <p:spPr bwMode="auto">
          <a:xfrm>
            <a:off x="1775173" y="40224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A</a:t>
            </a:r>
            <a:endParaRPr lang="pl-PL" altLang="pl-PL" sz="16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8529541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32</a:t>
            </a:fld>
            <a:endParaRPr lang="pl-PL" dirty="0"/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</a:t>
            </a:r>
            <a:r>
              <a:rPr lang="pl-PL" altLang="pl-PL" dirty="0" smtClean="0">
                <a:latin typeface="Arial" charset="0"/>
              </a:rPr>
              <a:t>2023–2050</a:t>
            </a:r>
            <a:endParaRPr lang="pl-PL" dirty="0"/>
          </a:p>
        </p:txBody>
      </p:sp>
      <p:sp>
        <p:nvSpPr>
          <p:cNvPr id="8" name="Tytuł 2"/>
          <p:cNvSpPr>
            <a:spLocks noGrp="1"/>
          </p:cNvSpPr>
          <p:nvPr>
            <p:ph type="title"/>
          </p:nvPr>
        </p:nvSpPr>
        <p:spPr>
          <a:xfrm>
            <a:off x="303223" y="504000"/>
            <a:ext cx="11585553" cy="945036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altLang="pl-PL" sz="2400" dirty="0">
                <a:latin typeface="+mj-lt"/>
              </a:rPr>
              <a:t>Wieloletnia Prognoza </a:t>
            </a:r>
            <a:r>
              <a:rPr lang="pl-PL" altLang="pl-PL" sz="2400" dirty="0" smtClean="0">
                <a:latin typeface="+mj-lt"/>
              </a:rPr>
              <a:t>Finansowa </a:t>
            </a:r>
            <a:br>
              <a:rPr lang="pl-PL" altLang="pl-PL" sz="2400" dirty="0" smtClean="0">
                <a:latin typeface="+mj-lt"/>
              </a:rPr>
            </a:br>
            <a:r>
              <a:rPr lang="pl-PL" altLang="pl-PL" sz="2400" b="1" dirty="0" smtClean="0">
                <a:latin typeface="+mj-lt"/>
              </a:rPr>
              <a:t>Zmiany w prognozie wydatków bieżących</a:t>
            </a:r>
            <a:endParaRPr lang="pl-PL" altLang="pl-PL" sz="2400" b="1" dirty="0">
              <a:latin typeface="+mj-lt"/>
            </a:endParaRPr>
          </a:p>
        </p:txBody>
      </p:sp>
      <p:sp>
        <p:nvSpPr>
          <p:cNvPr id="6" name="pole tekstowe 13"/>
          <p:cNvSpPr txBox="1">
            <a:spLocks noChangeArrowheads="1"/>
          </p:cNvSpPr>
          <p:nvPr/>
        </p:nvSpPr>
        <p:spPr bwMode="auto">
          <a:xfrm>
            <a:off x="1775173" y="40224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A</a:t>
            </a:r>
            <a:endParaRPr lang="pl-PL" altLang="pl-PL" sz="16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432162"/>
              </p:ext>
            </p:extLst>
          </p:nvPr>
        </p:nvGraphicFramePr>
        <p:xfrm>
          <a:off x="246001" y="1678157"/>
          <a:ext cx="11699999" cy="33611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5152">
                  <a:extLst>
                    <a:ext uri="{9D8B030D-6E8A-4147-A177-3AD203B41FA5}">
                      <a16:colId xmlns:a16="http://schemas.microsoft.com/office/drawing/2014/main" val="3288171132"/>
                    </a:ext>
                  </a:extLst>
                </a:gridCol>
                <a:gridCol w="1127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7425">
                  <a:extLst>
                    <a:ext uri="{9D8B030D-6E8A-4147-A177-3AD203B41FA5}">
                      <a16:colId xmlns:a16="http://schemas.microsoft.com/office/drawing/2014/main" val="3393036705"/>
                    </a:ext>
                  </a:extLst>
                </a:gridCol>
                <a:gridCol w="1127425">
                  <a:extLst>
                    <a:ext uri="{9D8B030D-6E8A-4147-A177-3AD203B41FA5}">
                      <a16:colId xmlns:a16="http://schemas.microsoft.com/office/drawing/2014/main" val="785722401"/>
                    </a:ext>
                  </a:extLst>
                </a:gridCol>
                <a:gridCol w="1127425">
                  <a:extLst>
                    <a:ext uri="{9D8B030D-6E8A-4147-A177-3AD203B41FA5}">
                      <a16:colId xmlns:a16="http://schemas.microsoft.com/office/drawing/2014/main" val="1778449290"/>
                    </a:ext>
                  </a:extLst>
                </a:gridCol>
                <a:gridCol w="1127425">
                  <a:extLst>
                    <a:ext uri="{9D8B030D-6E8A-4147-A177-3AD203B41FA5}">
                      <a16:colId xmlns:a16="http://schemas.microsoft.com/office/drawing/2014/main" val="2059041665"/>
                    </a:ext>
                  </a:extLst>
                </a:gridCol>
                <a:gridCol w="1127425">
                  <a:extLst>
                    <a:ext uri="{9D8B030D-6E8A-4147-A177-3AD203B41FA5}">
                      <a16:colId xmlns:a16="http://schemas.microsoft.com/office/drawing/2014/main" val="1623264147"/>
                    </a:ext>
                  </a:extLst>
                </a:gridCol>
                <a:gridCol w="1127425">
                  <a:extLst>
                    <a:ext uri="{9D8B030D-6E8A-4147-A177-3AD203B41FA5}">
                      <a16:colId xmlns:a16="http://schemas.microsoft.com/office/drawing/2014/main" val="295558800"/>
                    </a:ext>
                  </a:extLst>
                </a:gridCol>
                <a:gridCol w="1127425">
                  <a:extLst>
                    <a:ext uri="{9D8B030D-6E8A-4147-A177-3AD203B41FA5}">
                      <a16:colId xmlns:a16="http://schemas.microsoft.com/office/drawing/2014/main" val="3889581010"/>
                    </a:ext>
                  </a:extLst>
                </a:gridCol>
                <a:gridCol w="1305447">
                  <a:extLst>
                    <a:ext uri="{9D8B030D-6E8A-4147-A177-3AD203B41FA5}">
                      <a16:colId xmlns:a16="http://schemas.microsoft.com/office/drawing/2014/main" val="3422950535"/>
                    </a:ext>
                  </a:extLst>
                </a:gridCol>
              </a:tblGrid>
              <a:tr h="826286">
                <a:tc>
                  <a:txBody>
                    <a:bodyPr/>
                    <a:lstStyle/>
                    <a:p>
                      <a:pPr algn="ctr"/>
                      <a:endParaRPr lang="pl-PL" sz="20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2023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2024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2025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2026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2027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2028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…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2050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Łącznie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585">
                <a:tc gridSpan="10"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+mj-lt"/>
                          <a:cs typeface="Calibri" panose="020F0502020204030204" pitchFamily="34" charset="0"/>
                        </a:rPr>
                        <a:t>w mln zł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1600" b="0" dirty="0">
                          <a:latin typeface="+mj-lt"/>
                          <a:cs typeface="Calibri" panose="020F0502020204030204" pitchFamily="34" charset="0"/>
                        </a:rPr>
                        <a:t>Projekt</a:t>
                      </a:r>
                      <a:r>
                        <a:rPr lang="pl-PL" sz="1600" b="0" baseline="0" dirty="0">
                          <a:latin typeface="+mj-lt"/>
                          <a:cs typeface="Calibri" panose="020F0502020204030204" pitchFamily="34" charset="0"/>
                        </a:rPr>
                        <a:t> zmiany</a:t>
                      </a:r>
                      <a:endParaRPr lang="pl-PL" sz="16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solidFill>
                            <a:srgbClr val="C00000"/>
                          </a:solidFill>
                          <a:latin typeface="+mj-lt"/>
                          <a:cs typeface="Calibri" panose="020F0502020204030204" pitchFamily="34" charset="0"/>
                        </a:rPr>
                        <a:t>-25,1</a:t>
                      </a:r>
                      <a:endParaRPr lang="pl-PL" sz="2000" b="1" dirty="0">
                        <a:solidFill>
                          <a:srgbClr val="C000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+7,1</a:t>
                      </a:r>
                      <a:endParaRPr lang="pl-PL" sz="20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+3,3</a:t>
                      </a:r>
                      <a:endParaRPr lang="pl-PL" sz="20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+0,8</a:t>
                      </a:r>
                      <a:endParaRPr lang="pl-PL" sz="20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 smtClean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+0,7</a:t>
                      </a:r>
                      <a:endParaRPr lang="pl-PL" sz="2000" b="1" kern="1200" dirty="0">
                        <a:solidFill>
                          <a:srgbClr val="385723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 smtClean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+2,4</a:t>
                      </a:r>
                      <a:endParaRPr lang="pl-PL" sz="2000" b="1" kern="1200" dirty="0">
                        <a:solidFill>
                          <a:srgbClr val="385723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…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 smtClean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+12,3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-5,2</a:t>
                      </a:r>
                      <a:endParaRPr lang="pl-PL" sz="20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Autopop</a:t>
                      </a:r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br>
                        <a:rPr lang="pl-PL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-prawka</a:t>
                      </a:r>
                      <a:r>
                        <a:rPr lang="pl-PL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A</a:t>
                      </a:r>
                      <a:endParaRPr lang="pl-PL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+22,8</a:t>
                      </a:r>
                      <a:endParaRPr lang="pl-PL" sz="20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+158,2</a:t>
                      </a:r>
                      <a:endParaRPr lang="pl-PL" sz="20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-4,5</a:t>
                      </a:r>
                      <a:endParaRPr lang="pl-PL" sz="20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+5,6</a:t>
                      </a:r>
                      <a:endParaRPr lang="pl-PL" sz="20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pl-PL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pl-PL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…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+182,2</a:t>
                      </a:r>
                      <a:endParaRPr lang="pl-PL" sz="20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358749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1600" b="0" dirty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  <a:t>21.207</a:t>
                      </a:r>
                      <a:endParaRPr lang="pl-PL" sz="20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  <a:t>20.484</a:t>
                      </a:r>
                      <a:endParaRPr lang="pl-PL" sz="20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  <a:t>19.089</a:t>
                      </a:r>
                      <a:endParaRPr lang="pl-PL" sz="20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  <a:t>19.781</a:t>
                      </a:r>
                      <a:endParaRPr lang="pl-PL" sz="20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19.784</a:t>
                      </a:r>
                      <a:endParaRPr lang="pl-PL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20.710</a:t>
                      </a:r>
                      <a:endParaRPr lang="pl-PL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chemeClr val="tx1"/>
                          </a:solidFill>
                          <a:latin typeface="+mj-lt"/>
                          <a:cs typeface="Calibri" panose="020F0502020204030204" pitchFamily="34" charset="0"/>
                        </a:rPr>
                        <a:t>…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40.180</a:t>
                      </a:r>
                      <a:endParaRPr lang="pl-PL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  <a:t>772.329</a:t>
                      </a:r>
                      <a:endParaRPr lang="pl-PL" sz="20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2664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152934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33</a:t>
            </a:fld>
            <a:endParaRPr lang="pl-PL" dirty="0"/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</a:t>
            </a:r>
            <a:r>
              <a:rPr lang="pl-PL" altLang="pl-PL" dirty="0" smtClean="0">
                <a:latin typeface="Arial" charset="0"/>
              </a:rPr>
              <a:t>2023–2050</a:t>
            </a:r>
            <a:endParaRPr lang="pl-PL" dirty="0"/>
          </a:p>
        </p:txBody>
      </p:sp>
      <p:sp>
        <p:nvSpPr>
          <p:cNvPr id="9" name="Tytuł 2"/>
          <p:cNvSpPr>
            <a:spLocks noGrp="1"/>
          </p:cNvSpPr>
          <p:nvPr>
            <p:ph type="title"/>
          </p:nvPr>
        </p:nvSpPr>
        <p:spPr>
          <a:xfrm>
            <a:off x="320697" y="504000"/>
            <a:ext cx="11537928" cy="945036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altLang="pl-PL" sz="2400" dirty="0">
                <a:latin typeface="+mj-lt"/>
              </a:rPr>
              <a:t>Wieloletnia Prognoza </a:t>
            </a:r>
            <a:r>
              <a:rPr lang="pl-PL" altLang="pl-PL" sz="2400" dirty="0" smtClean="0">
                <a:latin typeface="+mj-lt"/>
              </a:rPr>
              <a:t>Finansowa </a:t>
            </a:r>
            <a:br>
              <a:rPr lang="pl-PL" altLang="pl-PL" sz="2400" dirty="0" smtClean="0">
                <a:latin typeface="+mj-lt"/>
              </a:rPr>
            </a:br>
            <a:r>
              <a:rPr lang="pl-PL" altLang="pl-PL" sz="2400" b="1" dirty="0" smtClean="0">
                <a:latin typeface="+mj-lt"/>
              </a:rPr>
              <a:t>Zmiany w prognozie wydatków majątkowych</a:t>
            </a:r>
            <a:endParaRPr lang="pl-PL" altLang="pl-PL" sz="2400" b="1" dirty="0">
              <a:latin typeface="+mj-lt"/>
            </a:endParaRPr>
          </a:p>
        </p:txBody>
      </p:sp>
      <p:sp>
        <p:nvSpPr>
          <p:cNvPr id="6" name="pole tekstowe 13"/>
          <p:cNvSpPr txBox="1">
            <a:spLocks noChangeArrowheads="1"/>
          </p:cNvSpPr>
          <p:nvPr/>
        </p:nvSpPr>
        <p:spPr bwMode="auto">
          <a:xfrm>
            <a:off x="1775173" y="40224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A</a:t>
            </a:r>
            <a:endParaRPr lang="pl-PL" altLang="pl-PL" sz="16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339429"/>
              </p:ext>
            </p:extLst>
          </p:nvPr>
        </p:nvGraphicFramePr>
        <p:xfrm>
          <a:off x="893773" y="1776769"/>
          <a:ext cx="10391775" cy="33611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4167">
                  <a:extLst>
                    <a:ext uri="{9D8B030D-6E8A-4147-A177-3AD203B41FA5}">
                      <a16:colId xmlns:a16="http://schemas.microsoft.com/office/drawing/2014/main" val="3288171132"/>
                    </a:ext>
                  </a:extLst>
                </a:gridCol>
                <a:gridCol w="1476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6268">
                  <a:extLst>
                    <a:ext uri="{9D8B030D-6E8A-4147-A177-3AD203B41FA5}">
                      <a16:colId xmlns:a16="http://schemas.microsoft.com/office/drawing/2014/main" val="3393036705"/>
                    </a:ext>
                  </a:extLst>
                </a:gridCol>
                <a:gridCol w="1476268">
                  <a:extLst>
                    <a:ext uri="{9D8B030D-6E8A-4147-A177-3AD203B41FA5}">
                      <a16:colId xmlns:a16="http://schemas.microsoft.com/office/drawing/2014/main" val="785722401"/>
                    </a:ext>
                  </a:extLst>
                </a:gridCol>
                <a:gridCol w="1476268">
                  <a:extLst>
                    <a:ext uri="{9D8B030D-6E8A-4147-A177-3AD203B41FA5}">
                      <a16:colId xmlns:a16="http://schemas.microsoft.com/office/drawing/2014/main" val="1778449290"/>
                    </a:ext>
                  </a:extLst>
                </a:gridCol>
                <a:gridCol w="1476268">
                  <a:extLst>
                    <a:ext uri="{9D8B030D-6E8A-4147-A177-3AD203B41FA5}">
                      <a16:colId xmlns:a16="http://schemas.microsoft.com/office/drawing/2014/main" val="3828342496"/>
                    </a:ext>
                  </a:extLst>
                </a:gridCol>
                <a:gridCol w="1476268">
                  <a:extLst>
                    <a:ext uri="{9D8B030D-6E8A-4147-A177-3AD203B41FA5}">
                      <a16:colId xmlns:a16="http://schemas.microsoft.com/office/drawing/2014/main" val="3422950535"/>
                    </a:ext>
                  </a:extLst>
                </a:gridCol>
              </a:tblGrid>
              <a:tr h="826286">
                <a:tc>
                  <a:txBody>
                    <a:bodyPr/>
                    <a:lstStyle/>
                    <a:p>
                      <a:pPr algn="ctr"/>
                      <a:endParaRPr lang="pl-PL" sz="20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2023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2024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2025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2026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2027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Łącznie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585">
                <a:tc gridSpan="7"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+mj-lt"/>
                          <a:cs typeface="Calibri" panose="020F0502020204030204" pitchFamily="34" charset="0"/>
                        </a:rPr>
                        <a:t>w mln zł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Projekt</a:t>
                      </a:r>
                      <a:r>
                        <a:rPr lang="pl-PL" sz="2000" b="0" baseline="0" dirty="0">
                          <a:latin typeface="+mj-lt"/>
                          <a:cs typeface="Calibri" panose="020F0502020204030204" pitchFamily="34" charset="0"/>
                        </a:rPr>
                        <a:t> zmiany</a:t>
                      </a:r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-121,5</a:t>
                      </a:r>
                      <a:endParaRPr lang="pl-PL" sz="22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+170,7</a:t>
                      </a:r>
                      <a:endParaRPr lang="pl-PL" sz="2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+10,8</a:t>
                      </a:r>
                      <a:endParaRPr lang="pl-PL" sz="2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-7,5</a:t>
                      </a:r>
                      <a:endParaRPr lang="pl-PL" sz="22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pl-PL" sz="22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11,1</a:t>
                      </a:r>
                      <a:endParaRPr lang="pl-PL" sz="22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+41,4</a:t>
                      </a:r>
                      <a:endParaRPr lang="pl-PL" sz="2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 err="1" smtClean="0">
                          <a:latin typeface="+mj-lt"/>
                          <a:cs typeface="Calibri" panose="020F0502020204030204" pitchFamily="34" charset="0"/>
                        </a:rPr>
                        <a:t>Autopop</a:t>
                      </a:r>
                      <a:r>
                        <a:rPr lang="pl-PL" sz="2000" b="0" dirty="0" smtClean="0">
                          <a:latin typeface="+mj-lt"/>
                          <a:cs typeface="Calibri" panose="020F0502020204030204" pitchFamily="34" charset="0"/>
                        </a:rPr>
                        <a:t>-</a:t>
                      </a:r>
                      <a:br>
                        <a:rPr lang="pl-PL" sz="2000" b="0" dirty="0" smtClean="0">
                          <a:latin typeface="+mj-lt"/>
                          <a:cs typeface="Calibri" panose="020F0502020204030204" pitchFamily="34" charset="0"/>
                        </a:rPr>
                      </a:br>
                      <a:r>
                        <a:rPr lang="pl-PL" sz="2000" b="0" dirty="0" smtClean="0">
                          <a:latin typeface="+mj-lt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pl-PL" sz="2000" b="0" dirty="0" err="1" smtClean="0">
                          <a:latin typeface="+mj-lt"/>
                          <a:cs typeface="Calibri" panose="020F0502020204030204" pitchFamily="34" charset="0"/>
                        </a:rPr>
                        <a:t>rawka</a:t>
                      </a:r>
                      <a:r>
                        <a:rPr lang="pl-PL" sz="2000" b="0" baseline="0" dirty="0" smtClean="0">
                          <a:latin typeface="+mj-lt"/>
                          <a:cs typeface="Calibri" panose="020F0502020204030204" pitchFamily="34" charset="0"/>
                        </a:rPr>
                        <a:t> A</a:t>
                      </a:r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-37,2</a:t>
                      </a:r>
                      <a:endParaRPr lang="pl-PL" sz="22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+40,4</a:t>
                      </a:r>
                      <a:endParaRPr lang="pl-PL" sz="2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+23,5</a:t>
                      </a:r>
                      <a:endParaRPr lang="pl-PL" sz="2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-11,4</a:t>
                      </a:r>
                      <a:endParaRPr lang="pl-PL" sz="22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-1,2</a:t>
                      </a:r>
                      <a:endParaRPr lang="pl-PL" sz="22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+14,3</a:t>
                      </a:r>
                      <a:endParaRPr lang="pl-PL" sz="2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867983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>4.458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>3.179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>2.507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>2.198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>1.801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>14.142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2664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823474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34</a:t>
            </a:fld>
            <a:endParaRPr lang="pl-PL" dirty="0"/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</a:t>
            </a:r>
            <a:r>
              <a:rPr lang="pl-PL" altLang="pl-PL" dirty="0" smtClean="0">
                <a:latin typeface="Arial" charset="0"/>
              </a:rPr>
              <a:t>2023–2050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305813"/>
              </p:ext>
            </p:extLst>
          </p:nvPr>
        </p:nvGraphicFramePr>
        <p:xfrm>
          <a:off x="696000" y="1079999"/>
          <a:ext cx="10804047" cy="41580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9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val="2293524519"/>
                    </a:ext>
                  </a:extLst>
                </a:gridCol>
                <a:gridCol w="6948000">
                  <a:extLst>
                    <a:ext uri="{9D8B030D-6E8A-4147-A177-3AD203B41FA5}">
                      <a16:colId xmlns:a16="http://schemas.microsoft.com/office/drawing/2014/main" val="3460433117"/>
                    </a:ext>
                  </a:extLst>
                </a:gridCol>
                <a:gridCol w="1510786">
                  <a:extLst>
                    <a:ext uri="{9D8B030D-6E8A-4147-A177-3AD203B41FA5}">
                      <a16:colId xmlns:a16="http://schemas.microsoft.com/office/drawing/2014/main" val="1071488265"/>
                    </a:ext>
                  </a:extLst>
                </a:gridCol>
              </a:tblGrid>
              <a:tr h="636532"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91426" marR="91426" marT="45719" marB="45719"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l-PL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zwiększeń</a:t>
                      </a:r>
                      <a:r>
                        <a:rPr lang="pl-PL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limitów przedsięwzięć majątkowych</a:t>
                      </a:r>
                      <a:endParaRPr lang="pl-PL" sz="18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833">
                <a:tc>
                  <a:txBody>
                    <a:bodyPr/>
                    <a:lstStyle/>
                    <a:p>
                      <a:pPr algn="r"/>
                      <a:endParaRPr lang="pl-PL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l-PL" sz="1300" b="0" dirty="0" smtClean="0">
                          <a:solidFill>
                            <a:schemeClr val="tx1"/>
                          </a:solidFill>
                        </a:rPr>
                        <a:t>w tym:</a:t>
                      </a:r>
                      <a:endParaRPr lang="pl-PL"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algn="just"/>
                      <a:endParaRPr lang="pl-PL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do kwoty</a:t>
                      </a:r>
                      <a:endParaRPr lang="pl-PL" sz="1400" dirty="0"/>
                    </a:p>
                  </a:txBody>
                  <a:tcPr marL="91426" marR="91426" marT="45719" marB="45719" anchor="ctr"/>
                </a:tc>
                <a:extLst>
                  <a:ext uri="{0D108BD9-81ED-4DB2-BD59-A6C34878D82A}">
                    <a16:rowId xmlns:a16="http://schemas.microsoft.com/office/drawing/2014/main" val="498292005"/>
                  </a:ext>
                </a:extLst>
              </a:tr>
              <a:tr h="624730">
                <a:tc>
                  <a:txBody>
                    <a:bodyPr/>
                    <a:lstStyle/>
                    <a:p>
                      <a:pPr algn="r"/>
                      <a:endParaRPr lang="pl-PL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+36,8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mln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Modernizacja Sali Kongresowej w budynku Pałacu Kultury i Nauki - etap II.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411,6 mln zł</a:t>
                      </a:r>
                      <a:endParaRPr lang="pl-PL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898659"/>
                  </a:ext>
                </a:extLst>
              </a:tr>
              <a:tr h="624730">
                <a:tc>
                  <a:txBody>
                    <a:bodyPr/>
                    <a:lstStyle/>
                    <a:p>
                      <a:pPr algn="r"/>
                      <a:endParaRPr lang="pl-PL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+34,9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mln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Budowa Muzeum Sztuki Nowoczesnej.</a:t>
                      </a:r>
                      <a:endParaRPr lang="pl-PL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316,5 mln zł</a:t>
                      </a:r>
                      <a:endParaRPr lang="pl-PL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6637905"/>
                  </a:ext>
                </a:extLst>
              </a:tr>
              <a:tr h="62473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+27,8 mln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Zagospodarowanie terenów zieleni nad Kanałem Żerańskim.</a:t>
                      </a:r>
                      <a:endParaRPr lang="pl-PL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44,4 mln zł</a:t>
                      </a:r>
                      <a:endParaRPr lang="pl-PL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0940556"/>
                  </a:ext>
                </a:extLst>
              </a:tr>
              <a:tr h="624730">
                <a:tc>
                  <a:txBody>
                    <a:bodyPr/>
                    <a:lstStyle/>
                    <a:p>
                      <a:pPr algn="r"/>
                      <a:endParaRPr lang="pl-PL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+4,2 mln 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zł</a:t>
                      </a:r>
                      <a:endParaRPr lang="pl-PL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Utworzenie terenów zieleni o symbolice historycznej na terenie Parku pod Kopcem Powstania Warszawskiego.</a:t>
                      </a:r>
                      <a:endParaRPr lang="pl-PL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19,8 mln zł</a:t>
                      </a:r>
                      <a:endParaRPr lang="pl-PL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149788"/>
                  </a:ext>
                </a:extLst>
              </a:tr>
              <a:tr h="624730">
                <a:tc>
                  <a:txBody>
                    <a:bodyPr/>
                    <a:lstStyle/>
                    <a:p>
                      <a:pPr algn="r"/>
                      <a:endParaRPr lang="pl-PL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+4,0 mln 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zł</a:t>
                      </a:r>
                      <a:endParaRPr lang="pl-PL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Modernizacja budynku VIII LO im. Władysława IV wraz z adaptacją lokali mieszkalnych na sale dydaktyczne (Praga Północ).</a:t>
                      </a:r>
                      <a:endParaRPr lang="pl-PL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6,7 mln zł</a:t>
                      </a:r>
                      <a:endParaRPr lang="pl-PL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3848726"/>
                  </a:ext>
                </a:extLst>
              </a:tr>
            </a:tbl>
          </a:graphicData>
        </a:graphic>
      </p:graphicFrame>
      <p:sp>
        <p:nvSpPr>
          <p:cNvPr id="8" name="pole tekstowe 13"/>
          <p:cNvSpPr txBox="1">
            <a:spLocks noChangeArrowheads="1"/>
          </p:cNvSpPr>
          <p:nvPr/>
        </p:nvSpPr>
        <p:spPr bwMode="auto">
          <a:xfrm>
            <a:off x="1775173" y="40224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A</a:t>
            </a:r>
            <a:endParaRPr lang="pl-PL" altLang="pl-PL" sz="16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9" name="Tytuł 2"/>
          <p:cNvSpPr txBox="1">
            <a:spLocks/>
          </p:cNvSpPr>
          <p:nvPr/>
        </p:nvSpPr>
        <p:spPr>
          <a:xfrm>
            <a:off x="432000" y="216000"/>
            <a:ext cx="6975475" cy="74230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800" dirty="0" smtClean="0">
                <a:latin typeface="+mj-lt"/>
              </a:rPr>
              <a:t>Wydatki majątkowe</a:t>
            </a:r>
            <a:endParaRPr lang="pl-PL" altLang="pl-PL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6411207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35</a:t>
            </a:fld>
            <a:endParaRPr lang="pl-PL" dirty="0"/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</a:t>
            </a:r>
            <a:r>
              <a:rPr lang="pl-PL" altLang="pl-PL" dirty="0" smtClean="0">
                <a:latin typeface="Arial" charset="0"/>
              </a:rPr>
              <a:t>2023–2050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287742"/>
              </p:ext>
            </p:extLst>
          </p:nvPr>
        </p:nvGraphicFramePr>
        <p:xfrm>
          <a:off x="696000" y="1079999"/>
          <a:ext cx="10804047" cy="48586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9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val="2293524519"/>
                    </a:ext>
                  </a:extLst>
                </a:gridCol>
                <a:gridCol w="6948000">
                  <a:extLst>
                    <a:ext uri="{9D8B030D-6E8A-4147-A177-3AD203B41FA5}">
                      <a16:colId xmlns:a16="http://schemas.microsoft.com/office/drawing/2014/main" val="3460433117"/>
                    </a:ext>
                  </a:extLst>
                </a:gridCol>
                <a:gridCol w="1510786">
                  <a:extLst>
                    <a:ext uri="{9D8B030D-6E8A-4147-A177-3AD203B41FA5}">
                      <a16:colId xmlns:a16="http://schemas.microsoft.com/office/drawing/2014/main" val="1071488265"/>
                    </a:ext>
                  </a:extLst>
                </a:gridCol>
              </a:tblGrid>
              <a:tr h="776348"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91426" marR="91426" marT="45719" marB="45719"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l-PL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zmniejszeń</a:t>
                      </a:r>
                      <a:r>
                        <a:rPr lang="pl-PL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limitów przedsięwzięć majątkowych</a:t>
                      </a:r>
                      <a:endParaRPr lang="pl-PL" sz="18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218">
                <a:tc>
                  <a:txBody>
                    <a:bodyPr/>
                    <a:lstStyle/>
                    <a:p>
                      <a:pPr algn="r"/>
                      <a:endParaRPr lang="pl-PL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l-PL" sz="1300" b="0" dirty="0" smtClean="0">
                          <a:solidFill>
                            <a:schemeClr val="tx1"/>
                          </a:solidFill>
                        </a:rPr>
                        <a:t>w tym:</a:t>
                      </a:r>
                      <a:endParaRPr lang="pl-PL"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algn="just"/>
                      <a:endParaRPr lang="pl-PL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do kwoty</a:t>
                      </a:r>
                      <a:endParaRPr lang="pl-PL" sz="1400" dirty="0"/>
                    </a:p>
                  </a:txBody>
                  <a:tcPr marL="91426" marR="91426" marT="45719" marB="45719" anchor="ctr"/>
                </a:tc>
                <a:extLst>
                  <a:ext uri="{0D108BD9-81ED-4DB2-BD59-A6C34878D82A}">
                    <a16:rowId xmlns:a16="http://schemas.microsoft.com/office/drawing/2014/main" val="498292005"/>
                  </a:ext>
                </a:extLst>
              </a:tr>
              <a:tr h="582262">
                <a:tc>
                  <a:txBody>
                    <a:bodyPr/>
                    <a:lstStyle/>
                    <a:p>
                      <a:pPr algn="r"/>
                      <a:endParaRPr lang="pl-PL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-91,7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mln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 rozwoju infrastruktury miejskiej.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304,3 mln zł</a:t>
                      </a:r>
                      <a:endParaRPr lang="pl-PL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898659"/>
                  </a:ext>
                </a:extLst>
              </a:tr>
              <a:tr h="582262">
                <a:tc>
                  <a:txBody>
                    <a:bodyPr/>
                    <a:lstStyle/>
                    <a:p>
                      <a:pPr algn="r"/>
                      <a:endParaRPr lang="pl-PL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-49,6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mln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Wydatki na zwiększenie wartości inwestycji kontynuowanych.</a:t>
                      </a:r>
                      <a:endParaRPr lang="pl-PL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596,0 mln zł</a:t>
                      </a:r>
                      <a:endParaRPr lang="pl-PL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6637905"/>
                  </a:ext>
                </a:extLst>
              </a:tr>
              <a:tr h="582262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-1,7 mln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 budowy i modernizacji dróg.</a:t>
                      </a:r>
                      <a:endParaRPr lang="pl-PL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388,1 mln zł</a:t>
                      </a:r>
                      <a:endParaRPr lang="pl-PL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0940556"/>
                  </a:ext>
                </a:extLst>
              </a:tr>
              <a:tr h="582262">
                <a:tc>
                  <a:txBody>
                    <a:bodyPr/>
                    <a:lstStyle/>
                    <a:p>
                      <a:pPr algn="r"/>
                      <a:endParaRPr lang="pl-PL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-1,3 mln 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zł</a:t>
                      </a:r>
                      <a:endParaRPr lang="pl-PL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 polityki społecznej.</a:t>
                      </a:r>
                      <a:endParaRPr lang="pl-PL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51,0 mln zł</a:t>
                      </a:r>
                      <a:endParaRPr lang="pl-PL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149788"/>
                  </a:ext>
                </a:extLst>
              </a:tr>
              <a:tr h="582262">
                <a:tc>
                  <a:txBody>
                    <a:bodyPr/>
                    <a:lstStyle/>
                    <a:p>
                      <a:pPr algn="r"/>
                      <a:endParaRPr lang="pl-PL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-1,0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Przebudowa ul. Przasnyskiej na odc. od ul. Krasińskiego do ul. </a:t>
                      </a:r>
                      <a:r>
                        <a:rPr lang="pl-PL" sz="13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Duchnickiej</a:t>
                      </a:r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wraz </a:t>
                      </a:r>
                      <a:b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budową ronda na skrzyżowaniu z ul. Rydygiera (Żoliborz) – przesunięcie na inne zadanie inwestycyjne</a:t>
                      </a:r>
                      <a:endParaRPr lang="pl-PL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11,6 mln zł</a:t>
                      </a:r>
                      <a:endParaRPr lang="pl-PL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8168594"/>
                  </a:ext>
                </a:extLst>
              </a:tr>
              <a:tr h="582262">
                <a:tc>
                  <a:txBody>
                    <a:bodyPr/>
                    <a:lstStyle/>
                    <a:p>
                      <a:pPr algn="r"/>
                      <a:endParaRPr lang="pl-PL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-0,5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 mln zł</a:t>
                      </a:r>
                      <a:endParaRPr lang="pl-PL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Ochrona zagrożonych gatunków związanych z siedliskami wodnymi na terenie Warszawy – zmiana dofinansowania projektu inwestycyjnego</a:t>
                      </a:r>
                      <a:endParaRPr lang="pl-PL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3,4 mln zł</a:t>
                      </a:r>
                      <a:endParaRPr lang="pl-PL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4685492"/>
                  </a:ext>
                </a:extLst>
              </a:tr>
            </a:tbl>
          </a:graphicData>
        </a:graphic>
      </p:graphicFrame>
      <p:sp>
        <p:nvSpPr>
          <p:cNvPr id="8" name="pole tekstowe 13"/>
          <p:cNvSpPr txBox="1">
            <a:spLocks noChangeArrowheads="1"/>
          </p:cNvSpPr>
          <p:nvPr/>
        </p:nvSpPr>
        <p:spPr bwMode="auto">
          <a:xfrm>
            <a:off x="1775173" y="40224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A</a:t>
            </a:r>
            <a:endParaRPr lang="pl-PL" altLang="pl-PL" sz="16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9" name="Tytuł 2"/>
          <p:cNvSpPr txBox="1">
            <a:spLocks/>
          </p:cNvSpPr>
          <p:nvPr/>
        </p:nvSpPr>
        <p:spPr>
          <a:xfrm>
            <a:off x="432000" y="216000"/>
            <a:ext cx="6975475" cy="74230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800" dirty="0" smtClean="0">
                <a:latin typeface="+mj-lt"/>
              </a:rPr>
              <a:t>Wydatki majątkowe</a:t>
            </a:r>
            <a:endParaRPr lang="pl-PL" altLang="pl-PL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8812445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36</a:t>
            </a:fld>
            <a:endParaRPr lang="pl-PL" dirty="0"/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</a:t>
            </a:r>
            <a:r>
              <a:rPr lang="pl-PL" altLang="pl-PL" dirty="0" smtClean="0">
                <a:latin typeface="Arial" charset="0"/>
              </a:rPr>
              <a:t>2023–2050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971303"/>
              </p:ext>
            </p:extLst>
          </p:nvPr>
        </p:nvGraphicFramePr>
        <p:xfrm>
          <a:off x="696000" y="1080000"/>
          <a:ext cx="10804047" cy="36354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9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val="2293524519"/>
                    </a:ext>
                  </a:extLst>
                </a:gridCol>
                <a:gridCol w="6948000">
                  <a:extLst>
                    <a:ext uri="{9D8B030D-6E8A-4147-A177-3AD203B41FA5}">
                      <a16:colId xmlns:a16="http://schemas.microsoft.com/office/drawing/2014/main" val="3460433117"/>
                    </a:ext>
                  </a:extLst>
                </a:gridCol>
                <a:gridCol w="1510786">
                  <a:extLst>
                    <a:ext uri="{9D8B030D-6E8A-4147-A177-3AD203B41FA5}">
                      <a16:colId xmlns:a16="http://schemas.microsoft.com/office/drawing/2014/main" val="1071488265"/>
                    </a:ext>
                  </a:extLst>
                </a:gridCol>
              </a:tblGrid>
              <a:tr h="674584"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91426" marR="91426" marT="45719" marB="45719"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l-PL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zmian harmonogramów </a:t>
                      </a:r>
                      <a:r>
                        <a:rPr lang="pl-PL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finansowania i realizacji przedsięwzięć majątkowych</a:t>
                      </a:r>
                      <a:endParaRPr lang="pl-PL" sz="18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616">
                <a:tc>
                  <a:txBody>
                    <a:bodyPr/>
                    <a:lstStyle/>
                    <a:p>
                      <a:pPr algn="r"/>
                      <a:endParaRPr lang="pl-PL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l-PL" sz="1300" b="0" dirty="0" smtClean="0">
                          <a:solidFill>
                            <a:schemeClr val="tx1"/>
                          </a:solidFill>
                        </a:rPr>
                        <a:t>w tym:</a:t>
                      </a:r>
                      <a:endParaRPr lang="pl-PL"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algn="just"/>
                      <a:endParaRPr lang="pl-PL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do kwoty</a:t>
                      </a:r>
                      <a:endParaRPr lang="pl-PL" sz="1400" dirty="0"/>
                    </a:p>
                  </a:txBody>
                  <a:tcPr marL="91426" marR="91426" marT="45719" marB="45719" anchor="ctr"/>
                </a:tc>
                <a:extLst>
                  <a:ext uri="{0D108BD9-81ED-4DB2-BD59-A6C34878D82A}">
                    <a16:rowId xmlns:a16="http://schemas.microsoft.com/office/drawing/2014/main" val="498292005"/>
                  </a:ext>
                </a:extLst>
              </a:tr>
              <a:tr h="846412">
                <a:tc>
                  <a:txBody>
                    <a:bodyPr/>
                    <a:lstStyle/>
                    <a:p>
                      <a:pPr algn="r"/>
                      <a:endParaRPr lang="pl-PL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±16,3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mln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Budowa budynków komunalnych na terenie m.st. Warszawy  </a:t>
                      </a:r>
                      <a:b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przeniesienie z lat 2023-2024 na 2025 r.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27,3 mln zł</a:t>
                      </a:r>
                      <a:endParaRPr lang="pl-PL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898659"/>
                  </a:ext>
                </a:extLst>
              </a:tr>
              <a:tr h="846412">
                <a:tc>
                  <a:txBody>
                    <a:bodyPr/>
                    <a:lstStyle/>
                    <a:p>
                      <a:pPr algn="r"/>
                      <a:endParaRPr lang="pl-PL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±10,5 mln zł</a:t>
                      </a:r>
                      <a:endParaRPr kumimoji="0" lang="pl-PL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ngram Warsaw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Budowa Domu Kultury  wraz z niezbędną infrastrukturą i zagospodarowaniem terenu oraz obsługą komunikacyjną obiektu  przy  ul. </a:t>
                      </a:r>
                      <a:r>
                        <a:rPr lang="pl-PL" sz="13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Gierdziejewskiego</a:t>
                      </a:r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(Ursus) </a:t>
                      </a:r>
                      <a:b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przeniesienie z 2023 r. na 2025 r.</a:t>
                      </a:r>
                      <a:endParaRPr lang="pl-PL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38,3 mln zł</a:t>
                      </a:r>
                      <a:endParaRPr lang="pl-PL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6637905"/>
                  </a:ext>
                </a:extLst>
              </a:tr>
              <a:tr h="846412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±21,2 mln zł</a:t>
                      </a:r>
                      <a:endParaRPr kumimoji="0" lang="pl-PL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ngram Warsaw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Budowa kładki pieszo-rowerowej nad Wisłą  </a:t>
                      </a:r>
                      <a:b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przeniesienie z 2024 r. na 2023 r.</a:t>
                      </a:r>
                      <a:endParaRPr lang="pl-PL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121,1 mln zł</a:t>
                      </a:r>
                      <a:endParaRPr lang="pl-PL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0940556"/>
                  </a:ext>
                </a:extLst>
              </a:tr>
            </a:tbl>
          </a:graphicData>
        </a:graphic>
      </p:graphicFrame>
      <p:sp>
        <p:nvSpPr>
          <p:cNvPr id="8" name="pole tekstowe 13"/>
          <p:cNvSpPr txBox="1">
            <a:spLocks noChangeArrowheads="1"/>
          </p:cNvSpPr>
          <p:nvPr/>
        </p:nvSpPr>
        <p:spPr bwMode="auto">
          <a:xfrm>
            <a:off x="1775173" y="40224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A</a:t>
            </a:r>
            <a:endParaRPr lang="pl-PL" altLang="pl-PL" sz="16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9" name="Tytuł 2"/>
          <p:cNvSpPr txBox="1">
            <a:spLocks/>
          </p:cNvSpPr>
          <p:nvPr/>
        </p:nvSpPr>
        <p:spPr>
          <a:xfrm>
            <a:off x="432000" y="216000"/>
            <a:ext cx="6975475" cy="74230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800" dirty="0" smtClean="0">
                <a:latin typeface="+mj-lt"/>
              </a:rPr>
              <a:t>Wydatki majątkowe</a:t>
            </a:r>
            <a:endParaRPr lang="pl-PL" altLang="pl-PL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3492859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37</a:t>
            </a:fld>
            <a:endParaRPr lang="pl-PL" dirty="0"/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</a:t>
            </a:r>
            <a:r>
              <a:rPr lang="pl-PL" altLang="pl-PL" dirty="0" smtClean="0">
                <a:latin typeface="Arial" charset="0"/>
              </a:rPr>
              <a:t>2023–2050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208212"/>
              </p:ext>
            </p:extLst>
          </p:nvPr>
        </p:nvGraphicFramePr>
        <p:xfrm>
          <a:off x="696000" y="1080000"/>
          <a:ext cx="10516568" cy="34292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1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val="2293524519"/>
                    </a:ext>
                  </a:extLst>
                </a:gridCol>
                <a:gridCol w="8059215">
                  <a:extLst>
                    <a:ext uri="{9D8B030D-6E8A-4147-A177-3AD203B41FA5}">
                      <a16:colId xmlns:a16="http://schemas.microsoft.com/office/drawing/2014/main" val="3460433117"/>
                    </a:ext>
                  </a:extLst>
                </a:gridCol>
              </a:tblGrid>
              <a:tr h="884966"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91426" marR="91426" marT="45719" marB="45719"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pl-PL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nowych</a:t>
                      </a:r>
                      <a:r>
                        <a:rPr lang="pl-PL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przedsięwzięć majątkowych</a:t>
                      </a:r>
                      <a:endParaRPr lang="pl-PL" sz="18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3105">
                <a:tc>
                  <a:txBody>
                    <a:bodyPr/>
                    <a:lstStyle/>
                    <a:p>
                      <a:pPr algn="r"/>
                      <a:endParaRPr lang="pl-PL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l-PL" sz="1300" b="0" dirty="0" smtClean="0">
                          <a:solidFill>
                            <a:schemeClr val="tx1"/>
                          </a:solidFill>
                        </a:rPr>
                        <a:t>w tym:</a:t>
                      </a:r>
                      <a:endParaRPr lang="pl-PL"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algn="just"/>
                      <a:endParaRPr lang="pl-PL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extLst>
                  <a:ext uri="{0D108BD9-81ED-4DB2-BD59-A6C34878D82A}">
                    <a16:rowId xmlns:a16="http://schemas.microsoft.com/office/drawing/2014/main" val="498292005"/>
                  </a:ext>
                </a:extLst>
              </a:tr>
              <a:tr h="663725">
                <a:tc>
                  <a:txBody>
                    <a:bodyPr/>
                    <a:lstStyle/>
                    <a:p>
                      <a:pPr algn="r"/>
                      <a:endParaRPr lang="pl-PL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+2,4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mln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Rozbudowa drogi powiatowej nr 5537 (ul. Świerszcza) na odc. od ul. Rybnickiej </a:t>
                      </a:r>
                      <a:b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ul. Traktorzystów.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898659"/>
                  </a:ext>
                </a:extLst>
              </a:tr>
              <a:tr h="663725">
                <a:tc>
                  <a:txBody>
                    <a:bodyPr/>
                    <a:lstStyle/>
                    <a:p>
                      <a:pPr algn="r"/>
                      <a:endParaRPr lang="pl-PL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+0,3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mln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Panele fotowoltaiczne na budynku pływalni Skalar przy ul. Sosnkowskiego 3 w Warszawie (Ośrodek Sportu i Rekreacji w dzielnicy Ursus).</a:t>
                      </a:r>
                      <a:endParaRPr lang="pl-PL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6637905"/>
                  </a:ext>
                </a:extLst>
              </a:tr>
              <a:tr h="663725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+0,2 mln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Panele fotowoltaiczne na budynku Ośrodka Pomocy Społecznej przy ul. Cybisa 7.</a:t>
                      </a:r>
                      <a:endParaRPr lang="pl-PL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0940556"/>
                  </a:ext>
                </a:extLst>
              </a:tr>
            </a:tbl>
          </a:graphicData>
        </a:graphic>
      </p:graphicFrame>
      <p:sp>
        <p:nvSpPr>
          <p:cNvPr id="8" name="pole tekstowe 13"/>
          <p:cNvSpPr txBox="1">
            <a:spLocks noChangeArrowheads="1"/>
          </p:cNvSpPr>
          <p:nvPr/>
        </p:nvSpPr>
        <p:spPr bwMode="auto">
          <a:xfrm>
            <a:off x="1775173" y="40224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A</a:t>
            </a:r>
            <a:endParaRPr lang="pl-PL" altLang="pl-PL" sz="16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9" name="Tytuł 2"/>
          <p:cNvSpPr txBox="1">
            <a:spLocks/>
          </p:cNvSpPr>
          <p:nvPr/>
        </p:nvSpPr>
        <p:spPr>
          <a:xfrm>
            <a:off x="432000" y="216000"/>
            <a:ext cx="6975475" cy="74230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800" dirty="0" smtClean="0">
                <a:latin typeface="+mj-lt"/>
              </a:rPr>
              <a:t>Wydatki majątkowe</a:t>
            </a:r>
            <a:endParaRPr lang="pl-PL" altLang="pl-PL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4669432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350227" y="2171700"/>
            <a:ext cx="11491546" cy="17738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l-PL" b="1" dirty="0" smtClean="0"/>
              <a:t>Autopoprawka B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do projektu zmiany budżetu</a:t>
            </a:r>
            <a:endParaRPr lang="pl-PL" altLang="pl-PL" sz="3200" dirty="0">
              <a:cs typeface="Arial" charset="0"/>
            </a:endParaRP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</a:t>
            </a:r>
            <a:r>
              <a:rPr lang="pl-PL" altLang="pl-PL" dirty="0" smtClean="0">
                <a:latin typeface="Arial" charset="0"/>
              </a:rPr>
              <a:t>2023–2050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"/>
          </p:nvPr>
        </p:nvSpPr>
        <p:spPr>
          <a:xfrm>
            <a:off x="11678920" y="6565264"/>
            <a:ext cx="513080" cy="33591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38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814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39</a:t>
            </a:fld>
            <a:endParaRPr lang="pl-PL" dirty="0"/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</a:t>
            </a:r>
            <a:r>
              <a:rPr lang="pl-PL" altLang="pl-PL" dirty="0" smtClean="0">
                <a:latin typeface="Arial" charset="0"/>
              </a:rPr>
              <a:t>2023–2050</a:t>
            </a:r>
            <a:endParaRPr lang="pl-PL" dirty="0"/>
          </a:p>
        </p:txBody>
      </p:sp>
      <p:sp>
        <p:nvSpPr>
          <p:cNvPr id="8" name="pole tekstowe 13"/>
          <p:cNvSpPr txBox="1">
            <a:spLocks noChangeArrowheads="1"/>
          </p:cNvSpPr>
          <p:nvPr/>
        </p:nvSpPr>
        <p:spPr bwMode="auto">
          <a:xfrm>
            <a:off x="1775173" y="40224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B</a:t>
            </a:r>
            <a:endParaRPr lang="pl-PL" altLang="pl-PL" sz="16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546847" y="1077657"/>
            <a:ext cx="10927977" cy="4722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SzPct val="70000"/>
              <a:buFont typeface="Wingdings" panose="05000000000000000000" pitchFamily="2" charset="2"/>
              <a:buChar char="q"/>
            </a:pPr>
            <a:r>
              <a:rPr lang="pl-PL" sz="1400" b="1" dirty="0"/>
              <a:t>Zmiany w planie wydatków bieżących </a:t>
            </a:r>
            <a:r>
              <a:rPr lang="pl-PL" sz="1400" dirty="0" smtClean="0"/>
              <a:t>polegające </a:t>
            </a:r>
            <a:r>
              <a:rPr lang="pl-PL" sz="1400" dirty="0"/>
              <a:t>na</a:t>
            </a:r>
            <a:r>
              <a:rPr lang="pl-PL" sz="1400" b="1" dirty="0"/>
              <a:t> przesunięciu kwoty 58.700 zł w ramach planu wydatków bieżących w części dzielnicowej w zakresie załącznika dzielnicy Śródmieście </a:t>
            </a:r>
            <a:r>
              <a:rPr lang="pl-PL" sz="1400" dirty="0"/>
              <a:t>z przeznaczeniem na składki na ubezpieczenia społeczne (dział 855 – Rodzina, rozdział 85502 – Świadczenia rodzinne, świadczenia z funduszu alimentacyjnego oraz składki na ubezpieczenia emerytalne i rentowe z ubezpieczenia społecznego</a:t>
            </a:r>
            <a:r>
              <a:rPr lang="pl-PL" sz="1400" dirty="0" smtClean="0"/>
              <a:t>).</a:t>
            </a:r>
          </a:p>
          <a:p>
            <a:pPr marL="285750" lvl="0" indent="-285750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SzPct val="70000"/>
              <a:buFont typeface="Wingdings" panose="05000000000000000000" pitchFamily="2" charset="2"/>
              <a:buChar char="q"/>
            </a:pPr>
            <a:r>
              <a:rPr lang="x-none" sz="1400" b="1" dirty="0"/>
              <a:t>Zmiany w planie wydatków majątkowych </a:t>
            </a:r>
            <a:r>
              <a:rPr lang="pl-PL" sz="1400" dirty="0" smtClean="0"/>
              <a:t>polegające </a:t>
            </a:r>
            <a:r>
              <a:rPr lang="pl-PL" sz="1400" dirty="0"/>
              <a:t>na</a:t>
            </a:r>
            <a:r>
              <a:rPr lang="pl-PL" sz="1400" b="1" dirty="0"/>
              <a:t> zmniejszeniu wydatków majątkowych </a:t>
            </a:r>
            <a:r>
              <a:rPr lang="x-none" sz="1400" b="1" dirty="0"/>
              <a:t>w</a:t>
            </a:r>
            <a:r>
              <a:rPr lang="pl-PL" sz="1400" b="1" dirty="0"/>
              <a:t> </a:t>
            </a:r>
            <a:r>
              <a:rPr lang="x-none" sz="1400" b="1" dirty="0"/>
              <a:t>części dzielnicowej o 206.000 </a:t>
            </a:r>
            <a:r>
              <a:rPr lang="x-none" sz="1400" b="1" dirty="0" smtClean="0"/>
              <a:t>zł</a:t>
            </a:r>
            <a:r>
              <a:rPr lang="pl-PL" sz="1400" b="1" dirty="0" smtClean="0"/>
              <a:t>,</a:t>
            </a:r>
            <a:r>
              <a:rPr lang="pl-PL" sz="1400" dirty="0" smtClean="0"/>
              <a:t> dotyczące: </a:t>
            </a:r>
            <a:endParaRPr lang="pl-PL" sz="1400" dirty="0"/>
          </a:p>
          <a:p>
            <a:pPr marL="717550" lvl="0" indent="-269875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SzPct val="70000"/>
              <a:buFont typeface="Calibri" panose="020F0502020204030204" pitchFamily="34" charset="0"/>
              <a:buChar char="‒"/>
            </a:pPr>
            <a:r>
              <a:rPr lang="pl-PL" sz="1400" b="1" dirty="0"/>
              <a:t>załącznika dzielnicy Wola </a:t>
            </a:r>
            <a:r>
              <a:rPr lang="pl-PL" sz="1400" dirty="0"/>
              <a:t>– zmniejszenie o </a:t>
            </a:r>
            <a:r>
              <a:rPr lang="pl-PL" sz="1400" b="1" dirty="0"/>
              <a:t>206.000 zł </a:t>
            </a:r>
            <a:r>
              <a:rPr lang="pl-PL" sz="1400" dirty="0"/>
              <a:t>wydatków majątkowych w zakresie zadania 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pn</a:t>
            </a:r>
            <a:r>
              <a:rPr lang="pl-PL" sz="1400" dirty="0"/>
              <a:t>. „Rozbudowa Przedszkola nr 74 przy ul. Wolskiej 79 wraz z modernizacją istniejącego budynku” 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– </a:t>
            </a:r>
            <a:r>
              <a:rPr lang="pl-PL" sz="1400" dirty="0"/>
              <a:t>przeniesienie na 2024 r. (dział 801 – Oświata i wychowanie, rozdział 80104 – Przedszkola);</a:t>
            </a:r>
          </a:p>
          <a:p>
            <a:pPr marL="717550" lvl="0" indent="-269875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SzPct val="70000"/>
              <a:buFont typeface="Calibri" panose="020F0502020204030204" pitchFamily="34" charset="0"/>
              <a:buChar char="‒"/>
            </a:pPr>
            <a:r>
              <a:rPr lang="pl-PL" sz="1400" b="1" dirty="0"/>
              <a:t>załącznika dzielnicy Praga-Południe</a:t>
            </a:r>
            <a:r>
              <a:rPr lang="pl-PL" sz="1400" dirty="0"/>
              <a:t>:</a:t>
            </a:r>
          </a:p>
          <a:p>
            <a:pPr marL="1255713" lvl="0" indent="-269875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SzPct val="70000"/>
              <a:buFont typeface="Wingdings" panose="05000000000000000000" pitchFamily="2" charset="2"/>
              <a:buChar char="§"/>
            </a:pPr>
            <a:r>
              <a:rPr lang="pl-PL" sz="1400" dirty="0"/>
              <a:t>zmniejszenie o </a:t>
            </a:r>
            <a:r>
              <a:rPr lang="pl-PL" sz="1400" b="1" dirty="0"/>
              <a:t>180.000 zł </a:t>
            </a:r>
            <a:r>
              <a:rPr lang="pl-PL" sz="1400" dirty="0"/>
              <a:t>wydatków majątkowych w zakresie zadania </a:t>
            </a:r>
            <a:br>
              <a:rPr lang="pl-PL" sz="1400" dirty="0"/>
            </a:br>
            <a:r>
              <a:rPr lang="pl-PL" sz="1400" dirty="0"/>
              <a:t>pn. „Modernizacja terenu placu zabaw przy Przedszkolu nr 397 "Ziarenko", </a:t>
            </a:r>
            <a:br>
              <a:rPr lang="pl-PL" sz="1400" dirty="0"/>
            </a:br>
            <a:r>
              <a:rPr lang="pl-PL" sz="1400" dirty="0"/>
              <a:t>ul. Komorska 6” (dział 801 – Oświata i wychowanie, rozdział 80104 – Przedszkola);</a:t>
            </a:r>
          </a:p>
          <a:p>
            <a:pPr marL="1255713" indent="-269875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SzPct val="70000"/>
              <a:buFont typeface="Wingdings" panose="05000000000000000000" pitchFamily="2" charset="2"/>
              <a:buChar char="§"/>
            </a:pPr>
            <a:r>
              <a:rPr lang="pl-PL" sz="1400" dirty="0"/>
              <a:t>zwiększenie o </a:t>
            </a:r>
            <a:r>
              <a:rPr lang="pl-PL" sz="1400" b="1" dirty="0"/>
              <a:t>180.000 zł </a:t>
            </a:r>
            <a:r>
              <a:rPr lang="pl-PL" sz="1400" dirty="0"/>
              <a:t>wydatków majątkowych w zakresie zadania pn. „Modernizacja ogrodu przedszkolnego w Przedszkolu nr 220, ul. Walewska 7” (dział 801 – Oświata i wychowanie, 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rozdział </a:t>
            </a:r>
            <a:r>
              <a:rPr lang="pl-PL" sz="1400" dirty="0"/>
              <a:t>80104 – Przedszkola).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3316941" y="501212"/>
            <a:ext cx="5558117" cy="436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SzPct val="70000"/>
            </a:pPr>
            <a:r>
              <a:rPr lang="pl-PL" sz="2200" b="1" dirty="0"/>
              <a:t>B</a:t>
            </a:r>
            <a:r>
              <a:rPr lang="pl-PL" sz="2200" b="1" dirty="0" smtClean="0"/>
              <a:t>udżet</a:t>
            </a: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4919217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4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32000" y="72000"/>
            <a:ext cx="10008499" cy="74230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400" b="1" dirty="0">
                <a:latin typeface="+mj-lt"/>
              </a:rPr>
              <a:t>Zmiana głównych parametrów budżetowych w 2023 r.</a:t>
            </a: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2023–2050 na sesję Rady m.st. W–wy</a:t>
            </a:r>
            <a:endParaRPr lang="pl-PL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911078"/>
              </p:ext>
            </p:extLst>
          </p:nvPr>
        </p:nvGraphicFramePr>
        <p:xfrm>
          <a:off x="2316000" y="1072620"/>
          <a:ext cx="7560000" cy="49858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70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9591">
                  <a:extLst>
                    <a:ext uri="{9D8B030D-6E8A-4147-A177-3AD203B41FA5}">
                      <a16:colId xmlns:a16="http://schemas.microsoft.com/office/drawing/2014/main" val="2530149875"/>
                    </a:ext>
                  </a:extLst>
                </a:gridCol>
                <a:gridCol w="2280191">
                  <a:extLst>
                    <a:ext uri="{9D8B030D-6E8A-4147-A177-3AD203B41FA5}">
                      <a16:colId xmlns:a16="http://schemas.microsoft.com/office/drawing/2014/main" val="3459496494"/>
                    </a:ext>
                  </a:extLst>
                </a:gridCol>
              </a:tblGrid>
              <a:tr h="603311">
                <a:tc>
                  <a:txBody>
                    <a:bodyPr/>
                    <a:lstStyle/>
                    <a:p>
                      <a:pPr algn="l"/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Projekt zmiany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809244"/>
                  </a:ext>
                </a:extLst>
              </a:tr>
              <a:tr h="373483">
                <a:tc>
                  <a:txBody>
                    <a:bodyPr/>
                    <a:lstStyle/>
                    <a:p>
                      <a:pPr algn="l"/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400" b="0" dirty="0">
                          <a:latin typeface="+mj-lt"/>
                          <a:cs typeface="Calibri" panose="020F0502020204030204" pitchFamily="34" charset="0"/>
                        </a:rPr>
                        <a:t>w mln zł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958204"/>
                  </a:ext>
                </a:extLst>
              </a:tr>
              <a:tr h="571892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Dochody ogółem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+33,0</a:t>
                      </a:r>
                      <a:endParaRPr lang="pl-PL" sz="28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 smtClean="0">
                          <a:latin typeface="+mj-lt"/>
                        </a:rPr>
                        <a:t>20.626</a:t>
                      </a:r>
                      <a:endParaRPr lang="pl-PL" sz="2800" b="1" dirty="0"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892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Wydatki ogółem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-146,5</a:t>
                      </a:r>
                      <a:endParaRPr lang="pl-PL" sz="28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 smtClean="0">
                          <a:latin typeface="+mj-lt"/>
                        </a:rPr>
                        <a:t>25.679</a:t>
                      </a:r>
                      <a:endParaRPr lang="pl-PL" sz="2800" b="1" dirty="0"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8397">
                <a:tc gridSpan="2">
                  <a:txBody>
                    <a:bodyPr/>
                    <a:lstStyle/>
                    <a:p>
                      <a:pPr algn="l"/>
                      <a:r>
                        <a:rPr lang="pl-PL" sz="1600" b="0" dirty="0">
                          <a:latin typeface="+mj-lt"/>
                          <a:cs typeface="Calibri" panose="020F0502020204030204" pitchFamily="34" charset="0"/>
                        </a:rPr>
                        <a:t>   z tego: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800" b="1" dirty="0"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892">
                <a:tc>
                  <a:txBody>
                    <a:bodyPr/>
                    <a:lstStyle/>
                    <a:p>
                      <a:pPr algn="l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     – wydatki bieżące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-25,1</a:t>
                      </a:r>
                      <a:endParaRPr lang="pl-PL" sz="28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 smtClean="0">
                          <a:latin typeface="+mj-lt"/>
                        </a:rPr>
                        <a:t>21.184</a:t>
                      </a:r>
                      <a:endParaRPr lang="pl-PL" sz="2800" b="1" dirty="0"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892">
                <a:tc>
                  <a:txBody>
                    <a:bodyPr/>
                    <a:lstStyle/>
                    <a:p>
                      <a:pPr algn="l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     – wydatki majątkowe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 smtClean="0">
                          <a:solidFill>
                            <a:srgbClr val="C00000"/>
                          </a:solidFill>
                          <a:latin typeface="+mj-lt"/>
                          <a:cs typeface="Calibri" panose="020F0502020204030204" pitchFamily="34" charset="0"/>
                        </a:rPr>
                        <a:t>-121,5</a:t>
                      </a:r>
                      <a:endParaRPr lang="pl-PL" sz="2800" b="1" dirty="0">
                        <a:solidFill>
                          <a:srgbClr val="C000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 smtClean="0">
                          <a:latin typeface="+mj-lt"/>
                        </a:rPr>
                        <a:t>4.495</a:t>
                      </a:r>
                      <a:endParaRPr lang="pl-PL" sz="2800" b="1" dirty="0"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1892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Wynik budżetu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+179,5</a:t>
                      </a:r>
                      <a:endParaRPr lang="pl-PL" sz="28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r>
                        <a:rPr lang="pl-PL" sz="2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5.053</a:t>
                      </a:r>
                      <a:endParaRPr lang="pl-PL" sz="2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1892">
                <a:tc gridSpan="3">
                  <a:txBody>
                    <a:bodyPr/>
                    <a:lstStyle/>
                    <a:p>
                      <a:pPr algn="l"/>
                      <a:endParaRPr lang="pl-PL" sz="12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l-PL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1356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485531"/>
      </p:ext>
    </p:extLst>
  </p:cSld>
  <p:clrMapOvr>
    <a:masterClrMapping/>
  </p:clrMapOvr>
  <p:transition spd="slow">
    <p:cover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350227" y="1438276"/>
            <a:ext cx="11491546" cy="288607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l-PL" b="1" dirty="0" smtClean="0"/>
              <a:t>Autopoprawka B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do projektu zmiany </a:t>
            </a:r>
            <a:br>
              <a:rPr lang="pl-PL" dirty="0" smtClean="0"/>
            </a:br>
            <a:r>
              <a:rPr lang="pl-PL" dirty="0" smtClean="0"/>
              <a:t>Wieloletniej Prognozy Finansowej</a:t>
            </a:r>
            <a:endParaRPr lang="pl-PL" altLang="pl-PL" sz="3200" dirty="0">
              <a:cs typeface="Arial" charset="0"/>
            </a:endParaRP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</a:t>
            </a:r>
            <a:r>
              <a:rPr lang="pl-PL" altLang="pl-PL" dirty="0" smtClean="0">
                <a:latin typeface="Arial" charset="0"/>
              </a:rPr>
              <a:t>2023–2050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"/>
          </p:nvPr>
        </p:nvSpPr>
        <p:spPr>
          <a:xfrm>
            <a:off x="11678920" y="6565264"/>
            <a:ext cx="513080" cy="33591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40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3040745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41</a:t>
            </a:fld>
            <a:endParaRPr lang="pl-PL" dirty="0"/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</a:t>
            </a:r>
            <a:r>
              <a:rPr lang="pl-PL" altLang="pl-PL" dirty="0" smtClean="0">
                <a:latin typeface="Arial" charset="0"/>
              </a:rPr>
              <a:t>2023–2050</a:t>
            </a:r>
            <a:endParaRPr lang="pl-PL" dirty="0"/>
          </a:p>
        </p:txBody>
      </p:sp>
      <p:sp>
        <p:nvSpPr>
          <p:cNvPr id="8" name="pole tekstowe 13"/>
          <p:cNvSpPr txBox="1">
            <a:spLocks noChangeArrowheads="1"/>
          </p:cNvSpPr>
          <p:nvPr/>
        </p:nvSpPr>
        <p:spPr bwMode="auto">
          <a:xfrm>
            <a:off x="1775173" y="40224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B</a:t>
            </a:r>
            <a:endParaRPr lang="pl-PL" altLang="pl-PL" sz="16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837153" y="1204902"/>
            <a:ext cx="10927977" cy="4064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SzPct val="70000"/>
              <a:buFont typeface="Wingdings" panose="05000000000000000000" pitchFamily="2" charset="2"/>
              <a:buChar char="q"/>
            </a:pPr>
            <a:r>
              <a:rPr lang="pl-PL" sz="1400" b="1" dirty="0"/>
              <a:t>P</a:t>
            </a:r>
            <a:r>
              <a:rPr lang="pl-PL" sz="1400" b="1" dirty="0" smtClean="0"/>
              <a:t>rzesunięcie </a:t>
            </a:r>
            <a:r>
              <a:rPr lang="pl-PL" sz="1400" b="1" dirty="0"/>
              <a:t>w latach wydatków </a:t>
            </a:r>
            <a:r>
              <a:rPr lang="pl-PL" sz="1400" b="1" dirty="0" smtClean="0"/>
              <a:t>majątkowych</a:t>
            </a:r>
            <a:r>
              <a:rPr lang="pl-PL" sz="1400" dirty="0" smtClean="0"/>
              <a:t>,</a:t>
            </a:r>
            <a:r>
              <a:rPr lang="pl-PL" sz="1400" b="1" dirty="0" smtClean="0"/>
              <a:t> </a:t>
            </a:r>
            <a:r>
              <a:rPr lang="pl-PL" sz="1400" dirty="0"/>
              <a:t>tj.: </a:t>
            </a:r>
          </a:p>
          <a:p>
            <a:pPr marL="717550" lvl="0" indent="-179388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SzPct val="70000"/>
              <a:buFont typeface="Calibri" panose="020F0502020204030204" pitchFamily="34" charset="0"/>
              <a:buChar char="‒"/>
            </a:pPr>
            <a:r>
              <a:rPr lang="x-none" sz="1400" dirty="0"/>
              <a:t>w 2023 r. zmniejszenie o </a:t>
            </a:r>
            <a:r>
              <a:rPr lang="x-none" sz="1400" b="1" dirty="0"/>
              <a:t>206.000 zł</a:t>
            </a:r>
            <a:r>
              <a:rPr lang="x-none" sz="1400" dirty="0"/>
              <a:t>,</a:t>
            </a:r>
            <a:endParaRPr lang="pl-PL" sz="1400" dirty="0"/>
          </a:p>
          <a:p>
            <a:pPr marL="717550" lvl="0" indent="-179388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SzPct val="70000"/>
              <a:buFont typeface="Calibri" panose="020F0502020204030204" pitchFamily="34" charset="0"/>
              <a:buChar char="‒"/>
            </a:pPr>
            <a:r>
              <a:rPr lang="x-none" sz="1400" dirty="0"/>
              <a:t>w 2024 r. zwiększenie o </a:t>
            </a:r>
            <a:r>
              <a:rPr lang="x-none" sz="1400" b="1" dirty="0"/>
              <a:t>1.406.000 zł</a:t>
            </a:r>
            <a:r>
              <a:rPr lang="x-none" sz="1400" dirty="0"/>
              <a:t>,</a:t>
            </a:r>
            <a:endParaRPr lang="pl-PL" sz="1400" dirty="0"/>
          </a:p>
          <a:p>
            <a:pPr marL="717550" indent="-179388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SzPct val="70000"/>
              <a:buFont typeface="Calibri" panose="020F0502020204030204" pitchFamily="34" charset="0"/>
              <a:buChar char="‒"/>
            </a:pPr>
            <a:r>
              <a:rPr lang="pl-PL" sz="1400" dirty="0"/>
              <a:t>w 2025 r. zmniejszenie o </a:t>
            </a:r>
            <a:r>
              <a:rPr lang="pl-PL" sz="1400" b="1" dirty="0"/>
              <a:t>1.200.000 </a:t>
            </a:r>
            <a:r>
              <a:rPr lang="pl-PL" sz="1400" b="1" dirty="0" smtClean="0"/>
              <a:t>zł</a:t>
            </a:r>
            <a:r>
              <a:rPr lang="pl-PL" sz="1400" dirty="0" smtClean="0"/>
              <a:t>.</a:t>
            </a:r>
            <a:endParaRPr lang="pl-PL" sz="1400" dirty="0"/>
          </a:p>
          <a:p>
            <a:pPr marL="285750" lvl="0" indent="-285750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SzPct val="70000"/>
              <a:buFont typeface="Wingdings" panose="05000000000000000000" pitchFamily="2" charset="2"/>
              <a:buChar char="q"/>
            </a:pPr>
            <a:r>
              <a:rPr lang="pl-PL" sz="1400" b="1" dirty="0" smtClean="0"/>
              <a:t>Zmiany w wykazie </a:t>
            </a:r>
            <a:r>
              <a:rPr lang="pl-PL" sz="1400" b="1" dirty="0"/>
              <a:t>wieloletnich przedsięwzięć m.st. Warszawy w części dotyczącej:</a:t>
            </a:r>
            <a:endParaRPr lang="pl-PL" sz="1400" dirty="0"/>
          </a:p>
          <a:p>
            <a:pPr marL="717550" lvl="0" indent="-179388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x-none" sz="1400" dirty="0"/>
              <a:t>wieloletnich przedsięwzięć majątkowych </a:t>
            </a:r>
            <a:r>
              <a:rPr lang="pl-PL" sz="1400" dirty="0"/>
              <a:t>ogólnomiejskich </a:t>
            </a:r>
            <a:r>
              <a:rPr lang="x-none" sz="1400" dirty="0"/>
              <a:t>pn</a:t>
            </a:r>
            <a:r>
              <a:rPr lang="pl-PL" sz="1400" dirty="0"/>
              <a:t>.</a:t>
            </a:r>
            <a:r>
              <a:rPr lang="x-none" sz="1400" dirty="0"/>
              <a:t>: „Program Nowe Centrum Warszawy”: zmniejszenie planowanych wydatków w 202</a:t>
            </a:r>
            <a:r>
              <a:rPr lang="pl-PL" sz="1400" dirty="0"/>
              <a:t>5</a:t>
            </a:r>
            <a:r>
              <a:rPr lang="x-none" sz="1400" dirty="0"/>
              <a:t> r. o </a:t>
            </a:r>
            <a:r>
              <a:rPr lang="pl-PL" sz="1400" b="1" dirty="0"/>
              <a:t>1.200.000 </a:t>
            </a:r>
            <a:r>
              <a:rPr lang="x-none" sz="1400" b="1" dirty="0"/>
              <a:t>zł</a:t>
            </a:r>
            <a:r>
              <a:rPr lang="pl-PL" sz="1400" dirty="0"/>
              <a:t>,</a:t>
            </a:r>
          </a:p>
          <a:p>
            <a:pPr marL="717550" lvl="0" indent="-179388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pl-PL" sz="1400" dirty="0"/>
              <a:t>wieloletnich przedsięwzięć majątkowych dzielnicy Śródmieście pn.: „Nowe Centrum Warszawy 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(</a:t>
            </a:r>
            <a:r>
              <a:rPr lang="pl-PL" sz="1400" dirty="0"/>
              <a:t>obszar ul. Chmielnej)”: zwiększenie  planowanych wydatków w 2024 r. </a:t>
            </a:r>
            <a:r>
              <a:rPr lang="pl-PL" sz="1400" dirty="0" smtClean="0"/>
              <a:t>o  </a:t>
            </a:r>
            <a:r>
              <a:rPr lang="pl-PL" sz="1400" b="1" dirty="0"/>
              <a:t>1.200.000 zł</a:t>
            </a:r>
            <a:r>
              <a:rPr lang="pl-PL" sz="1400" dirty="0"/>
              <a:t>,</a:t>
            </a:r>
          </a:p>
          <a:p>
            <a:pPr marL="717550" indent="-179388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pl-PL" sz="1400" dirty="0"/>
              <a:t>wieloletnich przedsięwzięć majątkowych dzielnicy Wola pn.: „Rozbudowa Przedszkola nr 74 przy ul. Wolskiej 79 </a:t>
            </a:r>
            <a:r>
              <a:rPr lang="pl-PL" sz="1400" dirty="0" smtClean="0"/>
              <a:t>wraz </a:t>
            </a:r>
            <a:r>
              <a:rPr lang="pl-PL" sz="1400" dirty="0"/>
              <a:t>z modernizacją istniejącego budynku”: zmniejszenie planowanych wydatków w 2023 r. o </a:t>
            </a:r>
            <a:r>
              <a:rPr lang="pl-PL" sz="1400" b="1" dirty="0"/>
              <a:t>206.000 zł </a:t>
            </a:r>
            <a:r>
              <a:rPr lang="pl-PL" sz="1400" dirty="0"/>
              <a:t>i zwiększenie planowanych wydatków w 2024 r. </a:t>
            </a:r>
            <a:r>
              <a:rPr lang="pl-PL" sz="1400" dirty="0" smtClean="0"/>
              <a:t>o </a:t>
            </a:r>
            <a:r>
              <a:rPr lang="pl-PL" sz="1400" b="1" dirty="0"/>
              <a:t>206.000 zł</a:t>
            </a:r>
            <a:r>
              <a:rPr lang="pl-PL" sz="1400" dirty="0"/>
              <a:t>. Jednocześnie zmienia się lata realizacji z 2017-2023 na </a:t>
            </a:r>
            <a:r>
              <a:rPr lang="pl-PL" sz="1400" dirty="0" smtClean="0"/>
              <a:t>2017-2024.</a:t>
            </a:r>
            <a:endParaRPr lang="pl-PL" sz="14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3316941" y="501212"/>
            <a:ext cx="5558117" cy="436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SzPct val="70000"/>
            </a:pPr>
            <a:r>
              <a:rPr lang="pl-PL" sz="2200" b="1" dirty="0" smtClean="0"/>
              <a:t>Wieloletnia Prognoza Finansowa</a:t>
            </a: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25974800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703118" y="1162050"/>
            <a:ext cx="10515600" cy="3829050"/>
          </a:xfrm>
          <a:prstGeom prst="rect">
            <a:avLst/>
          </a:prstGeom>
        </p:spPr>
        <p:txBody>
          <a:bodyPr/>
          <a:lstStyle/>
          <a:p>
            <a:r>
              <a:rPr lang="pl-PL" b="1" dirty="0"/>
              <a:t>Podsumowanie</a:t>
            </a:r>
            <a:r>
              <a:rPr lang="pl-PL" dirty="0"/>
              <a:t> </a:t>
            </a:r>
            <a:br>
              <a:rPr lang="pl-PL" dirty="0"/>
            </a:br>
            <a:endParaRPr lang="pl-PL" dirty="0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2023–2050 na sesję Rady m.st. W–wy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"/>
          </p:nvPr>
        </p:nvSpPr>
        <p:spPr>
          <a:xfrm>
            <a:off x="11678920" y="6565264"/>
            <a:ext cx="513080" cy="33591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42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225483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43</a:t>
            </a:fld>
            <a:endParaRPr lang="pl-PL" dirty="0"/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</a:t>
            </a:r>
            <a:r>
              <a:rPr lang="pl-PL" altLang="pl-PL" dirty="0" smtClean="0">
                <a:latin typeface="Arial" charset="0"/>
              </a:rPr>
              <a:t>2023–2050</a:t>
            </a:r>
            <a:endParaRPr lang="pl-PL" dirty="0"/>
          </a:p>
        </p:txBody>
      </p:sp>
      <p:sp>
        <p:nvSpPr>
          <p:cNvPr id="9" name="Tytuł 2"/>
          <p:cNvSpPr>
            <a:spLocks noGrp="1"/>
          </p:cNvSpPr>
          <p:nvPr>
            <p:ph type="title"/>
          </p:nvPr>
        </p:nvSpPr>
        <p:spPr>
          <a:xfrm>
            <a:off x="320696" y="311872"/>
            <a:ext cx="11537928" cy="945036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altLang="pl-PL" sz="2400" dirty="0">
                <a:latin typeface="+mj-lt"/>
              </a:rPr>
              <a:t>Wieloletnia Prognoza </a:t>
            </a:r>
            <a:r>
              <a:rPr lang="pl-PL" altLang="pl-PL" sz="2400" dirty="0" smtClean="0">
                <a:latin typeface="+mj-lt"/>
              </a:rPr>
              <a:t>Finansowa </a:t>
            </a:r>
            <a:br>
              <a:rPr lang="pl-PL" altLang="pl-PL" sz="2400" dirty="0" smtClean="0">
                <a:latin typeface="+mj-lt"/>
              </a:rPr>
            </a:br>
            <a:r>
              <a:rPr lang="pl-PL" altLang="pl-PL" sz="2400" b="1" dirty="0" smtClean="0">
                <a:latin typeface="+mj-lt"/>
              </a:rPr>
              <a:t>Zmiany w prognozie wydatków majątkowych</a:t>
            </a:r>
            <a:endParaRPr lang="pl-PL" altLang="pl-PL" sz="2400" b="1" dirty="0">
              <a:latin typeface="+mj-lt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006745"/>
              </p:ext>
            </p:extLst>
          </p:nvPr>
        </p:nvGraphicFramePr>
        <p:xfrm>
          <a:off x="893772" y="1409216"/>
          <a:ext cx="10391775" cy="41044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4167">
                  <a:extLst>
                    <a:ext uri="{9D8B030D-6E8A-4147-A177-3AD203B41FA5}">
                      <a16:colId xmlns:a16="http://schemas.microsoft.com/office/drawing/2014/main" val="3288171132"/>
                    </a:ext>
                  </a:extLst>
                </a:gridCol>
                <a:gridCol w="1476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6268">
                  <a:extLst>
                    <a:ext uri="{9D8B030D-6E8A-4147-A177-3AD203B41FA5}">
                      <a16:colId xmlns:a16="http://schemas.microsoft.com/office/drawing/2014/main" val="3393036705"/>
                    </a:ext>
                  </a:extLst>
                </a:gridCol>
                <a:gridCol w="1476268">
                  <a:extLst>
                    <a:ext uri="{9D8B030D-6E8A-4147-A177-3AD203B41FA5}">
                      <a16:colId xmlns:a16="http://schemas.microsoft.com/office/drawing/2014/main" val="785722401"/>
                    </a:ext>
                  </a:extLst>
                </a:gridCol>
                <a:gridCol w="1476268">
                  <a:extLst>
                    <a:ext uri="{9D8B030D-6E8A-4147-A177-3AD203B41FA5}">
                      <a16:colId xmlns:a16="http://schemas.microsoft.com/office/drawing/2014/main" val="1778449290"/>
                    </a:ext>
                  </a:extLst>
                </a:gridCol>
                <a:gridCol w="1476268">
                  <a:extLst>
                    <a:ext uri="{9D8B030D-6E8A-4147-A177-3AD203B41FA5}">
                      <a16:colId xmlns:a16="http://schemas.microsoft.com/office/drawing/2014/main" val="3828342496"/>
                    </a:ext>
                  </a:extLst>
                </a:gridCol>
                <a:gridCol w="1476268">
                  <a:extLst>
                    <a:ext uri="{9D8B030D-6E8A-4147-A177-3AD203B41FA5}">
                      <a16:colId xmlns:a16="http://schemas.microsoft.com/office/drawing/2014/main" val="3422950535"/>
                    </a:ext>
                  </a:extLst>
                </a:gridCol>
              </a:tblGrid>
              <a:tr h="826286">
                <a:tc>
                  <a:txBody>
                    <a:bodyPr/>
                    <a:lstStyle/>
                    <a:p>
                      <a:pPr algn="ctr"/>
                      <a:endParaRPr lang="pl-PL" sz="20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2023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2024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2025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2026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2027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Łącznie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585">
                <a:tc gridSpan="7"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+mj-lt"/>
                          <a:cs typeface="Calibri" panose="020F0502020204030204" pitchFamily="34" charset="0"/>
                        </a:rPr>
                        <a:t>w mln zł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Projekt</a:t>
                      </a:r>
                      <a:r>
                        <a:rPr lang="pl-PL" sz="2000" b="0" baseline="0" dirty="0">
                          <a:latin typeface="+mj-lt"/>
                          <a:cs typeface="Calibri" panose="020F0502020204030204" pitchFamily="34" charset="0"/>
                        </a:rPr>
                        <a:t> zmiany</a:t>
                      </a:r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-121,5</a:t>
                      </a:r>
                      <a:endParaRPr lang="pl-PL" sz="22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+170,7</a:t>
                      </a:r>
                      <a:endParaRPr lang="pl-PL" sz="2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+10,8</a:t>
                      </a:r>
                      <a:endParaRPr lang="pl-PL" sz="2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-7,5</a:t>
                      </a:r>
                      <a:endParaRPr lang="pl-PL" sz="22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pl-PL" sz="22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11,1</a:t>
                      </a:r>
                      <a:endParaRPr lang="pl-PL" sz="22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+41,4</a:t>
                      </a:r>
                      <a:endParaRPr lang="pl-PL" sz="2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 err="1" smtClean="0">
                          <a:latin typeface="+mj-lt"/>
                          <a:cs typeface="Calibri" panose="020F0502020204030204" pitchFamily="34" charset="0"/>
                        </a:rPr>
                        <a:t>Autopop</a:t>
                      </a:r>
                      <a:r>
                        <a:rPr lang="pl-PL" sz="2000" b="0" dirty="0" smtClean="0">
                          <a:latin typeface="+mj-lt"/>
                          <a:cs typeface="Calibri" panose="020F0502020204030204" pitchFamily="34" charset="0"/>
                        </a:rPr>
                        <a:t>-</a:t>
                      </a:r>
                      <a:br>
                        <a:rPr lang="pl-PL" sz="2000" b="0" dirty="0" smtClean="0">
                          <a:latin typeface="+mj-lt"/>
                          <a:cs typeface="Calibri" panose="020F0502020204030204" pitchFamily="34" charset="0"/>
                        </a:rPr>
                      </a:br>
                      <a:r>
                        <a:rPr lang="pl-PL" sz="2000" b="0" dirty="0" smtClean="0">
                          <a:latin typeface="+mj-lt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pl-PL" sz="2000" b="0" dirty="0" err="1" smtClean="0">
                          <a:latin typeface="+mj-lt"/>
                          <a:cs typeface="Calibri" panose="020F0502020204030204" pitchFamily="34" charset="0"/>
                        </a:rPr>
                        <a:t>rawki</a:t>
                      </a:r>
                      <a:r>
                        <a:rPr lang="pl-PL" sz="2000" b="0" baseline="0" dirty="0" smtClean="0">
                          <a:latin typeface="+mj-lt"/>
                          <a:cs typeface="Calibri" panose="020F0502020204030204" pitchFamily="34" charset="0"/>
                        </a:rPr>
                        <a:t> A</a:t>
                      </a:r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-37,2</a:t>
                      </a:r>
                      <a:endParaRPr lang="pl-PL" sz="22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+40,4</a:t>
                      </a:r>
                      <a:endParaRPr lang="pl-PL" sz="2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+23,5</a:t>
                      </a:r>
                      <a:endParaRPr lang="pl-PL" sz="2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-11,4</a:t>
                      </a:r>
                      <a:endParaRPr lang="pl-PL" sz="22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-1,2</a:t>
                      </a:r>
                      <a:endParaRPr lang="pl-PL" sz="22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+14,3</a:t>
                      </a:r>
                      <a:endParaRPr lang="pl-PL" sz="2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8867983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Autopop</a:t>
                      </a:r>
                      <a:r>
                        <a:rPr lang="pl-PL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br>
                        <a:rPr lang="pl-PL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pl-PL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pl-PL" sz="20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rawki</a:t>
                      </a:r>
                      <a:r>
                        <a:rPr lang="pl-PL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B</a:t>
                      </a:r>
                      <a:endParaRPr lang="pl-PL" sz="2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-0,2</a:t>
                      </a:r>
                      <a:endParaRPr lang="pl-PL" sz="22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+1,4</a:t>
                      </a:r>
                      <a:endParaRPr lang="pl-PL" sz="2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-1,2</a:t>
                      </a:r>
                      <a:endParaRPr lang="pl-PL" sz="22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pl-PL" sz="22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pl-PL" sz="22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endParaRPr lang="pl-PL" sz="22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8952105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>4.458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>3.180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>2.506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>2.198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>1.801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>14.142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2664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19765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44</a:t>
            </a:fld>
            <a:endParaRPr lang="pl-PL" dirty="0"/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2023–2050 na sesję Rady m.st. W–wy</a:t>
            </a:r>
            <a:endParaRPr lang="pl-PL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35611"/>
              </p:ext>
            </p:extLst>
          </p:nvPr>
        </p:nvGraphicFramePr>
        <p:xfrm>
          <a:off x="320697" y="1328534"/>
          <a:ext cx="11455152" cy="41044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5152">
                  <a:extLst>
                    <a:ext uri="{9D8B030D-6E8A-4147-A177-3AD203B41FA5}">
                      <a16:colId xmlns:a16="http://schemas.microsoft.com/office/drawing/2014/main" val="328817113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3393036705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785722401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778449290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59041665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95558800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3889581010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3422950535"/>
                    </a:ext>
                  </a:extLst>
                </a:gridCol>
              </a:tblGrid>
              <a:tr h="826286">
                <a:tc>
                  <a:txBody>
                    <a:bodyPr/>
                    <a:lstStyle/>
                    <a:p>
                      <a:pPr algn="ctr"/>
                      <a:endParaRPr lang="pl-PL" sz="20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2023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2024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2025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2026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2027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…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2050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Łącznie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585">
                <a:tc gridSpan="9"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+mj-lt"/>
                          <a:cs typeface="Calibri" panose="020F0502020204030204" pitchFamily="34" charset="0"/>
                        </a:rPr>
                        <a:t>w mln zł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Projekt</a:t>
                      </a:r>
                      <a:r>
                        <a:rPr lang="pl-PL" sz="1800" b="0" baseline="0" dirty="0">
                          <a:latin typeface="+mj-lt"/>
                          <a:cs typeface="Calibri" panose="020F0502020204030204" pitchFamily="34" charset="0"/>
                        </a:rPr>
                        <a:t> zmiany</a:t>
                      </a:r>
                      <a:endParaRPr lang="pl-PL" sz="18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+179,5</a:t>
                      </a:r>
                      <a:endParaRPr lang="pl-PL" sz="2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-182,0</a:t>
                      </a:r>
                      <a:endParaRPr lang="pl-PL" sz="22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-4,8</a:t>
                      </a:r>
                      <a:endParaRPr lang="pl-PL" sz="22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+6,8</a:t>
                      </a:r>
                      <a:endParaRPr lang="pl-PL" sz="2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</a:t>
                      </a:r>
                      <a:r>
                        <a:rPr lang="pl-PL" sz="22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10,4</a:t>
                      </a:r>
                      <a:endParaRPr lang="pl-PL" sz="2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…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2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-12,3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 smtClean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+2,2</a:t>
                      </a:r>
                      <a:endParaRPr lang="pl-PL" sz="2000" b="1" kern="1200" dirty="0">
                        <a:solidFill>
                          <a:srgbClr val="385723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1800" b="0" dirty="0" err="1" smtClean="0">
                          <a:latin typeface="+mj-lt"/>
                          <a:cs typeface="Calibri" panose="020F0502020204030204" pitchFamily="34" charset="0"/>
                        </a:rPr>
                        <a:t>Autopop</a:t>
                      </a:r>
                      <a:r>
                        <a:rPr lang="pl-PL" sz="1800" b="0" dirty="0" smtClean="0">
                          <a:latin typeface="+mj-lt"/>
                          <a:cs typeface="Calibri" panose="020F0502020204030204" pitchFamily="34" charset="0"/>
                        </a:rPr>
                        <a:t>--</a:t>
                      </a:r>
                      <a:r>
                        <a:rPr lang="pl-PL" sz="1800" b="0" dirty="0" err="1" smtClean="0">
                          <a:latin typeface="+mj-lt"/>
                          <a:cs typeface="Calibri" panose="020F0502020204030204" pitchFamily="34" charset="0"/>
                        </a:rPr>
                        <a:t>rawki</a:t>
                      </a:r>
                      <a:r>
                        <a:rPr lang="pl-PL" sz="1800" b="0" dirty="0" smtClean="0">
                          <a:latin typeface="+mj-lt"/>
                          <a:cs typeface="Calibri" panose="020F0502020204030204" pitchFamily="34" charset="0"/>
                        </a:rPr>
                        <a:t> A</a:t>
                      </a:r>
                      <a:endParaRPr lang="pl-PL" sz="18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+205,4</a:t>
                      </a:r>
                      <a:endParaRPr lang="pl-PL" sz="2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-197,7</a:t>
                      </a:r>
                      <a:endParaRPr lang="pl-PL" sz="22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-13,9</a:t>
                      </a:r>
                      <a:endParaRPr lang="pl-PL" sz="22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+11,4</a:t>
                      </a:r>
                      <a:endParaRPr lang="pl-PL" sz="2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+1,2</a:t>
                      </a:r>
                      <a:endParaRPr lang="pl-PL" sz="2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…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 smtClean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+6,3</a:t>
                      </a:r>
                      <a:endParaRPr lang="pl-PL" sz="2000" b="1" kern="1200" dirty="0">
                        <a:solidFill>
                          <a:srgbClr val="385723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6854308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Autopop</a:t>
                      </a:r>
                      <a:r>
                        <a:rPr lang="pl-PL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--</a:t>
                      </a:r>
                      <a:r>
                        <a:rPr lang="pl-PL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rawki</a:t>
                      </a:r>
                      <a:r>
                        <a:rPr lang="pl-PL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B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+0,2</a:t>
                      </a:r>
                      <a:endParaRPr lang="pl-PL" sz="2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-1,4</a:t>
                      </a:r>
                      <a:endParaRPr lang="pl-PL" sz="22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+1,2</a:t>
                      </a:r>
                      <a:endParaRPr lang="pl-PL" sz="2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…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endParaRPr lang="pl-PL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7057679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>-4.848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>-3.367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>-617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>-799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>+138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…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+268</a:t>
                      </a:r>
                      <a:endParaRPr lang="pl-PL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  <a:t>+1.358</a:t>
                      </a:r>
                      <a:endParaRPr lang="pl-PL" sz="20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2664253"/>
                  </a:ext>
                </a:extLst>
              </a:tr>
            </a:tbl>
          </a:graphicData>
        </a:graphic>
      </p:graphicFrame>
      <p:sp>
        <p:nvSpPr>
          <p:cNvPr id="9" name="Tytuł 2"/>
          <p:cNvSpPr>
            <a:spLocks noGrp="1"/>
          </p:cNvSpPr>
          <p:nvPr>
            <p:ph type="title"/>
          </p:nvPr>
        </p:nvSpPr>
        <p:spPr>
          <a:xfrm>
            <a:off x="320697" y="229340"/>
            <a:ext cx="11537928" cy="945036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altLang="pl-PL" sz="2400" dirty="0">
                <a:latin typeface="+mj-lt"/>
              </a:rPr>
              <a:t>Wieloletnia Prognoza Finansowa </a:t>
            </a:r>
            <a:br>
              <a:rPr lang="pl-PL" altLang="pl-PL" sz="2400" dirty="0">
                <a:latin typeface="+mj-lt"/>
              </a:rPr>
            </a:br>
            <a:r>
              <a:rPr lang="pl-PL" altLang="pl-PL" sz="2400" b="1" dirty="0"/>
              <a:t>Zmiany w prognozie wyniku budżetu</a:t>
            </a:r>
            <a:endParaRPr lang="pl-PL" altLang="pl-PL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71588731"/>
      </p:ext>
    </p:extLst>
  </p:cSld>
  <p:clrMapOvr>
    <a:masterClrMapping/>
  </p:clrMapOvr>
  <p:transition spd="slow">
    <p:cover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45</a:t>
            </a:fld>
            <a:endParaRPr lang="pl-PL" dirty="0"/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2023–2050 na sesję Rady m.st. W–wy</a:t>
            </a:r>
            <a:endParaRPr lang="pl-PL" dirty="0"/>
          </a:p>
        </p:txBody>
      </p:sp>
      <p:sp>
        <p:nvSpPr>
          <p:cNvPr id="9" name="Tytuł 2"/>
          <p:cNvSpPr>
            <a:spLocks noGrp="1"/>
          </p:cNvSpPr>
          <p:nvPr>
            <p:ph type="title"/>
          </p:nvPr>
        </p:nvSpPr>
        <p:spPr>
          <a:xfrm>
            <a:off x="320697" y="133606"/>
            <a:ext cx="11537928" cy="945036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altLang="pl-PL" sz="2400" dirty="0">
                <a:latin typeface="+mj-lt"/>
              </a:rPr>
              <a:t>Wieloletnia Prognoza Finansowa </a:t>
            </a:r>
            <a:br>
              <a:rPr lang="pl-PL" altLang="pl-PL" sz="2400" dirty="0">
                <a:latin typeface="+mj-lt"/>
              </a:rPr>
            </a:br>
            <a:r>
              <a:rPr lang="pl-PL" altLang="pl-PL" sz="2400" b="1" dirty="0">
                <a:latin typeface="+mj-lt"/>
              </a:rPr>
              <a:t>Zmiany w programie kredytowym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246685"/>
              </p:ext>
            </p:extLst>
          </p:nvPr>
        </p:nvGraphicFramePr>
        <p:xfrm>
          <a:off x="689662" y="1078642"/>
          <a:ext cx="10799998" cy="38609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85567">
                  <a:extLst>
                    <a:ext uri="{9D8B030D-6E8A-4147-A177-3AD203B41FA5}">
                      <a16:colId xmlns:a16="http://schemas.microsoft.com/office/drawing/2014/main" val="3288171132"/>
                    </a:ext>
                  </a:extLst>
                </a:gridCol>
                <a:gridCol w="1463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885">
                  <a:extLst>
                    <a:ext uri="{9D8B030D-6E8A-4147-A177-3AD203B41FA5}">
                      <a16:colId xmlns:a16="http://schemas.microsoft.com/office/drawing/2014/main" val="3393036705"/>
                    </a:ext>
                  </a:extLst>
                </a:gridCol>
                <a:gridCol w="1463885">
                  <a:extLst>
                    <a:ext uri="{9D8B030D-6E8A-4147-A177-3AD203B41FA5}">
                      <a16:colId xmlns:a16="http://schemas.microsoft.com/office/drawing/2014/main" val="785722401"/>
                    </a:ext>
                  </a:extLst>
                </a:gridCol>
                <a:gridCol w="1463885">
                  <a:extLst>
                    <a:ext uri="{9D8B030D-6E8A-4147-A177-3AD203B41FA5}">
                      <a16:colId xmlns:a16="http://schemas.microsoft.com/office/drawing/2014/main" val="1778449290"/>
                    </a:ext>
                  </a:extLst>
                </a:gridCol>
                <a:gridCol w="1463885">
                  <a:extLst>
                    <a:ext uri="{9D8B030D-6E8A-4147-A177-3AD203B41FA5}">
                      <a16:colId xmlns:a16="http://schemas.microsoft.com/office/drawing/2014/main" val="3828342496"/>
                    </a:ext>
                  </a:extLst>
                </a:gridCol>
                <a:gridCol w="1695006">
                  <a:extLst>
                    <a:ext uri="{9D8B030D-6E8A-4147-A177-3AD203B41FA5}">
                      <a16:colId xmlns:a16="http://schemas.microsoft.com/office/drawing/2014/main" val="3422950535"/>
                    </a:ext>
                  </a:extLst>
                </a:gridCol>
              </a:tblGrid>
              <a:tr h="739451">
                <a:tc>
                  <a:txBody>
                    <a:bodyPr/>
                    <a:lstStyle/>
                    <a:p>
                      <a:pPr algn="ctr"/>
                      <a:endParaRPr lang="pl-PL" sz="20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2023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2024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2025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2026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2027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Łącznie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924">
                <a:tc gridSpan="7"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+mj-lt"/>
                          <a:cs typeface="Calibri" panose="020F0502020204030204" pitchFamily="34" charset="0"/>
                        </a:rPr>
                        <a:t>w mln zł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5106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Projekt</a:t>
                      </a:r>
                      <a:r>
                        <a:rPr lang="pl-PL" sz="2000" b="0" baseline="0" dirty="0">
                          <a:latin typeface="+mj-lt"/>
                          <a:cs typeface="Calibri" panose="020F0502020204030204" pitchFamily="34" charset="0"/>
                        </a:rPr>
                        <a:t> zmiany</a:t>
                      </a:r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-176,3</a:t>
                      </a:r>
                      <a:endParaRPr lang="pl-PL" sz="22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+180,9</a:t>
                      </a:r>
                      <a:endParaRPr lang="pl-PL" sz="2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+4,0</a:t>
                      </a:r>
                      <a:endParaRPr lang="pl-PL" sz="2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-7,6</a:t>
                      </a:r>
                      <a:endParaRPr lang="pl-PL" sz="22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pl-PL" sz="22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11,1</a:t>
                      </a:r>
                      <a:endParaRPr lang="pl-PL" sz="22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-10,0</a:t>
                      </a:r>
                      <a:endParaRPr lang="pl-PL" sz="22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5106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 err="1" smtClean="0">
                          <a:latin typeface="+mj-lt"/>
                          <a:cs typeface="Calibri" panose="020F0502020204030204" pitchFamily="34" charset="0"/>
                        </a:rPr>
                        <a:t>Autopop</a:t>
                      </a:r>
                      <a:r>
                        <a:rPr lang="pl-PL" sz="2000" b="0" dirty="0" smtClean="0">
                          <a:latin typeface="+mj-lt"/>
                          <a:cs typeface="Calibri" panose="020F0502020204030204" pitchFamily="34" charset="0"/>
                        </a:rPr>
                        <a:t>-</a:t>
                      </a:r>
                      <a:br>
                        <a:rPr lang="pl-PL" sz="2000" b="0" dirty="0" smtClean="0">
                          <a:latin typeface="+mj-lt"/>
                          <a:cs typeface="Calibri" panose="020F0502020204030204" pitchFamily="34" charset="0"/>
                        </a:rPr>
                      </a:br>
                      <a:r>
                        <a:rPr lang="pl-PL" sz="2000" b="0" dirty="0" smtClean="0">
                          <a:latin typeface="+mj-lt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pl-PL" sz="2000" b="0" dirty="0" err="1" smtClean="0">
                          <a:latin typeface="+mj-lt"/>
                          <a:cs typeface="Calibri" panose="020F0502020204030204" pitchFamily="34" charset="0"/>
                        </a:rPr>
                        <a:t>rawki</a:t>
                      </a:r>
                      <a:r>
                        <a:rPr lang="pl-PL" sz="2000" b="0" dirty="0" smtClean="0">
                          <a:latin typeface="+mj-lt"/>
                          <a:cs typeface="Calibri" panose="020F0502020204030204" pitchFamily="34" charset="0"/>
                        </a:rPr>
                        <a:t> A</a:t>
                      </a:r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-199,0</a:t>
                      </a:r>
                      <a:endParaRPr lang="pl-PL" sz="22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+197,7</a:t>
                      </a:r>
                      <a:endParaRPr lang="pl-PL" sz="2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+13,9</a:t>
                      </a:r>
                      <a:endParaRPr lang="pl-PL" sz="2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-11,4</a:t>
                      </a:r>
                      <a:endParaRPr lang="pl-PL" sz="22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-1,2</a:t>
                      </a:r>
                      <a:endParaRPr lang="pl-PL" sz="22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endParaRPr lang="pl-PL" sz="22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0261575"/>
                  </a:ext>
                </a:extLst>
              </a:tr>
              <a:tr h="7151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Autopop</a:t>
                      </a:r>
                      <a:r>
                        <a:rPr lang="pl-PL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br>
                        <a:rPr lang="pl-PL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pl-PL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pl-PL" sz="20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rawki</a:t>
                      </a:r>
                      <a:r>
                        <a:rPr lang="pl-PL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B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+1,2</a:t>
                      </a:r>
                      <a:endParaRPr lang="pl-PL" sz="2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-1,2</a:t>
                      </a:r>
                      <a:endParaRPr lang="pl-PL" sz="22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9225152"/>
                  </a:ext>
                </a:extLst>
              </a:tr>
              <a:tr h="665219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>1.287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>3.481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>1.085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>1.209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>298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>7.361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2664253"/>
                  </a:ext>
                </a:extLst>
              </a:tr>
            </a:tbl>
          </a:graphicData>
        </a:graphic>
      </p:graphicFrame>
      <p:sp>
        <p:nvSpPr>
          <p:cNvPr id="6" name="Tytuł 2"/>
          <p:cNvSpPr txBox="1">
            <a:spLocks/>
          </p:cNvSpPr>
          <p:nvPr/>
        </p:nvSpPr>
        <p:spPr>
          <a:xfrm>
            <a:off x="654072" y="5202509"/>
            <a:ext cx="11024848" cy="45571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altLang="pl-PL" sz="1400" dirty="0" smtClean="0">
                <a:latin typeface="+mj-lt"/>
              </a:rPr>
              <a:t>W związku ze zmianami w programie kredytowym istnieje konieczność odpowiedniego skorygowania uchwały </a:t>
            </a:r>
            <a:br>
              <a:rPr lang="pl-PL" altLang="pl-PL" sz="1400" dirty="0" smtClean="0">
                <a:latin typeface="+mj-lt"/>
              </a:rPr>
            </a:br>
            <a:r>
              <a:rPr lang="pl-PL" altLang="pl-PL" sz="1400" dirty="0" smtClean="0">
                <a:latin typeface="+mj-lt"/>
              </a:rPr>
              <a:t>Rady m.st. Warszawy w sprawie zaciągnięcia długoterminowego kredytu w Europejskim Banku Inwestycyjnym (druk nr 3163)  </a:t>
            </a:r>
            <a:endParaRPr lang="pl-PL" altLang="pl-PL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40235865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5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32000" y="72000"/>
            <a:ext cx="9439155" cy="74230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400" b="1" dirty="0"/>
              <a:t>Zwiększenie</a:t>
            </a:r>
            <a:r>
              <a:rPr lang="pl-PL" altLang="pl-PL" sz="2400" dirty="0"/>
              <a:t> planu </a:t>
            </a:r>
            <a:r>
              <a:rPr lang="pl-PL" altLang="pl-PL" sz="2400" b="1" dirty="0"/>
              <a:t>dochodów</a:t>
            </a:r>
            <a:r>
              <a:rPr lang="pl-PL" altLang="pl-PL" sz="2400" dirty="0"/>
              <a:t> w 2023 r. o </a:t>
            </a:r>
            <a:r>
              <a:rPr lang="pl-PL" altLang="pl-PL" sz="2400" b="1" dirty="0" smtClean="0"/>
              <a:t>33,0 </a:t>
            </a:r>
            <a:r>
              <a:rPr lang="pl-PL" altLang="pl-PL" sz="2400" b="1" dirty="0"/>
              <a:t>mln zł</a:t>
            </a: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2023–2050 na sesję Rady m.st. W–wy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135595"/>
              </p:ext>
            </p:extLst>
          </p:nvPr>
        </p:nvGraphicFramePr>
        <p:xfrm>
          <a:off x="246000" y="1080000"/>
          <a:ext cx="11700000" cy="460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70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r"/>
                      <a:r>
                        <a:rPr lang="pl-PL" sz="2000" b="1" baseline="0" dirty="0">
                          <a:solidFill>
                            <a:srgbClr val="C00000"/>
                          </a:solidFill>
                          <a:latin typeface="+mj-lt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pl-PL" sz="2000" b="1" baseline="0" dirty="0" smtClean="0">
                          <a:solidFill>
                            <a:srgbClr val="C00000"/>
                          </a:solidFill>
                          <a:latin typeface="+mj-lt"/>
                          <a:cs typeface="Calibri" panose="020F0502020204030204" pitchFamily="34" charset="0"/>
                        </a:rPr>
                        <a:t>15.486.613 </a:t>
                      </a:r>
                      <a:r>
                        <a:rPr lang="pl-PL" sz="2000" b="1" baseline="0" dirty="0">
                          <a:solidFill>
                            <a:srgbClr val="C00000"/>
                          </a:solidFill>
                          <a:latin typeface="+mj-lt"/>
                          <a:cs typeface="Calibri" panose="020F0502020204030204" pitchFamily="34" charset="0"/>
                        </a:rPr>
                        <a:t>zł</a:t>
                      </a:r>
                      <a:endParaRPr lang="pl-PL" sz="2000" b="1" dirty="0">
                        <a:solidFill>
                          <a:srgbClr val="C000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Część </a:t>
                      </a:r>
                      <a:r>
                        <a:rPr lang="pl-PL" sz="1600" b="1" kern="1200" baseline="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ogólnomiejska</a:t>
                      </a:r>
                      <a:r>
                        <a:rPr lang="pl-PL" sz="16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, w tym: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 smtClean="0">
                          <a:solidFill>
                            <a:srgbClr val="C00000"/>
                          </a:solidFill>
                          <a:latin typeface="+mj-lt"/>
                          <a:cs typeface="Calibri" panose="020F0502020204030204" pitchFamily="34" charset="0"/>
                        </a:rPr>
                        <a:t>-55.840.283 </a:t>
                      </a:r>
                      <a:r>
                        <a:rPr lang="pl-PL" sz="1800" b="1" baseline="0" dirty="0" smtClean="0">
                          <a:solidFill>
                            <a:srgbClr val="C00000"/>
                          </a:solidFill>
                          <a:latin typeface="+mj-lt"/>
                          <a:cs typeface="Calibri" panose="020F0502020204030204" pitchFamily="34" charset="0"/>
                        </a:rPr>
                        <a:t>zł</a:t>
                      </a:r>
                      <a:br>
                        <a:rPr lang="pl-PL" sz="1800" b="1" baseline="0" dirty="0" smtClean="0">
                          <a:solidFill>
                            <a:srgbClr val="C00000"/>
                          </a:solidFill>
                          <a:latin typeface="+mj-lt"/>
                          <a:cs typeface="Calibri" panose="020F0502020204030204" pitchFamily="34" charset="0"/>
                        </a:rPr>
                      </a:br>
                      <a:r>
                        <a:rPr lang="pl-PL" sz="1400" b="1" baseline="0" dirty="0" smtClean="0">
                          <a:solidFill>
                            <a:srgbClr val="C00000"/>
                          </a:solidFill>
                          <a:latin typeface="+mj-lt"/>
                          <a:cs typeface="Calibri" panose="020F0502020204030204" pitchFamily="34" charset="0"/>
                        </a:rPr>
                        <a:t>(per saldo)</a:t>
                      </a:r>
                      <a:endParaRPr lang="pl-PL" sz="1100" b="1" dirty="0">
                        <a:solidFill>
                          <a:srgbClr val="C000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pl-PL" sz="1400" b="1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Zwrot podatku od towarów i usług VAT</a:t>
                      </a:r>
                      <a:r>
                        <a:rPr lang="pl-PL" sz="1400" b="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, w tym zmniejszenie planu dochodów Zarządu Transportu Miejskiego o 57.040.283 zł z jednoczesnym zmniejszeniem planu wydatków bieżących ZTM.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255824"/>
                  </a:ext>
                </a:extLst>
              </a:tr>
              <a:tr h="1260000"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</a:t>
                      </a:r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13.435.690 </a:t>
                      </a:r>
                      <a:r>
                        <a:rPr lang="pl-PL" sz="1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pl-PL" sz="1400" b="1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Zarząd Dróg Miejskich</a:t>
                      </a:r>
                      <a:r>
                        <a:rPr lang="pl-PL" sz="1400" b="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, w tym z tytułu: wpłat od inwestorów inwestycji </a:t>
                      </a:r>
                      <a:r>
                        <a:rPr lang="pl-PL" sz="1400" b="0" dirty="0" err="1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niedrogowych</a:t>
                      </a:r>
                      <a:r>
                        <a:rPr lang="pl-PL" sz="1400" b="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(6.729.970 zł, głównie na przebudowę ul. </a:t>
                      </a:r>
                      <a:r>
                        <a:rPr lang="pl-PL" sz="1400" b="0" dirty="0" err="1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Gierdziejewskiego</a:t>
                      </a:r>
                      <a:r>
                        <a:rPr lang="pl-PL" sz="1400" b="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wraz ze skrzyżowaniem z ul. Posagu 7 Panien – 5.315.200 zł), opłat za zajęcie pasa drogowego (2.000.000 zł) i za korzystanie z Warszawskiego Roweru Publicznego (2.000.000 zł), odszkodowań wynikających z umów oraz kar od osób fizycznych i prawnych (1.289.000 zł).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487220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+7.947.000 </a:t>
                      </a:r>
                      <a:r>
                        <a:rPr lang="pl-PL" sz="1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pl-PL" sz="1400" b="1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Dochody z usług</a:t>
                      </a:r>
                      <a:r>
                        <a:rPr lang="pl-PL" sz="1400" b="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, z tego z tytułu: wpłat rodziców na wyżywienie dzieci w żłobkach (4.100.000 zł), sprzedaży biletów wstępu do Miejskiego Ogrodu Zoologicznego (3.847.000 zł).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4169580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+6.668.173 zł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(per saldo)</a:t>
                      </a:r>
                      <a:endParaRPr lang="pl-PL" sz="14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pl-PL" sz="1400" b="1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Środki UE</a:t>
                      </a:r>
                      <a:r>
                        <a:rPr lang="pl-PL" sz="1400" b="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, w tym w związku z przeniesieniem środków z 2024 r. w ramach realizacji projektów pn.: „Rozwój systemu zdalnej edukacji na terenie m.st. Warszawy” (2.387.040 zł), „Budowa parkingów strategicznych "Parkuj i Jedź" (Park &amp; </a:t>
                      </a:r>
                      <a:r>
                        <a:rPr lang="pl-PL" sz="1400" b="0" dirty="0" err="1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Ride</a:t>
                      </a:r>
                      <a:r>
                        <a:rPr lang="pl-PL" sz="1400" b="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) w m.st. Warszawa - etap V Jeziorki PKP” (1.152.786 zł).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8980875"/>
                  </a:ext>
                </a:extLst>
              </a:tr>
            </a:tbl>
          </a:graphicData>
        </a:graphic>
      </p:graphicFrame>
      <p:sp>
        <p:nvSpPr>
          <p:cNvPr id="9" name="pole tekstowe 13"/>
          <p:cNvSpPr txBox="1">
            <a:spLocks noChangeArrowheads="1"/>
          </p:cNvSpPr>
          <p:nvPr/>
        </p:nvSpPr>
        <p:spPr bwMode="auto">
          <a:xfrm>
            <a:off x="1764000" y="576000"/>
            <a:ext cx="86416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  <a:tabLst>
                <a:tab pos="715963" algn="l"/>
              </a:tabLst>
            </a:pPr>
            <a:r>
              <a:rPr lang="pl-PL" altLang="pl-PL" sz="1600" b="1" dirty="0">
                <a:latin typeface="+mj-lt"/>
              </a:rPr>
              <a:t>CZĘŚĆ OGÓLNOMIEJSKA:  </a:t>
            </a:r>
            <a:r>
              <a:rPr lang="pl-PL" altLang="pl-PL" sz="2400" b="1" dirty="0">
                <a:solidFill>
                  <a:srgbClr val="C00000"/>
                </a:solidFill>
                <a:latin typeface="+mj-lt"/>
              </a:rPr>
              <a:t>-</a:t>
            </a:r>
            <a:r>
              <a:rPr lang="pl-PL" altLang="pl-PL" sz="2400" b="1" dirty="0" smtClean="0">
                <a:solidFill>
                  <a:srgbClr val="C00000"/>
                </a:solidFill>
                <a:latin typeface="+mj-lt"/>
              </a:rPr>
              <a:t>15,5 </a:t>
            </a:r>
            <a:r>
              <a:rPr lang="pl-PL" altLang="pl-PL" sz="2000" b="1" dirty="0">
                <a:solidFill>
                  <a:srgbClr val="C00000"/>
                </a:solidFill>
                <a:latin typeface="+mj-lt"/>
              </a:rPr>
              <a:t>mln zł</a:t>
            </a:r>
          </a:p>
        </p:txBody>
      </p:sp>
    </p:spTree>
    <p:extLst>
      <p:ext uri="{BB962C8B-B14F-4D97-AF65-F5344CB8AC3E}">
        <p14:creationId xmlns:p14="http://schemas.microsoft.com/office/powerpoint/2010/main" val="169847269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6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32000" y="72000"/>
            <a:ext cx="9439155" cy="74230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400" b="1" dirty="0"/>
              <a:t>Zwiększenie</a:t>
            </a:r>
            <a:r>
              <a:rPr lang="pl-PL" altLang="pl-PL" sz="2400" dirty="0"/>
              <a:t> planu </a:t>
            </a:r>
            <a:r>
              <a:rPr lang="pl-PL" altLang="pl-PL" sz="2400" b="1" dirty="0"/>
              <a:t>dochodów</a:t>
            </a:r>
            <a:r>
              <a:rPr lang="pl-PL" altLang="pl-PL" sz="2400" dirty="0"/>
              <a:t> w 2023 r. o </a:t>
            </a:r>
            <a:r>
              <a:rPr lang="pl-PL" altLang="pl-PL" sz="2400" b="1" dirty="0" smtClean="0"/>
              <a:t>33,0 </a:t>
            </a:r>
            <a:r>
              <a:rPr lang="pl-PL" altLang="pl-PL" sz="2400" b="1" dirty="0"/>
              <a:t>mln zł</a:t>
            </a: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2023–2050 na sesję Rady m.st. W–wy</a:t>
            </a:r>
            <a:endParaRPr lang="pl-PL" dirty="0"/>
          </a:p>
        </p:txBody>
      </p:sp>
      <p:sp>
        <p:nvSpPr>
          <p:cNvPr id="9" name="pole tekstowe 13"/>
          <p:cNvSpPr txBox="1">
            <a:spLocks noChangeArrowheads="1"/>
          </p:cNvSpPr>
          <p:nvPr/>
        </p:nvSpPr>
        <p:spPr bwMode="auto">
          <a:xfrm>
            <a:off x="1764000" y="576000"/>
            <a:ext cx="86416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  <a:tabLst>
                <a:tab pos="715963" algn="l"/>
              </a:tabLst>
            </a:pPr>
            <a:r>
              <a:rPr lang="pl-PL" altLang="pl-PL" sz="1600" b="1" dirty="0">
                <a:latin typeface="+mj-lt"/>
              </a:rPr>
              <a:t>CZĘŚĆ DZIELNICOWA:  </a:t>
            </a:r>
            <a:r>
              <a:rPr lang="pl-PL" altLang="pl-PL" sz="2400" b="1" dirty="0" smtClean="0">
                <a:solidFill>
                  <a:srgbClr val="385723"/>
                </a:solidFill>
                <a:latin typeface="+mj-lt"/>
              </a:rPr>
              <a:t>+48,5 </a:t>
            </a:r>
            <a:r>
              <a:rPr lang="pl-PL" altLang="pl-PL" sz="2000" b="1" dirty="0">
                <a:solidFill>
                  <a:srgbClr val="385723"/>
                </a:solidFill>
                <a:latin typeface="+mj-lt"/>
              </a:rPr>
              <a:t>mln zł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562053"/>
              </p:ext>
            </p:extLst>
          </p:nvPr>
        </p:nvGraphicFramePr>
        <p:xfrm>
          <a:off x="246000" y="1080000"/>
          <a:ext cx="11700000" cy="475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70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r"/>
                      <a:r>
                        <a:rPr lang="pl-PL" sz="2000" b="1" baseline="0" dirty="0" smtClean="0">
                          <a:solidFill>
                            <a:srgbClr val="385723"/>
                          </a:solidFill>
                        </a:rPr>
                        <a:t>+48.466.428</a:t>
                      </a:r>
                      <a:r>
                        <a:rPr lang="pl-PL" sz="1600" b="1" baseline="0" dirty="0" smtClean="0">
                          <a:solidFill>
                            <a:srgbClr val="385723"/>
                          </a:solidFill>
                        </a:rPr>
                        <a:t> </a:t>
                      </a:r>
                      <a:r>
                        <a:rPr lang="pl-PL" sz="2000" b="1" baseline="0" dirty="0">
                          <a:solidFill>
                            <a:srgbClr val="385723"/>
                          </a:solidFill>
                        </a:rPr>
                        <a:t>zł</a:t>
                      </a:r>
                      <a:endParaRPr lang="pl-PL" sz="2000" b="1" dirty="0">
                        <a:solidFill>
                          <a:srgbClr val="385723"/>
                        </a:solidFill>
                      </a:endParaRP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C8E6B4">
                        <a:alpha val="2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Część dzielnicowa, w tym: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EFF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 smtClean="0">
                          <a:solidFill>
                            <a:srgbClr val="385723"/>
                          </a:solidFill>
                        </a:rPr>
                        <a:t>+20.903.665 </a:t>
                      </a:r>
                      <a:r>
                        <a:rPr lang="pl-PL" sz="1800" b="1" baseline="0" dirty="0" smtClean="0">
                          <a:solidFill>
                            <a:srgbClr val="385723"/>
                          </a:solidFill>
                        </a:rPr>
                        <a:t>zł</a:t>
                      </a:r>
                    </a:p>
                    <a:p>
                      <a:pPr algn="r"/>
                      <a:r>
                        <a:rPr lang="pl-PL" sz="1400" b="1" baseline="0" dirty="0" smtClean="0">
                          <a:solidFill>
                            <a:srgbClr val="385723"/>
                          </a:solidFill>
                        </a:rPr>
                        <a:t>(per saldo)</a:t>
                      </a:r>
                      <a:endParaRPr lang="pl-PL" sz="1400" b="1" dirty="0">
                        <a:solidFill>
                          <a:srgbClr val="385723"/>
                        </a:solidFill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14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Ursynów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w tym ze sprzedaży zabudowanej nieruchomości gruntowej położonej przy ul. Bocianiej 13 (20.106.502 zł) z jednoczesnym zwiększeniem wydatków majątkowych na nabycie nakładów poniesionych przez dzierżawcę w kwocie 15.699.809 zł.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25582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+8.617.025</a:t>
                      </a:r>
                      <a:r>
                        <a:rPr lang="pl-PL" sz="1800" b="1" kern="1200" baseline="0" dirty="0" smtClean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zł</a:t>
                      </a:r>
                    </a:p>
                    <a:p>
                      <a:pPr algn="r"/>
                      <a:r>
                        <a:rPr lang="pl-PL" sz="1400" b="1" kern="1200" dirty="0" smtClean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(per saldo)</a:t>
                      </a:r>
                      <a:endParaRPr lang="pl-PL" sz="1400" b="1" dirty="0">
                        <a:solidFill>
                          <a:srgbClr val="385723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Wola 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m.in. z tytułu: dochodów z najmu i dzierżawy mienia (6.314.000 zł) oraz wpływów z opłat za zajęcie pasa drogowego (1.600.000 zł).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487220"/>
                  </a:ext>
                </a:extLst>
              </a:tr>
              <a:tr h="1260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+7.002.189 </a:t>
                      </a:r>
                      <a:r>
                        <a:rPr lang="pl-PL" sz="1800" b="1" kern="1200" dirty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Praga-Południe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w tym z tytułu: wpływów z rocznej opłaty </a:t>
                      </a:r>
                      <a:r>
                        <a:rPr lang="pl-PL" sz="1400" b="0" kern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przekształceniowej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(2.218.726 zł), sprzedaży nieruchomości gruntowych położonych przy ul. Zapałczanej 6, ul. Marsa 7 oraz Al. Stanów Zjednoczonych (1.995.561 zł), opłat rocznych za użytkowanie wieczyste (1.171.427 zł), wpływów z dzierżawy gruntów (1.000.000 zł).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416958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+2.995.929 </a:t>
                      </a:r>
                      <a:r>
                        <a:rPr lang="pl-PL" sz="1800" b="1" kern="1200" dirty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Ochota 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m.in. z tytułu sprzedaży lokali mieszkalnych – ul. Wawelska 38/40 (1.747.000 zł) oraz wpływów z rocznej opłaty </a:t>
                      </a:r>
                      <a:r>
                        <a:rPr lang="pl-PL" sz="1400" b="0" kern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przekształceniowej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(958.929 zł).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609941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+2.338.460 zł</a:t>
                      </a:r>
                      <a:endParaRPr lang="pl-PL" sz="1800" b="1" kern="1200" dirty="0">
                        <a:solidFill>
                          <a:srgbClr val="38572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Wesoła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głównie z tytułu zwrotów niewykorzystanych dotacji (2.325.118 zł).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0018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4670407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7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32000" y="72000"/>
            <a:ext cx="11180445" cy="74230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400" b="1" dirty="0" smtClean="0">
                <a:latin typeface="+mj-lt"/>
              </a:rPr>
              <a:t>Zmniejszenie</a:t>
            </a:r>
            <a:r>
              <a:rPr lang="pl-PL" altLang="pl-PL" sz="2400" dirty="0" smtClean="0">
                <a:latin typeface="+mj-lt"/>
              </a:rPr>
              <a:t> </a:t>
            </a:r>
            <a:r>
              <a:rPr lang="pl-PL" altLang="pl-PL" sz="2400" dirty="0">
                <a:latin typeface="+mj-lt"/>
              </a:rPr>
              <a:t>planu </a:t>
            </a:r>
            <a:r>
              <a:rPr lang="pl-PL" altLang="pl-PL" sz="2400" b="1" dirty="0">
                <a:latin typeface="+mj-lt"/>
              </a:rPr>
              <a:t>wydatków bieżących</a:t>
            </a:r>
            <a:r>
              <a:rPr lang="pl-PL" altLang="pl-PL" sz="2400" dirty="0">
                <a:latin typeface="+mj-lt"/>
              </a:rPr>
              <a:t> w 2023 r. o </a:t>
            </a:r>
            <a:r>
              <a:rPr lang="pl-PL" altLang="pl-PL" sz="2400" b="1" dirty="0" smtClean="0">
                <a:latin typeface="+mj-lt"/>
              </a:rPr>
              <a:t>25,1 </a:t>
            </a:r>
            <a:r>
              <a:rPr lang="pl-PL" altLang="pl-PL" sz="2400" b="1" dirty="0">
                <a:latin typeface="+mj-lt"/>
              </a:rPr>
              <a:t>mln zł</a:t>
            </a: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2023–2050 na sesję Rady m.st. W–wy</a:t>
            </a:r>
            <a:endParaRPr lang="pl-PL" dirty="0"/>
          </a:p>
        </p:txBody>
      </p:sp>
      <p:sp>
        <p:nvSpPr>
          <p:cNvPr id="9" name="pole tekstowe 13"/>
          <p:cNvSpPr txBox="1">
            <a:spLocks noChangeArrowheads="1"/>
          </p:cNvSpPr>
          <p:nvPr/>
        </p:nvSpPr>
        <p:spPr bwMode="auto">
          <a:xfrm>
            <a:off x="1764000" y="576000"/>
            <a:ext cx="86416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  <a:tabLst>
                <a:tab pos="715963" algn="l"/>
              </a:tabLst>
            </a:pPr>
            <a:r>
              <a:rPr lang="pl-PL" altLang="pl-PL" sz="1600" b="1" dirty="0">
                <a:latin typeface="+mj-lt"/>
              </a:rPr>
              <a:t>CZĘŚĆ OGÓLNOMIEJSKA:  </a:t>
            </a:r>
            <a:r>
              <a:rPr lang="pl-PL" altLang="pl-PL" sz="2400" b="1" dirty="0" smtClean="0">
                <a:solidFill>
                  <a:srgbClr val="C00000"/>
                </a:solidFill>
                <a:latin typeface="+mj-lt"/>
              </a:rPr>
              <a:t>-62,7 </a:t>
            </a:r>
            <a:r>
              <a:rPr lang="pl-PL" altLang="pl-PL" sz="2000" b="1" dirty="0">
                <a:solidFill>
                  <a:srgbClr val="C00000"/>
                </a:solidFill>
                <a:latin typeface="+mj-lt"/>
              </a:rPr>
              <a:t>mln zł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108582"/>
              </p:ext>
            </p:extLst>
          </p:nvPr>
        </p:nvGraphicFramePr>
        <p:xfrm>
          <a:off x="246000" y="1080000"/>
          <a:ext cx="11700000" cy="45404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39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60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r"/>
                      <a:r>
                        <a:rPr lang="pl-PL" sz="2000" b="1" baseline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-62.684.307 </a:t>
                      </a:r>
                      <a:r>
                        <a:rPr lang="pl-PL" sz="2000" b="1" baseline="0" dirty="0">
                          <a:solidFill>
                            <a:srgbClr val="C00000"/>
                          </a:solidFill>
                          <a:latin typeface="+mj-lt"/>
                        </a:rPr>
                        <a:t>zł</a:t>
                      </a:r>
                      <a:endParaRPr lang="pl-PL" sz="20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Część </a:t>
                      </a:r>
                      <a:r>
                        <a:rPr lang="pl-PL" sz="1600" b="1" kern="1200" baseline="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ogólnomiejska</a:t>
                      </a:r>
                      <a:r>
                        <a:rPr lang="pl-PL" sz="16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w tym: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-56.988.452 </a:t>
                      </a:r>
                      <a:r>
                        <a:rPr lang="pl-PL" sz="18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zł</a:t>
                      </a:r>
                      <a:br>
                        <a:rPr lang="pl-PL" sz="18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(per saldo)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Zarząd Transportu Miejskiego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w tym zmniejszenie w związku ze zwrotem podatku od towarów i usług VAT o 57.040.283 zł z jednoczesnym zmniejszeniem planu dochodów ZTM.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2558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-16.604.907 zł</a:t>
                      </a:r>
                      <a:endParaRPr lang="pl-PL" sz="18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4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Przeniesienie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z planu wydatków bieżących do planu wydatków majątkowych na wniosek m.in. Biura Polityki Zdrowotnej (10.397.367 zł), Zarządu Transportu Miejskiego (3.696.031 zł).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46101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+108.456.473 zł</a:t>
                      </a:r>
                      <a:endParaRPr lang="pl-PL" sz="1800" b="1" kern="1200" dirty="0">
                        <a:solidFill>
                          <a:srgbClr val="38572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Wydatki oświatowe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w związku z rozdysponowaniem części środków z rezerwy celowej </a:t>
                      </a:r>
                      <a:b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na wydatki bieżące w zakresie oświaty i wychowania oraz edukacyjnej opieki wychowawczej </a:t>
                      </a:r>
                      <a:b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z przeznaczeniem na dotacje dla placówek niepublicznych i publicznych nieprowadzonych </a:t>
                      </a:r>
                      <a:b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przez m.st. Warszawę.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79474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+7.052.551 </a:t>
                      </a:r>
                      <a:r>
                        <a:rPr lang="pl-PL" sz="1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4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Zarząd Dróg Miejskich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m.in. na oświetlenie ulic (4.761.202 zł) i utrzymanie sygnalizacji świetlnej </a:t>
                      </a:r>
                      <a:b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(2.023.760 zł).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4872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+6.370.026 zł</a:t>
                      </a:r>
                      <a:endParaRPr lang="pl-PL" sz="18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Zespół Żłobków m.st. Warszawy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z przeznaczeniem na utrzymanie żłobków.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07646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+3.144.000 </a:t>
                      </a:r>
                      <a:r>
                        <a:rPr lang="pl-PL" sz="1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4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Miejski Ogród Zoologiczny im. Antoniny i Jana Żabińskich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z przeznaczeniem na 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zakup energii i remonty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95687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+1.200.000 </a:t>
                      </a:r>
                      <a:r>
                        <a:rPr lang="pl-PL" sz="1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4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Zarząd Mienia Skarbu Państwa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głównie z przeznaczeniem na rozliczenia ze wspólnotami mieszkaniowymi w nieruchomościach Skarbu Państwa (980.000 zł).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624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494659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8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32000" y="72000"/>
            <a:ext cx="11267525" cy="74230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400" b="1" dirty="0" smtClean="0">
                <a:latin typeface="+mj-lt"/>
              </a:rPr>
              <a:t>Zmniejszenie</a:t>
            </a:r>
            <a:r>
              <a:rPr lang="pl-PL" altLang="pl-PL" sz="2400" dirty="0" smtClean="0">
                <a:latin typeface="+mj-lt"/>
              </a:rPr>
              <a:t> </a:t>
            </a:r>
            <a:r>
              <a:rPr lang="pl-PL" altLang="pl-PL" sz="2400" dirty="0">
                <a:latin typeface="+mj-lt"/>
              </a:rPr>
              <a:t>planu </a:t>
            </a:r>
            <a:r>
              <a:rPr lang="pl-PL" altLang="pl-PL" sz="2400" b="1" dirty="0">
                <a:latin typeface="+mj-lt"/>
              </a:rPr>
              <a:t>wydatków bieżących</a:t>
            </a:r>
            <a:r>
              <a:rPr lang="pl-PL" altLang="pl-PL" sz="2400" dirty="0">
                <a:latin typeface="+mj-lt"/>
              </a:rPr>
              <a:t> w 2023 r. o </a:t>
            </a:r>
            <a:r>
              <a:rPr lang="pl-PL" altLang="pl-PL" sz="2400" b="1" dirty="0" smtClean="0">
                <a:latin typeface="+mj-lt"/>
              </a:rPr>
              <a:t>25,1 </a:t>
            </a:r>
            <a:r>
              <a:rPr lang="pl-PL" altLang="pl-PL" sz="2400" b="1" dirty="0">
                <a:latin typeface="+mj-lt"/>
              </a:rPr>
              <a:t>mln zł</a:t>
            </a: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2023–2050 na sesję Rady m.st. W–wy</a:t>
            </a:r>
            <a:endParaRPr lang="pl-PL" dirty="0"/>
          </a:p>
        </p:txBody>
      </p:sp>
      <p:sp>
        <p:nvSpPr>
          <p:cNvPr id="9" name="pole tekstowe 13"/>
          <p:cNvSpPr txBox="1">
            <a:spLocks noChangeArrowheads="1"/>
          </p:cNvSpPr>
          <p:nvPr/>
        </p:nvSpPr>
        <p:spPr bwMode="auto">
          <a:xfrm>
            <a:off x="1764000" y="576000"/>
            <a:ext cx="86416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  <a:tabLst>
                <a:tab pos="715963" algn="l"/>
              </a:tabLst>
            </a:pPr>
            <a:r>
              <a:rPr lang="pl-PL" altLang="pl-PL" sz="1600" b="1" dirty="0">
                <a:latin typeface="+mj-lt"/>
              </a:rPr>
              <a:t>CZĘŚĆ DZIELNICOWA:  </a:t>
            </a:r>
            <a:r>
              <a:rPr lang="pl-PL" altLang="pl-PL" sz="2400" b="1" dirty="0" smtClean="0">
                <a:solidFill>
                  <a:srgbClr val="385723"/>
                </a:solidFill>
                <a:latin typeface="+mj-lt"/>
              </a:rPr>
              <a:t>+37,6 </a:t>
            </a:r>
            <a:r>
              <a:rPr lang="pl-PL" altLang="pl-PL" sz="2000" b="1" dirty="0">
                <a:solidFill>
                  <a:srgbClr val="385723"/>
                </a:solidFill>
                <a:latin typeface="+mj-lt"/>
              </a:rPr>
              <a:t>mln zł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057804"/>
              </p:ext>
            </p:extLst>
          </p:nvPr>
        </p:nvGraphicFramePr>
        <p:xfrm>
          <a:off x="246000" y="1080000"/>
          <a:ext cx="11712706" cy="50438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80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r"/>
                      <a:r>
                        <a:rPr lang="pl-PL" sz="2000" b="1" baseline="0" dirty="0" smtClean="0">
                          <a:solidFill>
                            <a:srgbClr val="385723"/>
                          </a:solidFill>
                          <a:latin typeface="+mj-lt"/>
                        </a:rPr>
                        <a:t>+37.609.882</a:t>
                      </a:r>
                      <a:r>
                        <a:rPr lang="pl-PL" sz="1600" b="1" baseline="0" dirty="0" smtClean="0">
                          <a:solidFill>
                            <a:srgbClr val="385723"/>
                          </a:solidFill>
                          <a:latin typeface="+mj-lt"/>
                        </a:rPr>
                        <a:t> </a:t>
                      </a:r>
                      <a:r>
                        <a:rPr lang="pl-PL" sz="2000" b="1" baseline="0" dirty="0">
                          <a:solidFill>
                            <a:srgbClr val="385723"/>
                          </a:solidFill>
                          <a:latin typeface="+mj-lt"/>
                        </a:rPr>
                        <a:t>zł</a:t>
                      </a:r>
                      <a:endParaRPr lang="pl-PL" sz="2000" b="1" dirty="0">
                        <a:solidFill>
                          <a:srgbClr val="385723"/>
                        </a:solidFill>
                        <a:latin typeface="+mj-lt"/>
                      </a:endParaRP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C8E6B4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5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Część </a:t>
                      </a:r>
                      <a:r>
                        <a:rPr lang="pl-PL" sz="15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dzielnicowa, </a:t>
                      </a:r>
                      <a:r>
                        <a:rPr lang="pl-PL" sz="15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w tym: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C8E6B4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723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+9.758.613 </a:t>
                      </a:r>
                      <a:r>
                        <a:rPr lang="pl-PL" sz="1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zł</a:t>
                      </a:r>
                      <a:br>
                        <a:rPr lang="pl-PL" sz="1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(per saldo)</a:t>
                      </a:r>
                      <a:endParaRPr lang="pl-PL" sz="18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Wola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w tym z przeznaczeniem na: realizację zadań z zakresu gospodarki nieruchomościami (5.694.604 zł), funkcjonowanie urzędu (1.596.856 zł), utrzymanie Ośrodka Sportu i Rekreacji (831.500 zł), wydatki oświatowo-edukacyjne (766.787 zł), dotacje dla instytucji kultury (607.410 zł).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255824"/>
                  </a:ext>
                </a:extLst>
              </a:tr>
              <a:tr h="512723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+4.907.316 </a:t>
                      </a:r>
                      <a:r>
                        <a:rPr lang="pl-PL" sz="1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zł</a:t>
                      </a:r>
                      <a:br>
                        <a:rPr lang="pl-PL" sz="1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(per saldo)</a:t>
                      </a:r>
                      <a:endParaRPr lang="pl-PL" sz="18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Praga-Południe 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w tym z przeznaczeniem na: utrzymanie mieszkaniowego zasobu komunalnego (1.965.630 zł), wydatki oświatowo-edukacyjne (964.706 zł), dotacje dla instytucji kultury (642.000 zł), wypłatę świadczeń i zasiłków z pomocy społecznej (600.000 zł).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487220"/>
                  </a:ext>
                </a:extLst>
              </a:tr>
              <a:tr h="70432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+3.888.714 </a:t>
                      </a:r>
                      <a:r>
                        <a:rPr lang="pl-PL" sz="1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zł</a:t>
                      </a:r>
                      <a:br>
                        <a:rPr lang="pl-PL" sz="1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(per saldo)</a:t>
                      </a:r>
                      <a:endParaRPr lang="pl-PL" sz="18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Mokotów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</a:t>
                      </a: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w tym z przeznaczeniem na: rozliczenia ze wspólnotami mieszkaniowymi (2.000.000 zł), dotacje dla instytucji kultury (1.424.450 zł).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8009049"/>
                  </a:ext>
                </a:extLst>
              </a:tr>
              <a:tr h="512723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pl-PL" sz="1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</a:t>
                      </a:r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2.752.150 </a:t>
                      </a:r>
                      <a:r>
                        <a:rPr lang="pl-PL" sz="1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zł</a:t>
                      </a:r>
                      <a:br>
                        <a:rPr lang="pl-PL" sz="1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(per saldo)</a:t>
                      </a:r>
                      <a:endParaRPr lang="pl-PL" sz="18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Wesoła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głównie z przeznaczeniem na wydatki oświatowo-edukacyjne (2.352.578 zł).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0662183"/>
                  </a:ext>
                </a:extLst>
              </a:tr>
              <a:tr h="478089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+2.004.448 zł</a:t>
                      </a:r>
                    </a:p>
                    <a:p>
                      <a:pPr marL="0" algn="r" defTabSz="914400" rtl="0" eaLnBrk="1" latinLnBrk="0" hangingPunct="1"/>
                      <a:r>
                        <a:rPr lang="pl-PL" sz="14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(per saldo)</a:t>
                      </a:r>
                      <a:endParaRPr lang="pl-PL" sz="18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Ochota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w tym z przeznaczeniem na: dotacje dla instytucji kultury oraz przedsięwzięcia artystyczne </a:t>
                      </a:r>
                      <a:b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 kulturalne (710.700 zł), wydatki oświatowo-edukacyjne (551.815 zł).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2760117"/>
                  </a:ext>
                </a:extLst>
              </a:tr>
              <a:tr h="512723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pl-PL" sz="1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</a:t>
                      </a:r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1.918.976 </a:t>
                      </a:r>
                      <a:r>
                        <a:rPr lang="pl-PL" sz="1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zł</a:t>
                      </a:r>
                      <a:br>
                        <a:rPr lang="pl-PL" sz="1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(per saldo)</a:t>
                      </a:r>
                      <a:endParaRPr lang="pl-PL" sz="18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Białołęka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</a:t>
                      </a: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głównie z przeznaczeniem na wydatki oświatowo-edukacyjne (1.711.976 zł).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9041499"/>
                  </a:ext>
                </a:extLst>
              </a:tr>
              <a:tr h="512723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pl-PL" sz="1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</a:t>
                      </a:r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1.915.244 </a:t>
                      </a:r>
                      <a:r>
                        <a:rPr lang="pl-PL" sz="1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zł</a:t>
                      </a:r>
                      <a:br>
                        <a:rPr lang="pl-PL" sz="1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(per saldo)</a:t>
                      </a:r>
                      <a:endParaRPr lang="pl-PL" sz="18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Wawer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</a:t>
                      </a: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w tym z przeznaczeniem na: wydatki oświatowo-edukacyjne (1.197.454 zł), dotacje dla instytucji kultury (677.000 zł).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925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6661785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9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32000" y="72000"/>
            <a:ext cx="11180445" cy="74230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400" b="1" dirty="0">
                <a:latin typeface="+mj-lt"/>
              </a:rPr>
              <a:t>Zmniejszenie</a:t>
            </a:r>
            <a:r>
              <a:rPr lang="pl-PL" altLang="pl-PL" sz="2400" dirty="0">
                <a:latin typeface="+mj-lt"/>
              </a:rPr>
              <a:t> planu </a:t>
            </a:r>
            <a:r>
              <a:rPr lang="pl-PL" altLang="pl-PL" sz="2400" b="1" dirty="0">
                <a:latin typeface="+mj-lt"/>
              </a:rPr>
              <a:t>rezerw bieżących</a:t>
            </a:r>
            <a:r>
              <a:rPr lang="pl-PL" altLang="pl-PL" sz="2400" dirty="0">
                <a:latin typeface="+mj-lt"/>
              </a:rPr>
              <a:t> w 2023 r. o </a:t>
            </a:r>
            <a:r>
              <a:rPr lang="pl-PL" altLang="pl-PL" sz="2400" b="1" dirty="0" smtClean="0">
                <a:latin typeface="+mj-lt"/>
              </a:rPr>
              <a:t>111,9 </a:t>
            </a:r>
            <a:r>
              <a:rPr lang="pl-PL" altLang="pl-PL" sz="2400" b="1" dirty="0">
                <a:latin typeface="+mj-lt"/>
              </a:rPr>
              <a:t>mln zł</a:t>
            </a: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572664" y="6602777"/>
            <a:ext cx="6088033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2023 r. i WPF na lata 2023–2050 na sesję Rady m.st. W–wy</a:t>
            </a:r>
            <a:endParaRPr lang="pl-PL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670358"/>
              </p:ext>
            </p:extLst>
          </p:nvPr>
        </p:nvGraphicFramePr>
        <p:xfrm>
          <a:off x="246000" y="1080000"/>
          <a:ext cx="11700000" cy="53583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7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92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r"/>
                      <a:r>
                        <a:rPr lang="pl-PL" sz="2000" b="1" baseline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-111.914.580</a:t>
                      </a:r>
                      <a:r>
                        <a:rPr lang="pl-PL" sz="1600" b="1" baseline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 </a:t>
                      </a:r>
                      <a:r>
                        <a:rPr lang="pl-PL" sz="2000" b="1" baseline="0" dirty="0">
                          <a:solidFill>
                            <a:srgbClr val="C00000"/>
                          </a:solidFill>
                          <a:latin typeface="+mj-lt"/>
                        </a:rPr>
                        <a:t>zł</a:t>
                      </a:r>
                      <a:endParaRPr lang="pl-PL" sz="20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Rezerwy bieżące, w tym: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-108.456.473 </a:t>
                      </a:r>
                      <a:r>
                        <a:rPr lang="pl-PL" sz="18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Rezerwa celowa na wydatki bieżące w zakresie oświaty i wychowania oraz edukacyjnej opieki wychowawczej</a:t>
                      </a:r>
                      <a:r>
                        <a:rPr kumimoji="0" lang="pl-PL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z przeznaczeniem na dotacje dla placówek publicznych nieprowadzonych przez m.st. Warszawę i placówek niepublicznych.</a:t>
                      </a:r>
                      <a:endParaRPr kumimoji="0" lang="pl-P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2558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r>
                        <a:rPr lang="pl-PL" sz="18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1.963.000 </a:t>
                      </a:r>
                      <a:r>
                        <a:rPr lang="pl-PL" sz="18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Rezerwa celowa na zwiększenie wydatków przeznaczonych na zapewnienie porządku publicznego </a:t>
                      </a:r>
                      <a:b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 bezpieczeństwa mieszkańców m.st. Warszawy 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z przeznaczeniem na dofinansowanie zadań realizowanych przez policję oraz na zakup pojazdów dla policji i Straży Miejskiej m.st. Warszawy.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4872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-688.136 </a:t>
                      </a:r>
                      <a:r>
                        <a:rPr lang="pl-PL" sz="18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Rezerwy celowe na zwiększenie zakresu zadań oraz skutki inflacji 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w dzielnicach: Praga-Północ </a:t>
                      </a:r>
                      <a:b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(658.136 zł), Targówek (30.000 zł) z przeznaczeniem na realizację zadań bieżących przez ww. dzielnice.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07646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-600.000 </a:t>
                      </a:r>
                      <a:r>
                        <a:rPr lang="pl-PL" sz="18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Rezerwa ogólna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z przeznaczeniem na wdrożenie systemu elektronicznego zarządzania dokumentacją (EZD).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48514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-165.971 </a:t>
                      </a:r>
                      <a:r>
                        <a:rPr lang="pl-PL" sz="18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Rezerwa celowa na wydatki związane z realizacją i rozliczaniem projektów finansowanych z udziałem środków Unii Europejskiej i innych źródeł zagranicznych niepodlegających zwrotowi 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z przeznaczeniem na pokrycie wkładu własnego w projektach współfinansowanych ze środków UE z jednoczesną zmianą przeznaczenia rezerwy w związku z koniecznością poniesienia wydatków na koordynatorów projektów UE.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11384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-41.000 </a:t>
                      </a:r>
                      <a:r>
                        <a:rPr lang="pl-PL" sz="18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pl-PL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Rezerwa celowa na wzmacnianie wspólnot lokalnych 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z przeznaczeniem dla Biura Kultury na zwiększenie dotacji na działalność bieżącą dla teatrów (27.000 zł) oraz dla dzielnic m.st. Warszawy: Praga-Północ (3.000 zł), Bemowo (2.000 zł), Ochota (2.000 zł), Praga-Południe (2.000 zł), Bielany (1.000 zł), Rembertów (1.000 zł), Targówek (1.000 zł), Włochy (1.000 zł), Żoliborz (1.000 zł) na wydatki bieżące.</a:t>
                      </a:r>
                      <a:endParaRPr lang="pl-PL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5568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7845468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Motyw pakietu Office">
  <a:themeElements>
    <a:clrScheme name="warszawa_urzędow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95959"/>
      </a:accent1>
      <a:accent2>
        <a:srgbClr val="FFC837"/>
      </a:accent2>
      <a:accent3>
        <a:srgbClr val="E62314"/>
      </a:accent3>
      <a:accent4>
        <a:srgbClr val="7F7F7F"/>
      </a:accent4>
      <a:accent5>
        <a:srgbClr val="FA552D"/>
      </a:accent5>
      <a:accent6>
        <a:srgbClr val="000000"/>
      </a:accent6>
      <a:hlink>
        <a:srgbClr val="0563C1"/>
      </a:hlink>
      <a:folHlink>
        <a:srgbClr val="954F72"/>
      </a:folHlink>
    </a:clrScheme>
    <a:fontScheme name="Warszawa">
      <a:majorFont>
        <a:latin typeface="Engram Warsaw"/>
        <a:ea typeface=""/>
        <a:cs typeface=""/>
      </a:majorFont>
      <a:minorFont>
        <a:latin typeface="Engram Warsaw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52A83190-5C58-43DF-A99C-86CC3ACE509E}" vid="{2EB448BE-35FD-4700-9329-7C2864931BE4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4450</TotalTime>
  <Words>5878</Words>
  <Application>Microsoft Office PowerPoint</Application>
  <PresentationFormat>Panoramiczny</PresentationFormat>
  <Paragraphs>915</Paragraphs>
  <Slides>45</Slides>
  <Notes>8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45</vt:i4>
      </vt:variant>
    </vt:vector>
  </HeadingPairs>
  <TitlesOfParts>
    <vt:vector size="52" baseType="lpstr">
      <vt:lpstr>Arial</vt:lpstr>
      <vt:lpstr>Calibri</vt:lpstr>
      <vt:lpstr>Engram Warsaw</vt:lpstr>
      <vt:lpstr>Engram Warsaw Light</vt:lpstr>
      <vt:lpstr>Times New Roman</vt:lpstr>
      <vt:lpstr>Wingdings</vt:lpstr>
      <vt:lpstr>Motyw pakietu Office</vt:lpstr>
      <vt:lpstr>Projekty zmiany budżetu  i Wieloletniej Prognozy Finansowej na sesję Rady m.st. Warszawy  w dniu 31 sierpnia 2023 r. wraz z autopoprawkami A i B</vt:lpstr>
      <vt:lpstr>Projekt zmiany budżetu na 2023 rok na sesję Rady m.st. Warszawy w dn. 31 sierpnia 2023 r.</vt:lpstr>
      <vt:lpstr>Główne przyczyny zmian w budżecie</vt:lpstr>
      <vt:lpstr>Zmiana głównych parametrów budżetowych w 2023 r.</vt:lpstr>
      <vt:lpstr>Zwiększenie planu dochodów w 2023 r. o 33,0 mln zł</vt:lpstr>
      <vt:lpstr>Zwiększenie planu dochodów w 2023 r. o 33,0 mln zł</vt:lpstr>
      <vt:lpstr>Zmniejszenie planu wydatków bieżących w 2023 r. o 25,1 mln zł</vt:lpstr>
      <vt:lpstr>Zmniejszenie planu wydatków bieżących w 2023 r. o 25,1 mln zł</vt:lpstr>
      <vt:lpstr>Zmniejszenie planu rezerw bieżących w 2023 r. o 111,9 mln zł</vt:lpstr>
      <vt:lpstr>Zmiana wydatków majątkowych w 2023 r.</vt:lpstr>
      <vt:lpstr>Zmniejszenie planu wydatków majątkowych w 2023 r. o 121,5 mln zł</vt:lpstr>
      <vt:lpstr>Zmniejszenie planu wydatków majątkowych w 2023 r. o 121,5 mln zł</vt:lpstr>
      <vt:lpstr>Zmniejszenie planu wydatków majątkowych w 2023 r. o 121,5 mln zł</vt:lpstr>
      <vt:lpstr>Projekt zmiany  Wieloletniej Prognozy Finansowej  na lata 2023–2050 na sesję Rady m.st. Warszawy w dn. 31 sierpnia 2023 r.</vt:lpstr>
      <vt:lpstr>Wieloletnia Prognoza Finansowa  Zmiany w prognozie dochodów</vt:lpstr>
      <vt:lpstr>Wieloletnia Prognoza Finansowa  Zmiany w prognozie wydatków bieżących</vt:lpstr>
      <vt:lpstr>Wieloletnia Prognoza Finansowa  Zmiany w prognozie wydatków majątkowych</vt:lpstr>
      <vt:lpstr>Wydatki majątkowe</vt:lpstr>
      <vt:lpstr>Wydatki majątkowe</vt:lpstr>
      <vt:lpstr>Wydatki majątkowe</vt:lpstr>
      <vt:lpstr>Wydatki majątkowe</vt:lpstr>
      <vt:lpstr>Autopoprawka A do projektu zmiany budżetu</vt:lpstr>
      <vt:lpstr>Zmiana głównych parametrów budżetowych w 2023 r.</vt:lpstr>
      <vt:lpstr>Zwiększenie planu dochodów w 2023 r. o 191,0 mln zł</vt:lpstr>
      <vt:lpstr>Zwiększenie planu wydatków bieżących w 2023 r. o 22,8 mln zł</vt:lpstr>
      <vt:lpstr>Zwiększenie planu wydatków bieżących w 2023 r. o 22,8 mln zł</vt:lpstr>
      <vt:lpstr>Zmiany wydatków majątkowych w 2023 r.</vt:lpstr>
      <vt:lpstr>Autopoprawka A do projektu zmiany  Wieloletniej Prognozy Finansowej</vt:lpstr>
      <vt:lpstr>Zwiększenie planu dochodów w latach 2023–2026 o 202,8 mln zł</vt:lpstr>
      <vt:lpstr>Wieloletnia Prognoza Finansowa  Zmiany w prognozie dochodów</vt:lpstr>
      <vt:lpstr>Zwiększenie planu wydatków bieżących w latach 2023-2026 o 182,2 mln zł</vt:lpstr>
      <vt:lpstr>Wieloletnia Prognoza Finansowa  Zmiany w prognozie wydatków bieżących</vt:lpstr>
      <vt:lpstr>Wieloletnia Prognoza Finansowa  Zmiany w prognozie wydatków majątkowych</vt:lpstr>
      <vt:lpstr>Prezentacja programu PowerPoint</vt:lpstr>
      <vt:lpstr>Prezentacja programu PowerPoint</vt:lpstr>
      <vt:lpstr>Prezentacja programu PowerPoint</vt:lpstr>
      <vt:lpstr>Prezentacja programu PowerPoint</vt:lpstr>
      <vt:lpstr>Autopoprawka B do projektu zmiany budżetu</vt:lpstr>
      <vt:lpstr>Prezentacja programu PowerPoint</vt:lpstr>
      <vt:lpstr>Autopoprawka B do projektu zmiany  Wieloletniej Prognozy Finansowej</vt:lpstr>
      <vt:lpstr>Prezentacja programu PowerPoint</vt:lpstr>
      <vt:lpstr>Podsumowanie  </vt:lpstr>
      <vt:lpstr>Wieloletnia Prognoza Finansowa  Zmiany w prognozie wydatków majątkowych</vt:lpstr>
      <vt:lpstr>Wieloletnia Prognoza Finansowa  Zmiany w prognozie wyniku budżetu</vt:lpstr>
      <vt:lpstr>Wieloletnia Prognoza Finansowa  Zmiany w programie kredytowym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Nina</dc:creator>
  <cp:lastModifiedBy>Rogowiecki Dominik (PB)</cp:lastModifiedBy>
  <cp:revision>462</cp:revision>
  <cp:lastPrinted>2023-03-08T12:50:33Z</cp:lastPrinted>
  <dcterms:created xsi:type="dcterms:W3CDTF">2022-12-23T10:36:43Z</dcterms:created>
  <dcterms:modified xsi:type="dcterms:W3CDTF">2023-09-01T07:09:59Z</dcterms:modified>
</cp:coreProperties>
</file>